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29E67-17D2-4786-8E9A-C4A489FDBBC3}" type="datetimeFigureOut">
              <a:rPr lang="en-US" smtClean="0"/>
              <a:t>08-Aug-24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21294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172135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422696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142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2694415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529E67-17D2-4786-8E9A-C4A489FDBBC3}" type="datetimeFigureOut">
              <a:rPr lang="en-US" smtClean="0"/>
              <a:t>08-Aug-24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442434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529E67-17D2-4786-8E9A-C4A489FDBBC3}" type="datetimeFigureOut">
              <a:rPr lang="en-US" smtClean="0"/>
              <a:t>08-Aug-24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622612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9E67-17D2-4786-8E9A-C4A489FDBBC3}" type="datetimeFigureOut">
              <a:rPr lang="en-US" smtClean="0"/>
              <a:t>08-Aug-24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2225537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9E67-17D2-4786-8E9A-C4A489FDBBC3}" type="datetimeFigureOut">
              <a:rPr lang="en-US" smtClean="0"/>
              <a:t>08-Aug-24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107276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9E67-17D2-4786-8E9A-C4A489FDBBC3}" type="datetimeFigureOut">
              <a:rPr lang="en-US" smtClean="0"/>
              <a:t>08-Aug-24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80916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29E67-17D2-4786-8E9A-C4A489FDBBC3}" type="datetimeFigureOut">
              <a:rPr lang="en-US" smtClean="0"/>
              <a:t>08-Aug-24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1532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52899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29E67-17D2-4786-8E9A-C4A489FDBBC3}" type="datetimeFigureOut">
              <a:rPr lang="en-US" smtClean="0"/>
              <a:t>08-Aug-24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157334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29E67-17D2-4786-8E9A-C4A489FDBBC3}" type="datetimeFigureOut">
              <a:rPr lang="en-US" smtClean="0"/>
              <a:t>08-Aug-24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33962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29E67-17D2-4786-8E9A-C4A489FDBBC3}" type="datetimeFigureOut">
              <a:rPr lang="en-US" smtClean="0"/>
              <a:t>08-Aug-24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241517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416934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29E67-17D2-4786-8E9A-C4A489FDBBC3}" type="datetimeFigureOut">
              <a:rPr lang="en-US" smtClean="0"/>
              <a:t>08-Aug-24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65415-0044-4738-AD56-B6CCF7DA8EE9}" type="slidenum">
              <a:rPr lang="en-US" smtClean="0"/>
              <a:t>‹#›</a:t>
            </a:fld>
            <a:endParaRPr lang="en-US"/>
          </a:p>
        </p:txBody>
      </p:sp>
    </p:spTree>
    <p:extLst>
      <p:ext uri="{BB962C8B-B14F-4D97-AF65-F5344CB8AC3E}">
        <p14:creationId xmlns:p14="http://schemas.microsoft.com/office/powerpoint/2010/main" val="11505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529E67-17D2-4786-8E9A-C4A489FDBBC3}" type="datetimeFigureOut">
              <a:rPr lang="en-US" smtClean="0"/>
              <a:t>08-Aug-24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165415-0044-4738-AD56-B6CCF7DA8EE9}" type="slidenum">
              <a:rPr lang="en-US" smtClean="0"/>
              <a:t>‹#›</a:t>
            </a:fld>
            <a:endParaRPr lang="en-US"/>
          </a:p>
        </p:txBody>
      </p:sp>
    </p:spTree>
    <p:extLst>
      <p:ext uri="{BB962C8B-B14F-4D97-AF65-F5344CB8AC3E}">
        <p14:creationId xmlns:p14="http://schemas.microsoft.com/office/powerpoint/2010/main" val="10852586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flickr.com/photos/moosakhan/4493696205" TargetMode="External"/><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hyperlink" Target="https://www.ralphsmeatcompany.com.au/2021/03/reasons-to-have-precision-farming-technology.html" TargetMode="Externa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oplematters.in/article/technology/cybersecurity-in-the-post-covid-landscape-25937" TargetMode="External"/><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hyperlink" Target="https://bankelele.co.ke/safaricom-2020-results/"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ws.uct.ac.za/article/-2008-04-28-book-on-timbuktu-brings-west-african-intellectual-tradition-to-the-fore" TargetMode="External"/><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hyperlink" Target="https://amirmideast.blogspot.com/2010/12/open-access-manuscripts-library-islamic.html" TargetMode="Externa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cielo.org.za/scielo.php?script=sci_arttext&amp;pid=S1561-40182015000200006" TargetMode="External"/><Relationship Id="rId2" Type="http://schemas.openxmlformats.org/officeDocument/2006/relationships/hyperlink" Target="https://en.wikipedia.org/wiki/Culture_of_Africa"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736585316300715" TargetMode="External"/><Relationship Id="rId5" Type="http://schemas.openxmlformats.org/officeDocument/2006/relationships/hyperlink" Target="https://www.idos-research.de/uploads/media/DP__3.2019_01.pdf" TargetMode="External"/><Relationship Id="rId4" Type="http://schemas.openxmlformats.org/officeDocument/2006/relationships/hyperlink" Target="https://www.ssbfnet.com/ojs/index.php/ijrbs/article/view/26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itchenandresidentialdesign.com/2011/02/what-is-storytelling-lets-blog-off-post.html" TargetMode="External"/><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hyperlink" Target="https://www.flickr.com/photos/eskimoblood/23471417"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urnal.binus.ac.id/index.php/Lingua/article/view/848"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hyperlink" Target="https://www.techzim.co.zw/2019/10/instant-ecocash-app-adds-local-language-support/"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CB00-9BF0-615D-C168-CE0D50EAFE2C}"/>
              </a:ext>
            </a:extLst>
          </p:cNvPr>
          <p:cNvSpPr>
            <a:spLocks noGrp="1"/>
          </p:cNvSpPr>
          <p:nvPr>
            <p:ph type="ctrTitle"/>
          </p:nvPr>
        </p:nvSpPr>
        <p:spPr>
          <a:xfrm>
            <a:off x="0" y="1122363"/>
            <a:ext cx="11660957" cy="2387600"/>
          </a:xfrm>
        </p:spPr>
        <p:txBody>
          <a:bodyPr>
            <a:normAutofit/>
          </a:bodyPr>
          <a:lstStyle/>
          <a:p>
            <a:r>
              <a:rPr lang="en-US" dirty="0"/>
              <a:t>The Intersection of African Culture and Modern IT: A Symbiotic Relationship</a:t>
            </a:r>
          </a:p>
        </p:txBody>
      </p:sp>
      <p:sp>
        <p:nvSpPr>
          <p:cNvPr id="3" name="Subtitle 2">
            <a:extLst>
              <a:ext uri="{FF2B5EF4-FFF2-40B4-BE49-F238E27FC236}">
                <a16:creationId xmlns:a16="http://schemas.microsoft.com/office/drawing/2014/main" id="{60757531-08F1-66B6-7036-14DC2E62FB44}"/>
              </a:ext>
            </a:extLst>
          </p:cNvPr>
          <p:cNvSpPr>
            <a:spLocks noGrp="1"/>
          </p:cNvSpPr>
          <p:nvPr>
            <p:ph type="subTitle" idx="1"/>
          </p:nvPr>
        </p:nvSpPr>
        <p:spPr>
          <a:xfrm>
            <a:off x="1595269" y="4100660"/>
            <a:ext cx="9001462" cy="1121789"/>
          </a:xfrm>
        </p:spPr>
        <p:txBody>
          <a:bodyPr/>
          <a:lstStyle/>
          <a:p>
            <a:r>
              <a:rPr lang="en-US" dirty="0"/>
              <a:t>Exploring the Role of Technology in Preserving and Promoting African Cultural Heritage</a:t>
            </a:r>
          </a:p>
        </p:txBody>
      </p:sp>
    </p:spTree>
    <p:extLst>
      <p:ext uri="{BB962C8B-B14F-4D97-AF65-F5344CB8AC3E}">
        <p14:creationId xmlns:p14="http://schemas.microsoft.com/office/powerpoint/2010/main" val="263571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AE4E-91B1-8DA0-C0F9-EFE9B2823277}"/>
              </a:ext>
            </a:extLst>
          </p:cNvPr>
          <p:cNvSpPr>
            <a:spLocks noGrp="1"/>
          </p:cNvSpPr>
          <p:nvPr>
            <p:ph type="title"/>
          </p:nvPr>
        </p:nvSpPr>
        <p:spPr/>
        <p:txBody>
          <a:bodyPr/>
          <a:lstStyle/>
          <a:p>
            <a:r>
              <a:rPr lang="en-US" dirty="0"/>
              <a:t>Indigenous Knowledge Systems and Knowledge Management</a:t>
            </a:r>
          </a:p>
        </p:txBody>
      </p:sp>
      <p:sp>
        <p:nvSpPr>
          <p:cNvPr id="3" name="Content Placeholder 2">
            <a:extLst>
              <a:ext uri="{FF2B5EF4-FFF2-40B4-BE49-F238E27FC236}">
                <a16:creationId xmlns:a16="http://schemas.microsoft.com/office/drawing/2014/main" id="{AAAD7124-228E-2675-2FC1-6601CBFE9515}"/>
              </a:ext>
            </a:extLst>
          </p:cNvPr>
          <p:cNvSpPr>
            <a:spLocks noGrp="1"/>
          </p:cNvSpPr>
          <p:nvPr>
            <p:ph idx="1"/>
          </p:nvPr>
        </p:nvSpPr>
        <p:spPr/>
        <p:txBody>
          <a:bodyPr/>
          <a:lstStyle/>
          <a:p>
            <a:r>
              <a:rPr lang="en-US" dirty="0"/>
              <a:t>Indigenous Knowledge: Importance of traditional knowledge in areas such as agriculture, medicine, and environmental management.</a:t>
            </a:r>
          </a:p>
          <a:p>
            <a:r>
              <a:rPr lang="en-US" dirty="0"/>
              <a:t>IT Integration: How knowledge management systems are being developed to preserve and share indigenous knowledge.</a:t>
            </a:r>
          </a:p>
          <a:p>
            <a:r>
              <a:rPr lang="en-US" b="1" dirty="0"/>
              <a:t>Example:</a:t>
            </a:r>
            <a:r>
              <a:rPr lang="en-US" dirty="0"/>
              <a:t> The use of Geographic Information Systems (GIS) in mapping traditional land use and resources.</a:t>
            </a:r>
          </a:p>
        </p:txBody>
      </p:sp>
    </p:spTree>
    <p:extLst>
      <p:ext uri="{BB962C8B-B14F-4D97-AF65-F5344CB8AC3E}">
        <p14:creationId xmlns:p14="http://schemas.microsoft.com/office/powerpoint/2010/main" val="280887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71B1-087B-5865-6332-BD786617ED63}"/>
              </a:ext>
            </a:extLst>
          </p:cNvPr>
          <p:cNvSpPr>
            <a:spLocks noGrp="1"/>
          </p:cNvSpPr>
          <p:nvPr>
            <p:ph type="title"/>
          </p:nvPr>
        </p:nvSpPr>
        <p:spPr/>
        <p:txBody>
          <a:bodyPr/>
          <a:lstStyle/>
          <a:p>
            <a:r>
              <a:rPr lang="en-US" dirty="0"/>
              <a:t>IMAPCT OF INDEGINOUS KNOWLEDGE IN ICT - AGRICULTURE</a:t>
            </a:r>
          </a:p>
        </p:txBody>
      </p:sp>
      <p:pic>
        <p:nvPicPr>
          <p:cNvPr id="6" name="Content Placeholder 5">
            <a:extLst>
              <a:ext uri="{FF2B5EF4-FFF2-40B4-BE49-F238E27FC236}">
                <a16:creationId xmlns:a16="http://schemas.microsoft.com/office/drawing/2014/main" id="{04CA6A3A-D03E-9433-3038-30314D250960}"/>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2240241"/>
            <a:ext cx="5105400" cy="3398281"/>
          </a:xfrm>
        </p:spPr>
      </p:pic>
      <p:pic>
        <p:nvPicPr>
          <p:cNvPr id="9" name="Content Placeholder 8">
            <a:extLst>
              <a:ext uri="{FF2B5EF4-FFF2-40B4-BE49-F238E27FC236}">
                <a16:creationId xmlns:a16="http://schemas.microsoft.com/office/drawing/2014/main" id="{31AE7BEF-AA8D-2675-666A-58B3E32CC31C}"/>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3788" y="2506613"/>
            <a:ext cx="5094287" cy="2865536"/>
          </a:xfrm>
        </p:spPr>
      </p:pic>
      <p:sp>
        <p:nvSpPr>
          <p:cNvPr id="10" name="TextBox 9">
            <a:extLst>
              <a:ext uri="{FF2B5EF4-FFF2-40B4-BE49-F238E27FC236}">
                <a16:creationId xmlns:a16="http://schemas.microsoft.com/office/drawing/2014/main" id="{94FE09DC-FB70-1C80-10FF-01729D299A06}"/>
              </a:ext>
            </a:extLst>
          </p:cNvPr>
          <p:cNvSpPr txBox="1"/>
          <p:nvPr/>
        </p:nvSpPr>
        <p:spPr>
          <a:xfrm>
            <a:off x="6173788" y="5372149"/>
            <a:ext cx="5094287" cy="230832"/>
          </a:xfrm>
          <a:prstGeom prst="rect">
            <a:avLst/>
          </a:prstGeom>
          <a:noFill/>
        </p:spPr>
        <p:txBody>
          <a:bodyPr wrap="square" rtlCol="0">
            <a:spAutoFit/>
          </a:bodyPr>
          <a:lstStyle/>
          <a:p>
            <a:r>
              <a:rPr lang="en-US" sz="900" dirty="0"/>
              <a:t>Use of ICT in Agriculture. Traditional agricultural methods revolutionize the growth of ICT</a:t>
            </a:r>
          </a:p>
        </p:txBody>
      </p:sp>
    </p:spTree>
    <p:extLst>
      <p:ext uri="{BB962C8B-B14F-4D97-AF65-F5344CB8AC3E}">
        <p14:creationId xmlns:p14="http://schemas.microsoft.com/office/powerpoint/2010/main" val="250962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1FCE-2BF7-C4E8-660A-238ADB06F531}"/>
              </a:ext>
            </a:extLst>
          </p:cNvPr>
          <p:cNvSpPr>
            <a:spLocks noGrp="1"/>
          </p:cNvSpPr>
          <p:nvPr>
            <p:ph type="title"/>
          </p:nvPr>
        </p:nvSpPr>
        <p:spPr/>
        <p:txBody>
          <a:bodyPr/>
          <a:lstStyle/>
          <a:p>
            <a:r>
              <a:rPr lang="en-US" dirty="0"/>
              <a:t>Cybersecurity and African Cultural Contexts</a:t>
            </a:r>
          </a:p>
        </p:txBody>
      </p:sp>
      <p:sp>
        <p:nvSpPr>
          <p:cNvPr id="3" name="Content Placeholder 2">
            <a:extLst>
              <a:ext uri="{FF2B5EF4-FFF2-40B4-BE49-F238E27FC236}">
                <a16:creationId xmlns:a16="http://schemas.microsoft.com/office/drawing/2014/main" id="{B7FECA0D-0067-AED9-969D-3009BACD57B8}"/>
              </a:ext>
            </a:extLst>
          </p:cNvPr>
          <p:cNvSpPr>
            <a:spLocks noGrp="1"/>
          </p:cNvSpPr>
          <p:nvPr>
            <p:ph idx="1"/>
          </p:nvPr>
        </p:nvSpPr>
        <p:spPr/>
        <p:txBody>
          <a:bodyPr/>
          <a:lstStyle/>
          <a:p>
            <a:r>
              <a:rPr lang="en-US" dirty="0"/>
              <a:t>Cultural Awareness in Cybersecurity: Understanding local cultural practices and how they influence cybersecurity practices.</a:t>
            </a:r>
          </a:p>
          <a:p>
            <a:r>
              <a:rPr lang="en-US" dirty="0"/>
              <a:t>Example: The role of traditional conflict resolution methods in developing community-based cybersecurity strategies.</a:t>
            </a:r>
          </a:p>
        </p:txBody>
      </p:sp>
    </p:spTree>
    <p:extLst>
      <p:ext uri="{BB962C8B-B14F-4D97-AF65-F5344CB8AC3E}">
        <p14:creationId xmlns:p14="http://schemas.microsoft.com/office/powerpoint/2010/main" val="180240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F12E-294E-AAC3-012E-0FFF497ED9F0}"/>
              </a:ext>
            </a:extLst>
          </p:cNvPr>
          <p:cNvSpPr>
            <a:spLocks noGrp="1"/>
          </p:cNvSpPr>
          <p:nvPr>
            <p:ph type="title"/>
          </p:nvPr>
        </p:nvSpPr>
        <p:spPr/>
        <p:txBody>
          <a:bodyPr/>
          <a:lstStyle/>
          <a:p>
            <a:r>
              <a:rPr lang="en-US" dirty="0"/>
              <a:t>Mobile Technology and Social Change</a:t>
            </a:r>
          </a:p>
        </p:txBody>
      </p:sp>
      <p:sp>
        <p:nvSpPr>
          <p:cNvPr id="3" name="Content Placeholder 2">
            <a:extLst>
              <a:ext uri="{FF2B5EF4-FFF2-40B4-BE49-F238E27FC236}">
                <a16:creationId xmlns:a16="http://schemas.microsoft.com/office/drawing/2014/main" id="{251F015E-3F42-20E2-1B46-A7E60C630EFA}"/>
              </a:ext>
            </a:extLst>
          </p:cNvPr>
          <p:cNvSpPr>
            <a:spLocks noGrp="1"/>
          </p:cNvSpPr>
          <p:nvPr>
            <p:ph idx="1"/>
          </p:nvPr>
        </p:nvSpPr>
        <p:spPr/>
        <p:txBody>
          <a:bodyPr/>
          <a:lstStyle/>
          <a:p>
            <a:r>
              <a:rPr lang="en-US" dirty="0"/>
              <a:t>Mobile Penetration: The impact of mobile technology on social, economic, and cultural development in Africa.</a:t>
            </a:r>
          </a:p>
          <a:p>
            <a:r>
              <a:rPr lang="en-US" dirty="0"/>
              <a:t>Cultural Adaptation: How mobile apps are adapted to meet cultural needs, including mobile banking (M-Pesa) and education platforms.</a:t>
            </a:r>
          </a:p>
          <a:p>
            <a:r>
              <a:rPr lang="en-US" dirty="0"/>
              <a:t>Example: M-</a:t>
            </a:r>
            <a:r>
              <a:rPr lang="en-US" dirty="0" err="1"/>
              <a:t>Pesa's</a:t>
            </a:r>
            <a:r>
              <a:rPr lang="en-US" dirty="0"/>
              <a:t> role in financial inclusion and how it respects local customs and practices.</a:t>
            </a:r>
          </a:p>
        </p:txBody>
      </p:sp>
    </p:spTree>
    <p:extLst>
      <p:ext uri="{BB962C8B-B14F-4D97-AF65-F5344CB8AC3E}">
        <p14:creationId xmlns:p14="http://schemas.microsoft.com/office/powerpoint/2010/main" val="108469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282106F-2141-1971-2835-C64EE6F2FAC8}"/>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2503488"/>
            <a:ext cx="5105400" cy="2871787"/>
          </a:xfrm>
        </p:spPr>
      </p:pic>
      <p:pic>
        <p:nvPicPr>
          <p:cNvPr id="6" name="Content Placeholder 5">
            <a:extLst>
              <a:ext uri="{FF2B5EF4-FFF2-40B4-BE49-F238E27FC236}">
                <a16:creationId xmlns:a16="http://schemas.microsoft.com/office/drawing/2014/main" id="{814F6691-6148-17AE-6094-A4B5E8ADB0FA}"/>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3788" y="2330834"/>
            <a:ext cx="5094287" cy="3217095"/>
          </a:xfrm>
        </p:spPr>
      </p:pic>
      <p:sp>
        <p:nvSpPr>
          <p:cNvPr id="7" name="TextBox 6">
            <a:extLst>
              <a:ext uri="{FF2B5EF4-FFF2-40B4-BE49-F238E27FC236}">
                <a16:creationId xmlns:a16="http://schemas.microsoft.com/office/drawing/2014/main" id="{8860E69D-B11E-A18C-B8C1-CD4C7639F07D}"/>
              </a:ext>
            </a:extLst>
          </p:cNvPr>
          <p:cNvSpPr txBox="1"/>
          <p:nvPr/>
        </p:nvSpPr>
        <p:spPr>
          <a:xfrm>
            <a:off x="6173788" y="5547929"/>
            <a:ext cx="5094287" cy="230832"/>
          </a:xfrm>
          <a:prstGeom prst="rect">
            <a:avLst/>
          </a:prstGeom>
          <a:noFill/>
        </p:spPr>
        <p:txBody>
          <a:bodyPr wrap="square" rtlCol="0">
            <a:spAutoFit/>
          </a:bodyPr>
          <a:lstStyle/>
          <a:p>
            <a:r>
              <a:rPr lang="en-US" sz="900" dirty="0"/>
              <a:t>M-PESA holds the values of being simple, honest and transparent to it’s customers</a:t>
            </a:r>
          </a:p>
        </p:txBody>
      </p:sp>
      <p:sp>
        <p:nvSpPr>
          <p:cNvPr id="10" name="TextBox 9">
            <a:extLst>
              <a:ext uri="{FF2B5EF4-FFF2-40B4-BE49-F238E27FC236}">
                <a16:creationId xmlns:a16="http://schemas.microsoft.com/office/drawing/2014/main" id="{9AE56D2E-7CC3-1AE2-4B88-4B733B320CF8}"/>
              </a:ext>
            </a:extLst>
          </p:cNvPr>
          <p:cNvSpPr txBox="1"/>
          <p:nvPr/>
        </p:nvSpPr>
        <p:spPr>
          <a:xfrm>
            <a:off x="914400" y="5375275"/>
            <a:ext cx="5105400" cy="230832"/>
          </a:xfrm>
          <a:prstGeom prst="rect">
            <a:avLst/>
          </a:prstGeom>
          <a:noFill/>
        </p:spPr>
        <p:txBody>
          <a:bodyPr wrap="square" rtlCol="0">
            <a:spAutoFit/>
          </a:bodyPr>
          <a:lstStyle/>
          <a:p>
            <a:r>
              <a:rPr lang="en-US" sz="900" dirty="0"/>
              <a:t>Cyber security borrows from peoples traditions to ensure that it upholds people’s dignity</a:t>
            </a:r>
          </a:p>
        </p:txBody>
      </p:sp>
    </p:spTree>
    <p:extLst>
      <p:ext uri="{BB962C8B-B14F-4D97-AF65-F5344CB8AC3E}">
        <p14:creationId xmlns:p14="http://schemas.microsoft.com/office/powerpoint/2010/main" val="166424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25AD-75D4-66E5-CDAC-A6AC98DD2B35}"/>
              </a:ext>
            </a:extLst>
          </p:cNvPr>
          <p:cNvSpPr>
            <a:spLocks noGrp="1"/>
          </p:cNvSpPr>
          <p:nvPr>
            <p:ph type="title"/>
          </p:nvPr>
        </p:nvSpPr>
        <p:spPr/>
        <p:txBody>
          <a:bodyPr/>
          <a:lstStyle/>
          <a:p>
            <a:r>
              <a:rPr lang="en-US" b="1" dirty="0"/>
              <a:t>E-Commerce and African Artisans</a:t>
            </a:r>
            <a:endParaRPr lang="en-US" dirty="0"/>
          </a:p>
        </p:txBody>
      </p:sp>
      <p:sp>
        <p:nvSpPr>
          <p:cNvPr id="3" name="Content Placeholder 2">
            <a:extLst>
              <a:ext uri="{FF2B5EF4-FFF2-40B4-BE49-F238E27FC236}">
                <a16:creationId xmlns:a16="http://schemas.microsoft.com/office/drawing/2014/main" id="{3C7088F7-123F-6D02-5BA1-A9EDD97ED1E4}"/>
              </a:ext>
            </a:extLst>
          </p:cNvPr>
          <p:cNvSpPr>
            <a:spLocks noGrp="1"/>
          </p:cNvSpPr>
          <p:nvPr>
            <p:ph idx="1"/>
          </p:nvPr>
        </p:nvSpPr>
        <p:spPr/>
        <p:txBody>
          <a:bodyPr/>
          <a:lstStyle/>
          <a:p>
            <a:r>
              <a:rPr lang="en-US" dirty="0"/>
              <a:t>Traditional Crafts: The role of artisans in preserving cultural crafts and arts.</a:t>
            </a:r>
          </a:p>
          <a:p>
            <a:r>
              <a:rPr lang="en-US" dirty="0"/>
              <a:t>E-Commerce Platforms: How IT enables artisans to reach global markets.</a:t>
            </a:r>
          </a:p>
          <a:p>
            <a:r>
              <a:rPr lang="en-US" dirty="0"/>
              <a:t>Example: Platforms like </a:t>
            </a:r>
            <a:r>
              <a:rPr lang="en-US" dirty="0" err="1"/>
              <a:t>Afrikrea</a:t>
            </a:r>
            <a:r>
              <a:rPr lang="en-US" dirty="0"/>
              <a:t>, which supports African fashion designers, artists, and craftsmen by providing them with an online marketplace.</a:t>
            </a:r>
          </a:p>
          <a:p>
            <a:endParaRPr lang="en-US" dirty="0"/>
          </a:p>
          <a:p>
            <a:endParaRPr lang="en-US" dirty="0"/>
          </a:p>
        </p:txBody>
      </p:sp>
      <p:sp>
        <p:nvSpPr>
          <p:cNvPr id="4" name="Rectangle 1">
            <a:extLst>
              <a:ext uri="{FF2B5EF4-FFF2-40B4-BE49-F238E27FC236}">
                <a16:creationId xmlns:a16="http://schemas.microsoft.com/office/drawing/2014/main" id="{B8DBF066-FA73-1138-D4C1-7958FA7FAF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E-Commerce Platforms:</a:t>
            </a:r>
            <a:r>
              <a:rPr kumimoji="0" lang="en-US" altLang="en-US" sz="1800" b="0" i="0" u="none" strike="noStrike" cap="none" normalizeH="0" baseline="0">
                <a:ln>
                  <a:noFill/>
                </a:ln>
                <a:solidFill>
                  <a:schemeClr val="tx1"/>
                </a:solidFill>
                <a:effectLst/>
                <a:latin typeface="Arial" panose="020B0604020202020204" pitchFamily="34" charset="0"/>
              </a:rPr>
              <a:t> How IT enables artisans to reach global markets.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82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4E18-6D7B-D822-D5E6-1C3BC96D1A5B}"/>
              </a:ext>
            </a:extLst>
          </p:cNvPr>
          <p:cNvSpPr>
            <a:spLocks noGrp="1"/>
          </p:cNvSpPr>
          <p:nvPr>
            <p:ph type="title"/>
          </p:nvPr>
        </p:nvSpPr>
        <p:spPr/>
        <p:txBody>
          <a:bodyPr/>
          <a:lstStyle/>
          <a:p>
            <a:r>
              <a:rPr lang="en-US" dirty="0"/>
              <a:t>Cultural Heritage Preservation through Digital Archiving</a:t>
            </a:r>
          </a:p>
        </p:txBody>
      </p:sp>
      <p:sp>
        <p:nvSpPr>
          <p:cNvPr id="3" name="Content Placeholder 2">
            <a:extLst>
              <a:ext uri="{FF2B5EF4-FFF2-40B4-BE49-F238E27FC236}">
                <a16:creationId xmlns:a16="http://schemas.microsoft.com/office/drawing/2014/main" id="{D21100FE-0431-5B0F-5A55-D1A57C09D0E7}"/>
              </a:ext>
            </a:extLst>
          </p:cNvPr>
          <p:cNvSpPr>
            <a:spLocks noGrp="1"/>
          </p:cNvSpPr>
          <p:nvPr>
            <p:ph idx="1"/>
          </p:nvPr>
        </p:nvSpPr>
        <p:spPr/>
        <p:txBody>
          <a:bodyPr/>
          <a:lstStyle/>
          <a:p>
            <a:r>
              <a:rPr lang="en-US" dirty="0"/>
              <a:t>Cultural Heritage: The significance of artifacts, music, dance, and other forms of cultural expression.</a:t>
            </a:r>
          </a:p>
          <a:p>
            <a:r>
              <a:rPr lang="en-US" dirty="0"/>
              <a:t>Digital Archiving: Use of IT to create digital repositories that preserve these cultural elements for future generations.</a:t>
            </a:r>
          </a:p>
          <a:p>
            <a:r>
              <a:rPr lang="en-US" dirty="0"/>
              <a:t>Example: The Timbuktu Manuscripts digitization project, preserving ancient manuscripts in Mali.</a:t>
            </a:r>
          </a:p>
        </p:txBody>
      </p:sp>
    </p:spTree>
    <p:extLst>
      <p:ext uri="{BB962C8B-B14F-4D97-AF65-F5344CB8AC3E}">
        <p14:creationId xmlns:p14="http://schemas.microsoft.com/office/powerpoint/2010/main" val="29642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BB5C-88E4-D1FA-7FD4-B5A26DA0B899}"/>
              </a:ext>
            </a:extLst>
          </p:cNvPr>
          <p:cNvSpPr>
            <a:spLocks noGrp="1"/>
          </p:cNvSpPr>
          <p:nvPr>
            <p:ph type="title"/>
          </p:nvPr>
        </p:nvSpPr>
        <p:spPr/>
        <p:txBody>
          <a:bodyPr>
            <a:normAutofit/>
          </a:bodyPr>
          <a:lstStyle/>
          <a:p>
            <a:r>
              <a:rPr lang="en-US" dirty="0"/>
              <a:t>The Timbuktu Manuscripts</a:t>
            </a:r>
          </a:p>
        </p:txBody>
      </p:sp>
      <p:pic>
        <p:nvPicPr>
          <p:cNvPr id="6" name="Content Placeholder 5">
            <a:extLst>
              <a:ext uri="{FF2B5EF4-FFF2-40B4-BE49-F238E27FC236}">
                <a16:creationId xmlns:a16="http://schemas.microsoft.com/office/drawing/2014/main" id="{ECE96FB2-6C84-D818-8996-DCC660FDD73D}"/>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14600" y="2515394"/>
            <a:ext cx="1905000" cy="2847975"/>
          </a:xfrm>
        </p:spPr>
      </p:pic>
      <p:pic>
        <p:nvPicPr>
          <p:cNvPr id="9" name="Content Placeholder 8">
            <a:extLst>
              <a:ext uri="{FF2B5EF4-FFF2-40B4-BE49-F238E27FC236}">
                <a16:creationId xmlns:a16="http://schemas.microsoft.com/office/drawing/2014/main" id="{02B3B8F9-C4AD-F7FA-A093-EDF03C871B09}"/>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15931" y="2582069"/>
            <a:ext cx="3810000" cy="2714625"/>
          </a:xfrm>
        </p:spPr>
      </p:pic>
    </p:spTree>
    <p:extLst>
      <p:ext uri="{BB962C8B-B14F-4D97-AF65-F5344CB8AC3E}">
        <p14:creationId xmlns:p14="http://schemas.microsoft.com/office/powerpoint/2010/main" val="37513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8B23-C274-C05E-58FD-AE817C501F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201DDF-B2E6-A915-503B-C7A4C1399252}"/>
              </a:ext>
            </a:extLst>
          </p:cNvPr>
          <p:cNvSpPr>
            <a:spLocks noGrp="1"/>
          </p:cNvSpPr>
          <p:nvPr>
            <p:ph idx="1"/>
          </p:nvPr>
        </p:nvSpPr>
        <p:spPr/>
        <p:txBody>
          <a:bodyPr>
            <a:normAutofit fontScale="85000" lnSpcReduction="20000"/>
          </a:bodyPr>
          <a:lstStyle/>
          <a:p>
            <a:r>
              <a:rPr lang="en-US" dirty="0"/>
              <a:t>The impact of African culture on ICT cannot be overemphasized. African culture has revolutionized ICT dictating its shape and evolution.</a:t>
            </a:r>
          </a:p>
          <a:p>
            <a:r>
              <a:rPr lang="en-US" dirty="0"/>
              <a:t>Example of areas where its impact is felt include:</a:t>
            </a:r>
            <a:br>
              <a:rPr lang="en-US" dirty="0"/>
            </a:br>
            <a:endParaRPr lang="en-US" dirty="0"/>
          </a:p>
          <a:p>
            <a:pPr>
              <a:buFont typeface="Wingdings" panose="05000000000000000000" pitchFamily="2" charset="2"/>
              <a:buChar char="q"/>
            </a:pPr>
            <a:r>
              <a:rPr lang="en-US" dirty="0"/>
              <a:t> Cybersecurity – The advent of cyber security has to draw its essence from        African culture. Otherwise the general mankind dignity will be out of the picture.</a:t>
            </a:r>
          </a:p>
          <a:p>
            <a:pPr>
              <a:buFont typeface="Wingdings" panose="05000000000000000000" pitchFamily="2" charset="2"/>
              <a:buChar char="q"/>
            </a:pPr>
            <a:r>
              <a:rPr lang="en-US" dirty="0"/>
              <a:t> Indigenous knowledge – The rise of ICT in Agriculture heavily borrows from the traditional African  indigenous practices.     </a:t>
            </a:r>
          </a:p>
          <a:p>
            <a:pPr>
              <a:buFont typeface="Wingdings" panose="05000000000000000000" pitchFamily="2" charset="2"/>
              <a:buChar char="q"/>
            </a:pPr>
            <a:r>
              <a:rPr lang="en-US" dirty="0"/>
              <a:t>Story telling – Modern literature borrows heavily from African culture. In a view to preserve the traditions of a given community , modern ways of digital story telling allow better retention of culture.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62874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102E-8A25-1ED3-B81E-01EF4CD469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E9DDD35-D176-5067-C67E-2B1C5B66876F}"/>
              </a:ext>
            </a:extLst>
          </p:cNvPr>
          <p:cNvSpPr>
            <a:spLocks noGrp="1"/>
          </p:cNvSpPr>
          <p:nvPr>
            <p:ph idx="1"/>
          </p:nvPr>
        </p:nvSpPr>
        <p:spPr/>
        <p:txBody>
          <a:bodyPr/>
          <a:lstStyle/>
          <a:p>
            <a:r>
              <a:rPr lang="en-US" dirty="0">
                <a:hlinkClick r:id="rId2"/>
              </a:rPr>
              <a:t>https://en.wikipedia.org/wiki/Culture_of_Africa</a:t>
            </a:r>
            <a:endParaRPr lang="en-US" dirty="0"/>
          </a:p>
          <a:p>
            <a:r>
              <a:rPr lang="en-US" dirty="0">
                <a:hlinkClick r:id="rId3"/>
              </a:rPr>
              <a:t>http://www.scielo.org.za/scielo.php?script=sci_arttext&amp;pid=S1561-40182015000200006</a:t>
            </a:r>
            <a:endParaRPr lang="en-US" dirty="0"/>
          </a:p>
          <a:p>
            <a:r>
              <a:rPr lang="en-US" dirty="0">
                <a:hlinkClick r:id="rId4"/>
              </a:rPr>
              <a:t>https://www.ssbfnet.com/ojs/index.php/ijrbs/article/view/2662</a:t>
            </a:r>
            <a:endParaRPr lang="en-US" dirty="0"/>
          </a:p>
          <a:p>
            <a:r>
              <a:rPr lang="en-US" dirty="0">
                <a:hlinkClick r:id="rId5"/>
              </a:rPr>
              <a:t>https://www.idos-research.de/uploads/media/DP__3.2019_01.pdf</a:t>
            </a:r>
            <a:endParaRPr lang="en-US" dirty="0"/>
          </a:p>
          <a:p>
            <a:r>
              <a:rPr lang="en-US">
                <a:hlinkClick r:id="rId6"/>
              </a:rPr>
              <a:t>https://www.sciencedirect.com/science/article/abs/pii/S0736585316300715</a:t>
            </a:r>
            <a:endParaRPr lang="en-US"/>
          </a:p>
          <a:p>
            <a:endParaRPr lang="en-US"/>
          </a:p>
        </p:txBody>
      </p:sp>
    </p:spTree>
    <p:extLst>
      <p:ext uri="{BB962C8B-B14F-4D97-AF65-F5344CB8AC3E}">
        <p14:creationId xmlns:p14="http://schemas.microsoft.com/office/powerpoint/2010/main" val="412557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5B8F-421F-266B-31CC-452BF6625CAE}"/>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E5DE1561-6B70-B398-F260-C578A89CD85E}"/>
              </a:ext>
            </a:extLst>
          </p:cNvPr>
          <p:cNvSpPr>
            <a:spLocks noGrp="1"/>
          </p:cNvSpPr>
          <p:nvPr>
            <p:ph idx="1"/>
          </p:nvPr>
        </p:nvSpPr>
        <p:spPr/>
        <p:txBody>
          <a:bodyPr/>
          <a:lstStyle/>
          <a:p>
            <a:r>
              <a:rPr lang="en-US" dirty="0"/>
              <a:t>Here is an outline for a presentation titled "The Intersection of African Culture and Modern IT: A Symbiotic Relationship." This will demonstrate how African culture has influenced the development of technology and how IT can support the preservation and promotion of African culture.</a:t>
            </a:r>
            <a:br>
              <a:rPr lang="en-US" dirty="0"/>
            </a:br>
            <a:br>
              <a:rPr lang="en-US" dirty="0"/>
            </a:br>
            <a:endParaRPr lang="en-US" dirty="0"/>
          </a:p>
          <a:p>
            <a:pPr marL="0" indent="0">
              <a:buNone/>
            </a:pPr>
            <a:r>
              <a:rPr lang="en-US" dirty="0"/>
              <a:t>STEPHEN MWANGI WAHOME</a:t>
            </a:r>
          </a:p>
          <a:p>
            <a:pPr marL="0" indent="0">
              <a:buNone/>
            </a:pPr>
            <a:r>
              <a:rPr lang="en-US" dirty="0"/>
              <a:t>C026-010-0990/2021</a:t>
            </a:r>
          </a:p>
        </p:txBody>
      </p:sp>
    </p:spTree>
    <p:extLst>
      <p:ext uri="{BB962C8B-B14F-4D97-AF65-F5344CB8AC3E}">
        <p14:creationId xmlns:p14="http://schemas.microsoft.com/office/powerpoint/2010/main" val="39607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6A12-3965-BE59-7CB2-C9D8014F1EE3}"/>
              </a:ext>
            </a:extLst>
          </p:cNvPr>
          <p:cNvSpPr>
            <a:spLocks noGrp="1"/>
          </p:cNvSpPr>
          <p:nvPr>
            <p:ph type="title"/>
          </p:nvPr>
        </p:nvSpPr>
        <p:spPr/>
        <p:txBody>
          <a:bodyPr/>
          <a:lstStyle/>
          <a:p>
            <a:r>
              <a:rPr lang="en-US" dirty="0"/>
              <a:t>AFRICAN CULTURES</a:t>
            </a:r>
          </a:p>
        </p:txBody>
      </p:sp>
      <p:sp>
        <p:nvSpPr>
          <p:cNvPr id="3" name="Content Placeholder 2">
            <a:extLst>
              <a:ext uri="{FF2B5EF4-FFF2-40B4-BE49-F238E27FC236}">
                <a16:creationId xmlns:a16="http://schemas.microsoft.com/office/drawing/2014/main" id="{A1FEF10D-D19E-05FB-5F32-7D438DBCAB90}"/>
              </a:ext>
            </a:extLst>
          </p:cNvPr>
          <p:cNvSpPr>
            <a:spLocks noGrp="1"/>
          </p:cNvSpPr>
          <p:nvPr>
            <p:ph idx="1"/>
          </p:nvPr>
        </p:nvSpPr>
        <p:spPr/>
        <p:txBody>
          <a:bodyPr/>
          <a:lstStyle/>
          <a:p>
            <a:r>
              <a:rPr lang="en-US" dirty="0"/>
              <a:t>African tribes are highly diverse, with each community possessing its unique language, customs, and traditions. There are an estimated 3,000 distinct ethnic groups in Africa, each with its own unique culture. Tribal communities vary greatly in terms of size, with some numbering in the thousands, while others are made up of just a few hundred people.</a:t>
            </a:r>
          </a:p>
          <a:p>
            <a:r>
              <a:rPr lang="en-US" dirty="0"/>
              <a:t>This diversity is what dominates the African culture both in Africa and in the  African diaspora.</a:t>
            </a:r>
          </a:p>
        </p:txBody>
      </p:sp>
    </p:spTree>
    <p:extLst>
      <p:ext uri="{BB962C8B-B14F-4D97-AF65-F5344CB8AC3E}">
        <p14:creationId xmlns:p14="http://schemas.microsoft.com/office/powerpoint/2010/main" val="258164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1F2B-83FD-A948-C5C3-50E3AA553D84}"/>
              </a:ext>
            </a:extLst>
          </p:cNvPr>
          <p:cNvSpPr>
            <a:spLocks noGrp="1"/>
          </p:cNvSpPr>
          <p:nvPr>
            <p:ph type="title"/>
          </p:nvPr>
        </p:nvSpPr>
        <p:spPr/>
        <p:txBody>
          <a:bodyPr/>
          <a:lstStyle/>
          <a:p>
            <a:r>
              <a:rPr lang="en-US" dirty="0"/>
              <a:t>INFORMATION AND COMMUNICATION</a:t>
            </a:r>
          </a:p>
        </p:txBody>
      </p:sp>
      <p:sp>
        <p:nvSpPr>
          <p:cNvPr id="3" name="Content Placeholder 2">
            <a:extLst>
              <a:ext uri="{FF2B5EF4-FFF2-40B4-BE49-F238E27FC236}">
                <a16:creationId xmlns:a16="http://schemas.microsoft.com/office/drawing/2014/main" id="{0E2D95CA-C03C-F526-EE59-8669A73BD259}"/>
              </a:ext>
            </a:extLst>
          </p:cNvPr>
          <p:cNvSpPr>
            <a:spLocks noGrp="1"/>
          </p:cNvSpPr>
          <p:nvPr>
            <p:ph idx="1"/>
          </p:nvPr>
        </p:nvSpPr>
        <p:spPr/>
        <p:txBody>
          <a:bodyPr/>
          <a:lstStyle/>
          <a:p>
            <a:r>
              <a:rPr lang="en-US" dirty="0"/>
              <a:t>Information and communications technology (ICT) is an extensional term for information technology (IT) that stresses the role of unified communications[1] and the integration of telecommunications (telephone lines and wireless signals) and computers, as well as necessary enterprise software, middleware, storage and audiovisual, that enable users to access, store, transmit, understand and manipulate information.</a:t>
            </a:r>
          </a:p>
        </p:txBody>
      </p:sp>
    </p:spTree>
    <p:extLst>
      <p:ext uri="{BB962C8B-B14F-4D97-AF65-F5344CB8AC3E}">
        <p14:creationId xmlns:p14="http://schemas.microsoft.com/office/powerpoint/2010/main" val="427814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A12F-F7BB-DCCF-1CE4-AB4384D11D58}"/>
              </a:ext>
            </a:extLst>
          </p:cNvPr>
          <p:cNvSpPr>
            <a:spLocks noGrp="1"/>
          </p:cNvSpPr>
          <p:nvPr>
            <p:ph type="title"/>
          </p:nvPr>
        </p:nvSpPr>
        <p:spPr/>
        <p:txBody>
          <a:bodyPr/>
          <a:lstStyle/>
          <a:p>
            <a:r>
              <a:rPr lang="en-US" dirty="0"/>
              <a:t>1. African Oral Tradition and Digital Storytelling</a:t>
            </a:r>
          </a:p>
        </p:txBody>
      </p:sp>
      <p:sp>
        <p:nvSpPr>
          <p:cNvPr id="3" name="Content Placeholder 2">
            <a:extLst>
              <a:ext uri="{FF2B5EF4-FFF2-40B4-BE49-F238E27FC236}">
                <a16:creationId xmlns:a16="http://schemas.microsoft.com/office/drawing/2014/main" id="{3704926D-4F35-204B-B65F-D277D28B0157}"/>
              </a:ext>
            </a:extLst>
          </p:cNvPr>
          <p:cNvSpPr>
            <a:spLocks noGrp="1"/>
          </p:cNvSpPr>
          <p:nvPr>
            <p:ph idx="1"/>
          </p:nvPr>
        </p:nvSpPr>
        <p:spPr/>
        <p:txBody>
          <a:bodyPr/>
          <a:lstStyle/>
          <a:p>
            <a:r>
              <a:rPr lang="en-US" b="1" dirty="0"/>
              <a:t>Oral Tradition:</a:t>
            </a:r>
            <a:r>
              <a:rPr lang="en-US" dirty="0"/>
              <a:t> The role of storytelling in African cultures as a means of preserving history, teaching morals, and entertaining.</a:t>
            </a:r>
            <a:br>
              <a:rPr lang="en-US" dirty="0"/>
            </a:br>
            <a:endParaRPr lang="en-US" dirty="0"/>
          </a:p>
          <a:p>
            <a:r>
              <a:rPr lang="en-US" dirty="0"/>
              <a:t>African storytelling has been used to interpret the universe, resolve natural and physical phenomena, teach morals, maintain cultural values, pass on methods of survival, and to praise God (Ngugi </a:t>
            </a:r>
            <a:r>
              <a:rPr lang="en-US" dirty="0" err="1"/>
              <a:t>wa</a:t>
            </a:r>
            <a:r>
              <a:rPr lang="en-US" dirty="0"/>
              <a:t> Thiong'o 1986, </a:t>
            </a:r>
            <a:r>
              <a:rPr lang="en-US" dirty="0" err="1"/>
              <a:t>Vambe</a:t>
            </a:r>
            <a:r>
              <a:rPr lang="en-US" dirty="0"/>
              <a:t>.)</a:t>
            </a:r>
          </a:p>
        </p:txBody>
      </p:sp>
    </p:spTree>
    <p:extLst>
      <p:ext uri="{BB962C8B-B14F-4D97-AF65-F5344CB8AC3E}">
        <p14:creationId xmlns:p14="http://schemas.microsoft.com/office/powerpoint/2010/main" val="160731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A484-F528-513F-A939-9A81CA554E29}"/>
              </a:ext>
            </a:extLst>
          </p:cNvPr>
          <p:cNvSpPr>
            <a:spLocks noGrp="1"/>
          </p:cNvSpPr>
          <p:nvPr>
            <p:ph type="title"/>
          </p:nvPr>
        </p:nvSpPr>
        <p:spPr/>
        <p:txBody>
          <a:bodyPr/>
          <a:lstStyle/>
          <a:p>
            <a:r>
              <a:rPr lang="en-US" dirty="0"/>
              <a:t>How IT digitize oral traditions</a:t>
            </a:r>
          </a:p>
        </p:txBody>
      </p:sp>
      <p:sp>
        <p:nvSpPr>
          <p:cNvPr id="3" name="Content Placeholder 2">
            <a:extLst>
              <a:ext uri="{FF2B5EF4-FFF2-40B4-BE49-F238E27FC236}">
                <a16:creationId xmlns:a16="http://schemas.microsoft.com/office/drawing/2014/main" id="{8DDA477D-5C5B-197C-0F8C-6D636FDA9D38}"/>
              </a:ext>
            </a:extLst>
          </p:cNvPr>
          <p:cNvSpPr>
            <a:spLocks noGrp="1"/>
          </p:cNvSpPr>
          <p:nvPr>
            <p:ph idx="1"/>
          </p:nvPr>
        </p:nvSpPr>
        <p:spPr/>
        <p:txBody>
          <a:bodyPr>
            <a:normAutofit lnSpcReduction="10000"/>
          </a:bodyPr>
          <a:lstStyle/>
          <a:p>
            <a:r>
              <a:rPr lang="en-US" dirty="0"/>
              <a:t>Digital Storytelling: How IT is used to digitize these oral traditions, making them accessible to a global audience.</a:t>
            </a:r>
            <a:br>
              <a:rPr lang="en-US" dirty="0"/>
            </a:br>
            <a:endParaRPr lang="en-US" dirty="0"/>
          </a:p>
          <a:p>
            <a:r>
              <a:rPr lang="en-US" dirty="0"/>
              <a:t>Digital storytelling utilizes modern technologies such as videos, audio recordings, and interactive platforms to capture the essence of these age-old tales, preserving them for future generations. By embracing multimedia elements, you can experience folklore in a more immersive and engaging manner.</a:t>
            </a:r>
            <a:br>
              <a:rPr lang="en-US" dirty="0"/>
            </a:br>
            <a:endParaRPr lang="en-US" dirty="0"/>
          </a:p>
          <a:p>
            <a:r>
              <a:rPr lang="en-US" dirty="0"/>
              <a:t>Example: The "African Storybook" project, which creates open access stories in multiple African languages, combining traditional stories with modern technology.</a:t>
            </a:r>
          </a:p>
        </p:txBody>
      </p:sp>
    </p:spTree>
    <p:extLst>
      <p:ext uri="{BB962C8B-B14F-4D97-AF65-F5344CB8AC3E}">
        <p14:creationId xmlns:p14="http://schemas.microsoft.com/office/powerpoint/2010/main" val="404331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CDFD-8149-6B5F-9B17-6497A652F82C}"/>
              </a:ext>
            </a:extLst>
          </p:cNvPr>
          <p:cNvSpPr>
            <a:spLocks noGrp="1"/>
          </p:cNvSpPr>
          <p:nvPr>
            <p:ph type="title"/>
          </p:nvPr>
        </p:nvSpPr>
        <p:spPr/>
        <p:txBody>
          <a:bodyPr/>
          <a:lstStyle/>
          <a:p>
            <a:r>
              <a:rPr lang="en-US" dirty="0"/>
              <a:t>THE EVOLUTION OF STORY TELLIING</a:t>
            </a:r>
          </a:p>
        </p:txBody>
      </p:sp>
      <p:pic>
        <p:nvPicPr>
          <p:cNvPr id="19" name="Content Placeholder 18">
            <a:extLst>
              <a:ext uri="{FF2B5EF4-FFF2-40B4-BE49-F238E27FC236}">
                <a16:creationId xmlns:a16="http://schemas.microsoft.com/office/drawing/2014/main" id="{E2F071BF-5E02-64B6-B089-86B34D6D984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15869" y="2143919"/>
            <a:ext cx="4810125" cy="3590925"/>
          </a:xfrm>
        </p:spPr>
      </p:pic>
      <p:pic>
        <p:nvPicPr>
          <p:cNvPr id="16" name="Content Placeholder 15">
            <a:extLst>
              <a:ext uri="{FF2B5EF4-FFF2-40B4-BE49-F238E27FC236}">
                <a16:creationId xmlns:a16="http://schemas.microsoft.com/office/drawing/2014/main" id="{DBEB39FD-ED37-C27B-3C5F-E1B13008DC17}"/>
              </a:ext>
            </a:extLst>
          </p:cNvPr>
          <p:cNvPicPr>
            <a:picLocks noGrp="1" noChangeAspect="1"/>
          </p:cNvPicPr>
          <p:nvPr>
            <p:ph sz="half"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90612" y="2353469"/>
            <a:ext cx="4752975" cy="3171825"/>
          </a:xfrm>
        </p:spPr>
      </p:pic>
    </p:spTree>
    <p:extLst>
      <p:ext uri="{BB962C8B-B14F-4D97-AF65-F5344CB8AC3E}">
        <p14:creationId xmlns:p14="http://schemas.microsoft.com/office/powerpoint/2010/main" val="366851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2A12-223E-AE86-10C2-453C712C8A7D}"/>
              </a:ext>
            </a:extLst>
          </p:cNvPr>
          <p:cNvSpPr>
            <a:spLocks noGrp="1"/>
          </p:cNvSpPr>
          <p:nvPr>
            <p:ph type="title"/>
          </p:nvPr>
        </p:nvSpPr>
        <p:spPr/>
        <p:txBody>
          <a:bodyPr/>
          <a:lstStyle/>
          <a:p>
            <a:r>
              <a:rPr lang="en-US" b="1" dirty="0"/>
              <a:t>African Languages and Natural Language Processing (NLP)</a:t>
            </a:r>
            <a:endParaRPr lang="en-US" dirty="0"/>
          </a:p>
        </p:txBody>
      </p:sp>
      <p:sp>
        <p:nvSpPr>
          <p:cNvPr id="3" name="Content Placeholder 2">
            <a:extLst>
              <a:ext uri="{FF2B5EF4-FFF2-40B4-BE49-F238E27FC236}">
                <a16:creationId xmlns:a16="http://schemas.microsoft.com/office/drawing/2014/main" id="{34A80805-A538-505F-41F1-39AA3FD2235F}"/>
              </a:ext>
            </a:extLst>
          </p:cNvPr>
          <p:cNvSpPr>
            <a:spLocks noGrp="1"/>
          </p:cNvSpPr>
          <p:nvPr>
            <p:ph idx="1"/>
          </p:nvPr>
        </p:nvSpPr>
        <p:spPr/>
        <p:txBody>
          <a:bodyPr/>
          <a:lstStyle/>
          <a:p>
            <a:r>
              <a:rPr lang="en-US" dirty="0"/>
              <a:t>Linguistic Diversity: Africa's linguistic richness with over 2,000 languages.</a:t>
            </a:r>
          </a:p>
          <a:p>
            <a:r>
              <a:rPr lang="en-US" dirty="0"/>
              <a:t>NLP in African Languages: Challenges and progress in developing AI models that understand and process African languages.</a:t>
            </a:r>
          </a:p>
          <a:p>
            <a:r>
              <a:rPr lang="en-US" dirty="0"/>
              <a:t>Example: Google Translate and African language integration, and the Masakhane project that focuses on NLP for African languages.</a:t>
            </a:r>
          </a:p>
        </p:txBody>
      </p:sp>
    </p:spTree>
    <p:extLst>
      <p:ext uri="{BB962C8B-B14F-4D97-AF65-F5344CB8AC3E}">
        <p14:creationId xmlns:p14="http://schemas.microsoft.com/office/powerpoint/2010/main" val="373012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B0FD-7A70-561A-72A4-0517B45B4D45}"/>
              </a:ext>
            </a:extLst>
          </p:cNvPr>
          <p:cNvSpPr>
            <a:spLocks noGrp="1"/>
          </p:cNvSpPr>
          <p:nvPr>
            <p:ph type="title"/>
          </p:nvPr>
        </p:nvSpPr>
        <p:spPr/>
        <p:txBody>
          <a:bodyPr/>
          <a:lstStyle/>
          <a:p>
            <a:r>
              <a:rPr lang="en-US" dirty="0"/>
              <a:t>Use of local language of devices</a:t>
            </a:r>
          </a:p>
        </p:txBody>
      </p:sp>
      <p:pic>
        <p:nvPicPr>
          <p:cNvPr id="6" name="Content Placeholder 5">
            <a:extLst>
              <a:ext uri="{FF2B5EF4-FFF2-40B4-BE49-F238E27FC236}">
                <a16:creationId xmlns:a16="http://schemas.microsoft.com/office/drawing/2014/main" id="{7F79C6FB-DD91-FF36-D1FD-91337C07C4D7}"/>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57605" y="2087563"/>
            <a:ext cx="2618989" cy="3703637"/>
          </a:xfrm>
        </p:spPr>
      </p:pic>
      <p:pic>
        <p:nvPicPr>
          <p:cNvPr id="9" name="Content Placeholder 8">
            <a:extLst>
              <a:ext uri="{FF2B5EF4-FFF2-40B4-BE49-F238E27FC236}">
                <a16:creationId xmlns:a16="http://schemas.microsoft.com/office/drawing/2014/main" id="{CDCC4E00-08A7-8009-FF5A-4FC0663CBE7F}"/>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20237" y="2087563"/>
            <a:ext cx="1801388" cy="3703637"/>
          </a:xfrm>
        </p:spPr>
      </p:pic>
    </p:spTree>
    <p:extLst>
      <p:ext uri="{BB962C8B-B14F-4D97-AF65-F5344CB8AC3E}">
        <p14:creationId xmlns:p14="http://schemas.microsoft.com/office/powerpoint/2010/main" val="4123311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109</TotalTime>
  <Words>1028</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Rockwell</vt:lpstr>
      <vt:lpstr>Wingdings</vt:lpstr>
      <vt:lpstr>Damask</vt:lpstr>
      <vt:lpstr>The Intersection of African Culture and Modern IT: A Symbiotic Relationship</vt:lpstr>
      <vt:lpstr>INTRO’</vt:lpstr>
      <vt:lpstr>AFRICAN CULTURES</vt:lpstr>
      <vt:lpstr>INFORMATION AND COMMUNICATION</vt:lpstr>
      <vt:lpstr>1. African Oral Tradition and Digital Storytelling</vt:lpstr>
      <vt:lpstr>How IT digitize oral traditions</vt:lpstr>
      <vt:lpstr>THE EVOLUTION OF STORY TELLIING</vt:lpstr>
      <vt:lpstr>African Languages and Natural Language Processing (NLP)</vt:lpstr>
      <vt:lpstr>Use of local language of devices</vt:lpstr>
      <vt:lpstr>Indigenous Knowledge Systems and Knowledge Management</vt:lpstr>
      <vt:lpstr>IMAPCT OF INDEGINOUS KNOWLEDGE IN ICT - AGRICULTURE</vt:lpstr>
      <vt:lpstr>Cybersecurity and African Cultural Contexts</vt:lpstr>
      <vt:lpstr>Mobile Technology and Social Change</vt:lpstr>
      <vt:lpstr>PowerPoint Presentation</vt:lpstr>
      <vt:lpstr>E-Commerce and African Artisans</vt:lpstr>
      <vt:lpstr>Cultural Heritage Preservation through Digital Archiving</vt:lpstr>
      <vt:lpstr>The Timbuktu Manuscripts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Mwangi Wahome</dc:creator>
  <cp:lastModifiedBy>Mwangi Wahome</cp:lastModifiedBy>
  <cp:revision>1</cp:revision>
  <dcterms:created xsi:type="dcterms:W3CDTF">2024-08-08T10:07:43Z</dcterms:created>
  <dcterms:modified xsi:type="dcterms:W3CDTF">2024-08-08T11:57:28Z</dcterms:modified>
</cp:coreProperties>
</file>