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58" r:id="rId6"/>
    <p:sldId id="276" r:id="rId7"/>
    <p:sldId id="285" r:id="rId8"/>
    <p:sldId id="281" r:id="rId9"/>
    <p:sldId id="280" r:id="rId10"/>
    <p:sldId id="266" r:id="rId11"/>
    <p:sldId id="279" r:id="rId12"/>
    <p:sldId id="268" r:id="rId13"/>
    <p:sldId id="282" r:id="rId14"/>
    <p:sldId id="267" r:id="rId15"/>
    <p:sldId id="265" r:id="rId16"/>
    <p:sldId id="277" r:id="rId17"/>
    <p:sldId id="283" r:id="rId18"/>
    <p:sldId id="28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F31A7-42BD-4F04-85EB-88E16DAEF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95443-50FA-4916-8DF3-35DC5D4B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71949-4459-47A2-820B-A6D0ECD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6F030-626D-4666-AC5C-16DC42F1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79764-3265-45BF-933E-2360352C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7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620AD-C38F-451F-B997-7D704C3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7970E9-CA3B-4199-93AA-3B4DA9BC3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77DBA-8BCA-4D12-B1B8-A8ED1EA5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86A9F-924D-41F0-B1E6-E9DD354F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42EC5-D4A0-46C3-A96C-1AB0CB25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30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0DF15D-885C-4738-B7F0-CC3E98F7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D160CF-AA75-48CB-9627-36AD2C77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71FF1-0BDB-4BF9-B212-9679397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F777C-407D-4F7B-B185-7080BA13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68BB9B-A750-4388-9F70-F74E943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1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088B4-367F-40F1-828D-34DCA801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1CBED-265F-40F3-BD1E-845D125E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315E0-948A-494A-93A0-8265958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73791-F7D1-4A36-9BFB-9614486F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D6C2C-C29F-4C0C-A514-3D6D5BF8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FE3AB-EFAD-4DC0-9561-AB91D378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6E7386-95AD-4649-92A8-9629B224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8D72C-035F-4898-8FA9-010E4E3E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E5603-6C3F-40B5-AB08-25C10020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9575D-4A64-41C3-9B77-1B97C13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4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7C20-FA1A-4684-BF9B-BD92AA9A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7428F-8911-4129-A8B3-489A9B164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3A48CA-8642-41AF-BE6E-750E35E1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712DDD-28A5-4A6D-A24B-D44CD483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9ED3B-4869-406F-84F5-9F3ECA10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11C0A9-0543-45D3-AE6B-E8FAA48F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08605-9993-4219-9691-67764DF1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AA3815-B5C5-41C2-9C5C-20FAB2EA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EAC57C-15EB-4316-9A2F-25F1E47C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551A0E-F069-4CFA-91DE-12DAF4FD5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038319-E123-4850-A447-70CA33A3E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647C86-7D20-4FDD-902E-BE73D372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BA48B8-9AF0-4221-92A0-53A0E934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DD17E9-83D5-4740-B0B9-5C606C2B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4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3E690-6D21-4715-A695-A9BE663B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217E7D-C25C-457E-95F5-98580A4B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D1074D-042C-4648-AC1E-234E87A3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4AAB59-6ABF-4C5E-BBD1-14C423BF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C81A19-C2DD-465B-994D-F52F755F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88948E-16D7-4CDE-B9F1-5B1F5F9F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4D1D8-D1D0-46BE-A7DE-8D55005B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36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6CBAC-9FB0-4B1F-A2C2-7E5386E0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85524-12A2-4A53-9875-4DFA0E9F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F432BB-AD06-413F-9331-EC9DB6C1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5E9EF0-43AF-47B6-8C98-992731CC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564C65-7529-4A1F-B169-6DB8D38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8900B-F361-4BDD-AE7D-DF139999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5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6FF81-3A5A-48C8-BE96-56710D50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562F34-8A5B-4AC9-8FD8-1C7F8049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2B50AB-BD8B-4D47-8C73-02B8C40F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52A2C-7414-49AA-A9CD-20B59B59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42790-792D-4D85-8042-027DDAF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2CB19D-AB29-4A84-B0C9-54138DED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3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478E42-0561-458B-B4B9-C6B93D77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82A2B-3B77-4694-BE19-EF9BEC7D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2A14FF-80A6-4456-B8F0-5871D5A4E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6FD4-4427-443E-B153-7B15BC878EB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83BC5-3F9D-49F8-A99F-781046AD8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869D1-B1E1-4AD9-80AF-5B842326A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2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C134410-27B0-4948-8E86-FC826FA1A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Boutique en ligne </a:t>
            </a:r>
          </a:p>
          <a:p>
            <a:r>
              <a:rPr lang="fr-FR" b="1" dirty="0"/>
              <a:t>&amp; </a:t>
            </a:r>
          </a:p>
          <a:p>
            <a:r>
              <a:rPr lang="fr-FR" b="1" dirty="0"/>
              <a:t>Gestion centralisée</a:t>
            </a:r>
          </a:p>
          <a:p>
            <a:r>
              <a:rPr lang="fr-FR" sz="2000" i="1" dirty="0"/>
              <a:t>Solution technique</a:t>
            </a:r>
          </a:p>
        </p:txBody>
      </p:sp>
      <p:pic>
        <p:nvPicPr>
          <p:cNvPr id="1026" name="Image 1">
            <a:extLst>
              <a:ext uri="{FF2B5EF4-FFF2-40B4-BE49-F238E27FC236}">
                <a16:creationId xmlns:a16="http://schemas.microsoft.com/office/drawing/2014/main" id="{7F0414E4-7348-4229-AB40-2BFFCCBD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37" y="772319"/>
            <a:ext cx="579516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 1">
            <a:extLst>
              <a:ext uri="{FF2B5EF4-FFF2-40B4-BE49-F238E27FC236}">
                <a16:creationId xmlns:a16="http://schemas.microsoft.com/office/drawing/2014/main" id="{533CA8BB-5D51-4B8C-B5F2-9E7FF6D3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2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internes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61" y="1603064"/>
            <a:ext cx="4296305" cy="2796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i="1" u="sng" dirty="0"/>
              <a:t>Gestion des données et du temps réel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i="1" dirty="0"/>
              <a:t>Base de données </a:t>
            </a:r>
          </a:p>
          <a:p>
            <a:endParaRPr lang="fr-FR" sz="2000" i="1" dirty="0"/>
          </a:p>
          <a:p>
            <a:r>
              <a:rPr lang="fr-FR" sz="2000" i="1" dirty="0"/>
              <a:t>Développement sur mesure</a:t>
            </a:r>
          </a:p>
          <a:p>
            <a:pPr marL="0" indent="0">
              <a:buNone/>
            </a:pPr>
            <a:r>
              <a:rPr lang="fr-FR" sz="2000" i="1" dirty="0"/>
              <a:t>	- « FROM SCRATCH»</a:t>
            </a:r>
            <a:endParaRPr lang="fr-FR" sz="2000" dirty="0"/>
          </a:p>
          <a:p>
            <a:pPr marL="0" indent="0">
              <a:buNone/>
            </a:pPr>
            <a:endParaRPr lang="fr-FR" sz="2000" i="1" dirty="0"/>
          </a:p>
          <a:p>
            <a:endParaRPr lang="fr-FR" sz="20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685C6E0-9CF0-4A82-B22B-FF281538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548" y="1608707"/>
            <a:ext cx="3439305" cy="1820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0CAA59-AFF9-4CB8-AFA6-575822FC4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09" y="4007685"/>
            <a:ext cx="1607959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6A5F26-6DD7-422C-9B69-048E93152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2"/>
          <a:stretch/>
        </p:blipFill>
        <p:spPr>
          <a:xfrm>
            <a:off x="6035683" y="437107"/>
            <a:ext cx="462694" cy="4626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1937A61-FB42-4BF2-B8AE-96FA4EE0B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603" y="4676988"/>
            <a:ext cx="2152469" cy="1790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7D420B-3EBF-4A73-ACA9-E39D4A7C8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4063" y="2829808"/>
            <a:ext cx="1679687" cy="1688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1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internes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0382" y="1626805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i="1" u="sng" dirty="0"/>
              <a:t>Gestion des utilisateurs</a:t>
            </a:r>
          </a:p>
          <a:p>
            <a:endParaRPr lang="fr-FR" sz="2000" i="1" dirty="0"/>
          </a:p>
          <a:p>
            <a:r>
              <a:rPr lang="fr-FR" sz="2000" i="1" dirty="0"/>
              <a:t>Développement sur mesure</a:t>
            </a:r>
          </a:p>
          <a:p>
            <a:pPr marL="0" indent="0">
              <a:buNone/>
            </a:pPr>
            <a:r>
              <a:rPr lang="fr-FR" sz="2000" i="1" dirty="0"/>
              <a:t>	- « FROM SCRATCH»</a:t>
            </a:r>
            <a:endParaRPr lang="fr-FR" sz="2000" dirty="0"/>
          </a:p>
          <a:p>
            <a:pPr marL="0" indent="0">
              <a:buNone/>
            </a:pPr>
            <a:endParaRPr lang="fr-FR" sz="2000" i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F395B76-5562-4A88-835A-75EA20CF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49" y="3888478"/>
            <a:ext cx="2685434" cy="2685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F98F6CD-29B8-4572-8D3C-74C6F242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471" y="5019541"/>
            <a:ext cx="2576446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2A861E6-6212-4349-8926-B3CBD8E4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03" y="897313"/>
            <a:ext cx="1679687" cy="1688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2DC7647-FA99-42FF-BA2E-BE059FEBA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403" y="2847917"/>
            <a:ext cx="1593758" cy="1867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51927C6-9363-4B46-80B7-F2E2505B7A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22"/>
          <a:stretch/>
        </p:blipFill>
        <p:spPr>
          <a:xfrm>
            <a:off x="6035683" y="437107"/>
            <a:ext cx="462694" cy="4626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3230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internes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3576" y="1655501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i="1" u="sng" dirty="0"/>
              <a:t>Gestion de l’authentification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i="1" dirty="0"/>
              <a:t>Développement sur mesure</a:t>
            </a:r>
          </a:p>
          <a:p>
            <a:pPr marL="0" indent="0">
              <a:buNone/>
            </a:pPr>
            <a:r>
              <a:rPr lang="fr-FR" sz="2000" i="1" dirty="0"/>
              <a:t>	- « FROM SCRATCH»</a:t>
            </a:r>
            <a:endParaRPr lang="fr-FR" sz="20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1A86450-66E5-41DE-BBDE-5867CE5C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591" y="939159"/>
            <a:ext cx="1679687" cy="1688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62B1F88-8D84-436F-98A4-802FB161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211" y="5019541"/>
            <a:ext cx="2576446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BCA9FEB-2D39-4760-939F-0D2E2D66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591" y="2889763"/>
            <a:ext cx="1593758" cy="1867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B9A93A4-3561-451B-9B8C-732E3A396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543" y="3860116"/>
            <a:ext cx="2026762" cy="2484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F15D8D9-538A-4677-9494-811340C793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22"/>
          <a:stretch/>
        </p:blipFill>
        <p:spPr>
          <a:xfrm>
            <a:off x="6035683" y="437107"/>
            <a:ext cx="462694" cy="4626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823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externes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292" y="1607841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i="1" u="sng" dirty="0"/>
              <a:t>Gestion de l’authentification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i="1" dirty="0"/>
              <a:t>Mise en place des APIs</a:t>
            </a:r>
          </a:p>
          <a:p>
            <a:pPr marL="0" indent="0">
              <a:buNone/>
            </a:pPr>
            <a:r>
              <a:rPr lang="fr-FR" sz="2000" i="1" dirty="0"/>
              <a:t>	- Google </a:t>
            </a:r>
            <a:r>
              <a:rPr lang="fr-FR" sz="2000" i="1" dirty="0" err="1"/>
              <a:t>Sign</a:t>
            </a:r>
            <a:r>
              <a:rPr lang="fr-FR" sz="2000" i="1" dirty="0"/>
              <a:t>-In</a:t>
            </a:r>
          </a:p>
          <a:p>
            <a:pPr marL="0" indent="0">
              <a:buNone/>
            </a:pPr>
            <a:r>
              <a:rPr lang="fr-FR" i="1" dirty="0"/>
              <a:t>	</a:t>
            </a:r>
            <a:r>
              <a:rPr lang="fr-FR" sz="2000" i="1" dirty="0"/>
              <a:t>- Facebook Login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FA1B6C2-B9DE-458E-B45F-2002FFAB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24" y="4246666"/>
            <a:ext cx="1854262" cy="2273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B08C6BE-6BA3-48F1-AB5A-29B7A5FEA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2"/>
          <a:stretch/>
        </p:blipFill>
        <p:spPr>
          <a:xfrm>
            <a:off x="6035683" y="437107"/>
            <a:ext cx="462694" cy="4626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737298-FBEE-4372-8D0B-4C5934988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099" y="3101679"/>
            <a:ext cx="2993333" cy="1141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D14863-B8C2-4E73-80B4-11EE4F542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450" y="4613584"/>
            <a:ext cx="5523476" cy="980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74336F-34F8-4C27-BF21-1664EA3B5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542" y="1856916"/>
            <a:ext cx="5547384" cy="980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55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externes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5398" y="1958969"/>
            <a:ext cx="4982224" cy="2796423"/>
          </a:xfrm>
        </p:spPr>
        <p:txBody>
          <a:bodyPr/>
          <a:lstStyle/>
          <a:p>
            <a:pPr marL="0" indent="0">
              <a:buNone/>
            </a:pPr>
            <a:r>
              <a:rPr lang="fr-FR" sz="2000" i="1" u="sng" dirty="0"/>
              <a:t>Gestion des transactions bancaires en ligne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i="1" dirty="0"/>
              <a:t>Mise en place des APIs</a:t>
            </a:r>
          </a:p>
          <a:p>
            <a:pPr marL="0" indent="0">
              <a:buNone/>
            </a:pPr>
            <a:r>
              <a:rPr lang="fr-FR" sz="2000" i="1" dirty="0"/>
              <a:t>	- STRIPE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C05210-7CAB-48E6-BFE7-ABDC350E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23" y="693875"/>
            <a:ext cx="3194738" cy="1690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1AA2C8C-2FC3-4E45-8318-9D9133E8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756" y="2583094"/>
            <a:ext cx="2200724" cy="1291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3B79B0-DFFC-4A3E-A5A0-D547DD261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990" y="5321601"/>
            <a:ext cx="2764592" cy="103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8E7409-D877-494B-B9EF-F3519768E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378" y="5321601"/>
            <a:ext cx="2516560" cy="103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D94A839-7A8E-47D0-8403-F113701E82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22"/>
          <a:stretch/>
        </p:blipFill>
        <p:spPr>
          <a:xfrm>
            <a:off x="6035683" y="437107"/>
            <a:ext cx="462694" cy="4626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F2FC04-62AA-4D5F-9E9E-D69F48CC3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8628" y="4072572"/>
            <a:ext cx="1005927" cy="9678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72551F3-AF94-44CC-9CC7-33B0D830B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4464" y="4072572"/>
            <a:ext cx="2238512" cy="223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959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Déploiement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6CD6A8-0BEC-414A-9EDB-43C66AF6CD42}"/>
              </a:ext>
            </a:extLst>
          </p:cNvPr>
          <p:cNvSpPr txBox="1"/>
          <p:nvPr/>
        </p:nvSpPr>
        <p:spPr>
          <a:xfrm>
            <a:off x="263951" y="1847655"/>
            <a:ext cx="551467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u="sng" dirty="0"/>
              <a:t>Méthode de déploiement</a:t>
            </a:r>
          </a:p>
          <a:p>
            <a:endParaRPr lang="fr-FR" sz="20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Hébergement mutualisé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Hébergement dédié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Hébergement VPS – Serveur virtuel privé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endParaRPr lang="fr-FR" sz="2000" i="1" dirty="0"/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1C5638-9D21-48A9-B254-3F3A5D5D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630" y="2018719"/>
            <a:ext cx="3354185" cy="2810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7204C1-B695-4D66-BA1E-FB22FA12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976" y="4804678"/>
            <a:ext cx="1932795" cy="664718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CEB5C8E-6FE8-4D83-BF61-940AEA34F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93" y="2759133"/>
            <a:ext cx="2376014" cy="664718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3FD4680-A8AF-43EC-90C0-5079A7426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6270" y="999110"/>
            <a:ext cx="2414208" cy="1011357"/>
          </a:xfrm>
          <a:prstGeom prst="rect">
            <a:avLst/>
          </a:prstGeom>
          <a:ln>
            <a:noFill/>
          </a:ln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1DEA0D7-0599-4E2B-BB10-1668B1DA04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22"/>
          <a:stretch/>
        </p:blipFill>
        <p:spPr>
          <a:xfrm>
            <a:off x="6035683" y="437107"/>
            <a:ext cx="462694" cy="4626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815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405446-F69A-43F5-9BFF-04EB805D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Conclusion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72374090-C3FC-46B3-8FD1-6272768F6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779" r="7776" b="6"/>
          <a:stretch/>
        </p:blipFill>
        <p:spPr>
          <a:xfrm>
            <a:off x="5181600" y="1268361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1BB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8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138967" y="2860445"/>
            <a:ext cx="343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Choix technologiques</a:t>
            </a:r>
          </a:p>
          <a:p>
            <a:r>
              <a:rPr lang="fr-FR" i="1" dirty="0"/>
              <a:t>	- « FROM SCRATCH »</a:t>
            </a:r>
          </a:p>
          <a:p>
            <a:r>
              <a:rPr lang="fr-FR" i="1" dirty="0"/>
              <a:t>	- Module APIs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7AED4C-E79C-4A50-B829-DACC7496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93" y="4153759"/>
            <a:ext cx="2468173" cy="2067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EC6EE5-9FEF-4C3B-A06A-486A83A501DF}"/>
              </a:ext>
            </a:extLst>
          </p:cNvPr>
          <p:cNvSpPr/>
          <p:nvPr/>
        </p:nvSpPr>
        <p:spPr>
          <a:xfrm>
            <a:off x="246265" y="4970524"/>
            <a:ext cx="29171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Méthode de déploiement</a:t>
            </a:r>
          </a:p>
          <a:p>
            <a:r>
              <a:rPr lang="fr-FR" i="1" dirty="0"/>
              <a:t>	- Hébergement VPS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/>
          </a:p>
        </p:txBody>
      </p:sp>
      <p:pic>
        <p:nvPicPr>
          <p:cNvPr id="10" name="Image 9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BB1B0729-BB65-4590-8A1F-41138EAD1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1" r="1294" b="1"/>
          <a:stretch/>
        </p:blipFill>
        <p:spPr>
          <a:xfrm>
            <a:off x="2751929" y="535631"/>
            <a:ext cx="387511" cy="3348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CFB15BD-6B7A-410D-AB26-1672C632C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894" y="2258413"/>
            <a:ext cx="6363251" cy="1204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978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7AED4C-E79C-4A50-B829-DACC7496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09" y="2275449"/>
            <a:ext cx="2393829" cy="2005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BB1B0729-BB65-4590-8A1F-41138EAD1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1" r="1294" b="1"/>
          <a:stretch/>
        </p:blipFill>
        <p:spPr>
          <a:xfrm>
            <a:off x="2751929" y="535631"/>
            <a:ext cx="387511" cy="3348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Image 13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3C88508C-E3E0-4750-ABFC-EB56E3D27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1" r="1294" b="1"/>
          <a:stretch/>
        </p:blipFill>
        <p:spPr>
          <a:xfrm>
            <a:off x="2437264" y="3162029"/>
            <a:ext cx="1445903" cy="124955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00B7954-B4E7-4089-B5F2-365B0993C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7" y="3020433"/>
            <a:ext cx="1342894" cy="710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B73C122-3E7E-40AC-A7BC-DEFE1CC4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565" y="2978019"/>
            <a:ext cx="1503156" cy="79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307F50E-5C31-4B7F-A709-3A112DC83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804" y="2163143"/>
            <a:ext cx="1291987" cy="664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98D9FAB-BA04-4714-A0CA-962AB8932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202" y="4522241"/>
            <a:ext cx="1344480" cy="1351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52AFE7C-3813-4BCE-8F6D-37D1451D8B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5526" y="4589954"/>
            <a:ext cx="1095552" cy="1283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FDD31A4-76BC-43BC-A963-5C1245D87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8242" y="2857175"/>
            <a:ext cx="2505261" cy="861598"/>
          </a:xfrm>
          <a:prstGeom prst="rect">
            <a:avLst/>
          </a:prstGeom>
          <a:ln>
            <a:noFill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CA032D-CEB0-4167-BE40-47C4A5EB53FB}"/>
              </a:ext>
            </a:extLst>
          </p:cNvPr>
          <p:cNvCxnSpPr>
            <a:cxnSpLocks/>
          </p:cNvCxnSpPr>
          <p:nvPr/>
        </p:nvCxnSpPr>
        <p:spPr>
          <a:xfrm>
            <a:off x="6344239" y="2139884"/>
            <a:ext cx="0" cy="389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E925CBB-8CB8-4F83-9556-C803291A695F}"/>
              </a:ext>
            </a:extLst>
          </p:cNvPr>
          <p:cNvSpPr/>
          <p:nvPr/>
        </p:nvSpPr>
        <p:spPr>
          <a:xfrm>
            <a:off x="2314043" y="1714273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Production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8B6F-70B7-4DD5-BD1F-756B3B87F732}"/>
              </a:ext>
            </a:extLst>
          </p:cNvPr>
          <p:cNvSpPr/>
          <p:nvPr/>
        </p:nvSpPr>
        <p:spPr>
          <a:xfrm>
            <a:off x="8191264" y="1714273"/>
            <a:ext cx="1666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10417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CD568-29A5-4B1A-BDD0-1D6EBBE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" y="0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681B6-97F7-45BE-BF07-65798BEAA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1" y="1253852"/>
            <a:ext cx="6424216" cy="43502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400" i="1" dirty="0">
                <a:solidFill>
                  <a:schemeClr val="bg1"/>
                </a:solidFill>
              </a:rPr>
              <a:t>Analyse des besoins</a:t>
            </a:r>
          </a:p>
          <a:p>
            <a:pPr marL="0" indent="0">
              <a:buNone/>
            </a:pPr>
            <a:r>
              <a:rPr lang="fr-FR" sz="2000" i="1" dirty="0">
                <a:solidFill>
                  <a:schemeClr val="bg1"/>
                </a:solidFill>
              </a:rPr>
              <a:t>	- Contexte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</a:rPr>
              <a:t>	</a:t>
            </a:r>
            <a:r>
              <a:rPr lang="fr-FR" sz="2000" i="1" dirty="0">
                <a:solidFill>
                  <a:schemeClr val="bg1"/>
                </a:solidFill>
              </a:rPr>
              <a:t>- Objectif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Spécifications Techniques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</a:rPr>
              <a:t>	- </a:t>
            </a:r>
            <a:r>
              <a:rPr lang="fr-FR" sz="2000" i="1" dirty="0">
                <a:solidFill>
                  <a:schemeClr val="bg1"/>
                </a:solidFill>
              </a:rPr>
              <a:t>Identification Fonctionnelle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</a:rPr>
              <a:t>	</a:t>
            </a:r>
            <a:r>
              <a:rPr lang="fr-FR" sz="2000" i="1" dirty="0">
                <a:solidFill>
                  <a:schemeClr val="bg1"/>
                </a:solidFill>
              </a:rPr>
              <a:t>- Choix technologiques internes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</a:rPr>
              <a:t>	</a:t>
            </a:r>
            <a:r>
              <a:rPr lang="fr-FR" sz="2000" i="1" dirty="0">
                <a:solidFill>
                  <a:schemeClr val="bg1"/>
                </a:solidFill>
              </a:rPr>
              <a:t>- Choix technologiques externes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</a:rPr>
              <a:t>	- </a:t>
            </a:r>
            <a:r>
              <a:rPr lang="fr-FR" sz="2000" i="1" dirty="0">
                <a:solidFill>
                  <a:schemeClr val="bg1"/>
                </a:solidFill>
              </a:rPr>
              <a:t>Déploiement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B14E4E7-6A53-4BA4-AF90-E14EEBC23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2"/>
          <a:stretch/>
        </p:blipFill>
        <p:spPr>
          <a:xfrm>
            <a:off x="8117021" y="2373366"/>
            <a:ext cx="1741359" cy="1741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 4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DDB1FF5B-54EF-4594-9C3E-EBDC07818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6856"/>
          <a:stretch/>
        </p:blipFill>
        <p:spPr>
          <a:xfrm>
            <a:off x="8117021" y="410030"/>
            <a:ext cx="1741359" cy="14761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11ABC073-C64E-4873-B27E-433FD3DF7B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1" r="1294" b="1"/>
          <a:stretch/>
        </p:blipFill>
        <p:spPr>
          <a:xfrm>
            <a:off x="8182408" y="4607585"/>
            <a:ext cx="1741359" cy="15048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5372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07DAE-1EEC-4C19-980F-3FC090FC4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 dirty="0">
                <a:solidFill>
                  <a:srgbClr val="1B1B1B"/>
                </a:solidFill>
              </a:rPr>
              <a:t>Analyse des besoins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525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525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DF02789F-C5C3-44CB-ABBE-E3B2BC9D0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914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E4D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90956-3C4F-4753-BEB8-58CEC308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4926712" cy="1325563"/>
          </a:xfrm>
        </p:spPr>
        <p:txBody>
          <a:bodyPr/>
          <a:lstStyle/>
          <a:p>
            <a:r>
              <a:rPr lang="fr-FR" dirty="0"/>
              <a:t>Analyse des besoins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F05BF67-ED92-49BE-B76D-2AD879E4F1F1}"/>
              </a:ext>
            </a:extLst>
          </p:cNvPr>
          <p:cNvGrpSpPr/>
          <p:nvPr/>
        </p:nvGrpSpPr>
        <p:grpSpPr>
          <a:xfrm>
            <a:off x="6944100" y="1134586"/>
            <a:ext cx="4707592" cy="3829140"/>
            <a:chOff x="6867900" y="517321"/>
            <a:chExt cx="4707592" cy="3829140"/>
          </a:xfrm>
        </p:grpSpPr>
        <p:pic>
          <p:nvPicPr>
            <p:cNvPr id="5" name="Image 1">
              <a:extLst>
                <a:ext uri="{FF2B5EF4-FFF2-40B4-BE49-F238E27FC236}">
                  <a16:creationId xmlns:a16="http://schemas.microsoft.com/office/drawing/2014/main" id="{BB6A6D43-F28E-40E2-9390-416339DAE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954" y="2495932"/>
              <a:ext cx="1502274" cy="429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72B31A3-E2B2-447E-B1CE-FE9DB367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7456" y="3519237"/>
              <a:ext cx="856558" cy="827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34C72E6-C9AC-421D-804F-CD6DE68E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7900" y="1485404"/>
              <a:ext cx="856558" cy="827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3DA5C7D-F490-4C0E-A882-2E20065A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6521" y="1512046"/>
              <a:ext cx="828971" cy="8005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71E25DC-A6CB-499E-9220-B5E642C4D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447" y="3519236"/>
              <a:ext cx="856559" cy="827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B82CB07-89F2-4C5A-861F-12DB63E9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4812" y="517321"/>
              <a:ext cx="856558" cy="827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CE36E94-E503-4482-888D-AAE3142EE41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724458" y="1899016"/>
              <a:ext cx="727496" cy="596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5A1D3F2-4D5C-4C23-ABD5-722A8D448E72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9203091" y="1344545"/>
              <a:ext cx="0" cy="1151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77F0CE5-40D8-4907-B998-9C412786CED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9954228" y="1912337"/>
              <a:ext cx="792293" cy="583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4D3E641-0B92-486D-AA5B-C566EB87E82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8244014" y="2925153"/>
              <a:ext cx="644827" cy="1007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ADB4FE7-F608-4E84-9D47-DEB433757AB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659620" y="2925153"/>
              <a:ext cx="644827" cy="1007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7E891-A034-485B-9AA4-1FA6CAF39DEE}"/>
              </a:ext>
            </a:extLst>
          </p:cNvPr>
          <p:cNvSpPr txBox="1"/>
          <p:nvPr/>
        </p:nvSpPr>
        <p:spPr>
          <a:xfrm>
            <a:off x="83820" y="956231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Contexte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2C336855-CA98-4592-A929-FFADEB271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135"/>
          </a:xfrm>
        </p:spPr>
        <p:txBody>
          <a:bodyPr>
            <a:normAutofit/>
          </a:bodyPr>
          <a:lstStyle/>
          <a:p>
            <a:r>
              <a:rPr lang="fr-FR" i="1" dirty="0"/>
              <a:t>5 Points de vente</a:t>
            </a:r>
          </a:p>
          <a:p>
            <a:endParaRPr lang="fr-FR" i="1" dirty="0"/>
          </a:p>
          <a:p>
            <a:r>
              <a:rPr lang="fr-FR" i="1" dirty="0"/>
              <a:t>Système informatique existant</a:t>
            </a:r>
          </a:p>
          <a:p>
            <a:endParaRPr lang="fr-FR" i="1" dirty="0"/>
          </a:p>
          <a:p>
            <a:r>
              <a:rPr lang="fr-FR" i="1" dirty="0"/>
              <a:t>Livraison / à emporter</a:t>
            </a:r>
          </a:p>
          <a:p>
            <a:endParaRPr lang="fr-FR" i="1" dirty="0"/>
          </a:p>
          <a:p>
            <a:r>
              <a:rPr lang="fr-FR" i="1" dirty="0"/>
              <a:t>3 Points de vente futur</a:t>
            </a:r>
          </a:p>
        </p:txBody>
      </p:sp>
      <p:pic>
        <p:nvPicPr>
          <p:cNvPr id="17" name="Image 16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3731F323-82C4-4722-AE23-5D76B76A6F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16856"/>
          <a:stretch/>
        </p:blipFill>
        <p:spPr>
          <a:xfrm>
            <a:off x="4788203" y="514159"/>
            <a:ext cx="383197" cy="32482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10C68344-CD08-413F-ACB1-F31E1DD90ADD}"/>
              </a:ext>
            </a:extLst>
          </p:cNvPr>
          <p:cNvGrpSpPr/>
          <p:nvPr/>
        </p:nvGrpSpPr>
        <p:grpSpPr>
          <a:xfrm>
            <a:off x="2592896" y="5572926"/>
            <a:ext cx="2030226" cy="566879"/>
            <a:chOff x="1178783" y="5503063"/>
            <a:chExt cx="2030226" cy="566879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5CFAB48A-8BA6-4C28-8DB6-4724D943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8783" y="5503064"/>
              <a:ext cx="586370" cy="5662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A85CFFEB-3BE6-4A2F-ACF4-368456D2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0711" y="5503063"/>
              <a:ext cx="586370" cy="5662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5480EE9-D600-4A48-A284-87D8EFCAA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2639" y="5503653"/>
              <a:ext cx="586370" cy="5662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7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91814-8CBA-4EFB-AC5D-F03D9F66E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i="1" dirty="0"/>
              <a:t>Boutique en ligne</a:t>
            </a:r>
          </a:p>
          <a:p>
            <a:endParaRPr lang="fr-FR" i="1" dirty="0"/>
          </a:p>
          <a:p>
            <a:r>
              <a:rPr lang="fr-FR" i="1" dirty="0"/>
              <a:t>Gestionnaire centralisée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D1A03E-557B-415A-B50D-1C53B7F7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10" y="0"/>
            <a:ext cx="416140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D7D917-9280-4617-A26C-CDB69F16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2" y="2007838"/>
            <a:ext cx="1702460" cy="2796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1E0E19B-9C55-4D7F-AEC2-B7CC2034D4EC}"/>
              </a:ext>
            </a:extLst>
          </p:cNvPr>
          <p:cNvSpPr txBox="1"/>
          <p:nvPr/>
        </p:nvSpPr>
        <p:spPr>
          <a:xfrm>
            <a:off x="83820" y="956231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Objectif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7F08044-0541-44A8-ACEA-DEE823E7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4926712" cy="1325563"/>
          </a:xfrm>
        </p:spPr>
        <p:txBody>
          <a:bodyPr/>
          <a:lstStyle/>
          <a:p>
            <a:r>
              <a:rPr lang="fr-FR" dirty="0"/>
              <a:t>Analyse des besoins</a:t>
            </a:r>
          </a:p>
        </p:txBody>
      </p:sp>
      <p:pic>
        <p:nvPicPr>
          <p:cNvPr id="12" name="Image 11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C51CE6E3-2D47-4F9E-A45D-F56FCD96A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16856"/>
          <a:stretch/>
        </p:blipFill>
        <p:spPr>
          <a:xfrm>
            <a:off x="4788203" y="514159"/>
            <a:ext cx="383197" cy="3248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0597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758C1C-AD7D-4A5F-A517-82C141E10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Spécifications Techniques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C8E35CB-83FA-4998-8414-044FDAED8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322" r="3" b="3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Identification Fonctionnelle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6CD6A8-0BEC-414A-9EDB-43C66AF6CD42}"/>
              </a:ext>
            </a:extLst>
          </p:cNvPr>
          <p:cNvSpPr txBox="1"/>
          <p:nvPr/>
        </p:nvSpPr>
        <p:spPr>
          <a:xfrm>
            <a:off x="263951" y="1847655"/>
            <a:ext cx="55146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u="sng" dirty="0"/>
              <a:t>Gestion des fonctionnalités</a:t>
            </a:r>
          </a:p>
          <a:p>
            <a:endParaRPr lang="fr-FR" sz="20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Aspect et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Gestion des données et du temps réel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Gestion des utilisateurs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Gestion de l’authentification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Gestion des transactions bancaires en ligne</a:t>
            </a:r>
          </a:p>
          <a:p>
            <a:endParaRPr lang="fr-FR" sz="2000" i="1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2C598-B048-4184-A28C-E8C2F566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08" y="4485021"/>
            <a:ext cx="1265030" cy="1265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342683-CC57-4D02-B28F-1238A540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15" y="4464419"/>
            <a:ext cx="1055941" cy="1306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2CC4D7-2945-4924-920E-65E1FCA23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683" y="1620445"/>
            <a:ext cx="1274545" cy="1274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F276D3B-20E7-4532-81B1-8CAE247DD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358" y="688289"/>
            <a:ext cx="1379340" cy="1074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140CFA74-7AEA-4A49-937A-504EF5799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01" r="1294" b="1"/>
          <a:stretch/>
        </p:blipFill>
        <p:spPr>
          <a:xfrm>
            <a:off x="8022349" y="2572859"/>
            <a:ext cx="1741359" cy="15048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9A1DF78-70BC-4631-AF46-6F02677C3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785" y="1620444"/>
            <a:ext cx="1531905" cy="1274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FD5346A-AB8B-4F8E-8C00-49D30FC985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22"/>
          <a:stretch/>
        </p:blipFill>
        <p:spPr>
          <a:xfrm>
            <a:off x="6035683" y="437107"/>
            <a:ext cx="462694" cy="4626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8212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Identification Fonctionnelle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DAB4F21-6164-4B3A-95FE-46D61FEC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73" y="1478679"/>
            <a:ext cx="5600475" cy="3894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A6CD6A8-0BEC-414A-9EDB-43C66AF6CD42}"/>
              </a:ext>
            </a:extLst>
          </p:cNvPr>
          <p:cNvSpPr txBox="1"/>
          <p:nvPr/>
        </p:nvSpPr>
        <p:spPr>
          <a:xfrm>
            <a:off x="630063" y="2305615"/>
            <a:ext cx="36953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Choix technologiques internes</a:t>
            </a:r>
          </a:p>
          <a:p>
            <a:endParaRPr lang="fr-FR" sz="2000" i="1" dirty="0"/>
          </a:p>
          <a:p>
            <a:endParaRPr lang="fr-FR" sz="2000" i="1" dirty="0"/>
          </a:p>
          <a:p>
            <a:endParaRPr lang="fr-FR" sz="2000" i="1" dirty="0"/>
          </a:p>
          <a:p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Choix technologiques externes</a:t>
            </a:r>
          </a:p>
          <a:p>
            <a:endParaRPr lang="fr-FR" sz="2000" dirty="0"/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CEFDDE4-DF57-409D-BA58-6D133A006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2"/>
          <a:stretch/>
        </p:blipFill>
        <p:spPr>
          <a:xfrm>
            <a:off x="6035683" y="437107"/>
            <a:ext cx="462694" cy="4626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764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internes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493" y="2360720"/>
            <a:ext cx="4085556" cy="2796423"/>
          </a:xfrm>
        </p:spPr>
        <p:txBody>
          <a:bodyPr/>
          <a:lstStyle/>
          <a:p>
            <a:pPr marL="0" indent="0">
              <a:buNone/>
            </a:pPr>
            <a:r>
              <a:rPr lang="fr-FR" sz="2000" i="1" u="sng" dirty="0"/>
              <a:t>Aspect et navigation</a:t>
            </a:r>
          </a:p>
          <a:p>
            <a:pPr marL="0" indent="0">
              <a:buNone/>
            </a:pPr>
            <a:endParaRPr lang="fr-FR" sz="2000" i="1" dirty="0"/>
          </a:p>
          <a:p>
            <a:r>
              <a:rPr lang="fr-FR" sz="2000" i="1" dirty="0"/>
              <a:t>Développement sur mesure </a:t>
            </a:r>
          </a:p>
          <a:p>
            <a:pPr marL="0" indent="0">
              <a:buNone/>
            </a:pPr>
            <a:r>
              <a:rPr lang="fr-FR" sz="2000" i="1" dirty="0"/>
              <a:t>	- « FROM SCRATCH»</a:t>
            </a:r>
            <a:endParaRPr lang="fr-FR" sz="2000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A68E941-8FC1-4C66-82F6-F91650D5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85" y="3135714"/>
            <a:ext cx="1138473" cy="1181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D0550F1-F33B-43C0-8AF4-9502D4C5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31" y="4496728"/>
            <a:ext cx="2498292" cy="1946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37DBAA8-4EF5-44E9-AE20-F99C04C47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059" y="5117347"/>
            <a:ext cx="2576446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FFD7B48-58A0-432E-B8EA-9976C2A78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403" y="897313"/>
            <a:ext cx="1679687" cy="1688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50896EC-327A-42E7-B146-5B5DDE7A0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403" y="2847917"/>
            <a:ext cx="1593758" cy="1867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04C709F-03E5-400A-9F2D-90C37EE47F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22"/>
          <a:stretch/>
        </p:blipFill>
        <p:spPr>
          <a:xfrm>
            <a:off x="6035683" y="437107"/>
            <a:ext cx="462694" cy="4626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97960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266</Words>
  <Application>Microsoft Office PowerPoint</Application>
  <PresentationFormat>Grand écran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SOMMAIRE</vt:lpstr>
      <vt:lpstr>Analyse des besoins</vt:lpstr>
      <vt:lpstr>Analyse des besoins</vt:lpstr>
      <vt:lpstr>Analyse des besoins</vt:lpstr>
      <vt:lpstr>Spécifications Techniques</vt:lpstr>
      <vt:lpstr>Spécifications Techniques</vt:lpstr>
      <vt:lpstr>Spécifications Techniques</vt:lpstr>
      <vt:lpstr>Spécifications Techniques</vt:lpstr>
      <vt:lpstr>Spécifications Techniques</vt:lpstr>
      <vt:lpstr>Spécifications Techniques</vt:lpstr>
      <vt:lpstr>Spécifications Techniques</vt:lpstr>
      <vt:lpstr>Spécifications Techniques</vt:lpstr>
      <vt:lpstr>Spécifications Techniques</vt:lpstr>
      <vt:lpstr>Spécifications Techniques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stephen AOGOLO</dc:creator>
  <cp:lastModifiedBy>stephen AOGOLO</cp:lastModifiedBy>
  <cp:revision>20</cp:revision>
  <dcterms:created xsi:type="dcterms:W3CDTF">2020-04-17T14:14:07Z</dcterms:created>
  <dcterms:modified xsi:type="dcterms:W3CDTF">2020-04-23T15:30:31Z</dcterms:modified>
</cp:coreProperties>
</file>