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79" r:id="rId2"/>
    <p:sldId id="280" r:id="rId3"/>
    <p:sldId id="278" r:id="rId4"/>
    <p:sldId id="284" r:id="rId5"/>
    <p:sldId id="281" r:id="rId6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udia Snyman" initials="CS" lastIdx="34" clrIdx="0">
    <p:extLst/>
  </p:cmAuthor>
  <p:cmAuthor id="2" name="Heinrich Brand" initials="HB" lastIdx="1" clrIdx="1">
    <p:extLst/>
  </p:cmAuthor>
  <p:cmAuthor id="3" name="Brett Dyason" initials="BD" lastIdx="3" clrIdx="2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72D4"/>
    <a:srgbClr val="FE7572"/>
    <a:srgbClr val="A2C140"/>
    <a:srgbClr val="EE8E00"/>
    <a:srgbClr val="FAAA34"/>
    <a:srgbClr val="FF9B09"/>
    <a:srgbClr val="FBDA15"/>
    <a:srgbClr val="192A44"/>
    <a:srgbClr val="4AA7E4"/>
    <a:srgbClr val="6B99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62" autoAdjust="0"/>
    <p:restoredTop sz="95565" autoAdjust="0"/>
  </p:normalViewPr>
  <p:slideViewPr>
    <p:cSldViewPr snapToGrid="0">
      <p:cViewPr varScale="1">
        <p:scale>
          <a:sx n="118" d="100"/>
          <a:sy n="118" d="100"/>
        </p:scale>
        <p:origin x="744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8056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2" y="0"/>
            <a:ext cx="2945660" cy="498056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r">
              <a:defRPr sz="1200"/>
            </a:lvl1pPr>
          </a:lstStyle>
          <a:p>
            <a:fld id="{A3945DBE-EED2-48D9-A40A-45D3248D0837}" type="datetimeFigureOut">
              <a:rPr lang="en-GB" smtClean="0"/>
              <a:t>16/10/2015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60" cy="498055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2" y="9428584"/>
            <a:ext cx="2945660" cy="498055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r">
              <a:defRPr sz="1200"/>
            </a:lvl1pPr>
          </a:lstStyle>
          <a:p>
            <a:fld id="{F6CE271C-2378-41DF-BAE1-FE9815CF0C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7620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60" cy="498056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2" y="0"/>
            <a:ext cx="2945660" cy="498056"/>
          </a:xfrm>
          <a:prstGeom prst="rect">
            <a:avLst/>
          </a:prstGeom>
        </p:spPr>
        <p:txBody>
          <a:bodyPr vert="horz" lIns="92108" tIns="46054" rIns="92108" bIns="46054" rtlCol="0"/>
          <a:lstStyle>
            <a:lvl1pPr algn="r">
              <a:defRPr sz="1200"/>
            </a:lvl1pPr>
          </a:lstStyle>
          <a:p>
            <a:fld id="{DED3483B-B8DD-4F73-8089-FDC4514F50A0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108" tIns="46054" rIns="92108" bIns="4605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4"/>
          </a:xfrm>
          <a:prstGeom prst="rect">
            <a:avLst/>
          </a:prstGeom>
        </p:spPr>
        <p:txBody>
          <a:bodyPr vert="horz" lIns="92108" tIns="46054" rIns="92108" bIns="4605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60" cy="498055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2" y="9428584"/>
            <a:ext cx="2945660" cy="498055"/>
          </a:xfrm>
          <a:prstGeom prst="rect">
            <a:avLst/>
          </a:prstGeom>
        </p:spPr>
        <p:txBody>
          <a:bodyPr vert="horz" lIns="92108" tIns="46054" rIns="92108" bIns="46054" rtlCol="0" anchor="b"/>
          <a:lstStyle>
            <a:lvl1pPr algn="r">
              <a:defRPr sz="1200"/>
            </a:lvl1pPr>
          </a:lstStyle>
          <a:p>
            <a:fld id="{F74B7C9B-D52F-4E01-8657-307B87F1DB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90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B7C9B-D52F-4E01-8657-307B87F1DB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39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B7C9B-D52F-4E01-8657-307B87F1DB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86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B7C9B-D52F-4E01-8657-307B87F1DB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296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4B7C9B-D52F-4E01-8657-307B87F1DB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929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0F2A-4E36-45C9-AAD2-570DD1A20916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8518-0D82-47F6-80E8-D419C1ADD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905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0F2A-4E36-45C9-AAD2-570DD1A20916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8518-0D82-47F6-80E8-D419C1ADD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81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0F2A-4E36-45C9-AAD2-570DD1A20916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8518-0D82-47F6-80E8-D419C1ADD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77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0F2A-4E36-45C9-AAD2-570DD1A20916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8518-0D82-47F6-80E8-D419C1ADD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89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0F2A-4E36-45C9-AAD2-570DD1A20916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8518-0D82-47F6-80E8-D419C1ADD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810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0F2A-4E36-45C9-AAD2-570DD1A20916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8518-0D82-47F6-80E8-D419C1ADD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740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0F2A-4E36-45C9-AAD2-570DD1A20916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8518-0D82-47F6-80E8-D419C1ADD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0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0F2A-4E36-45C9-AAD2-570DD1A20916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8518-0D82-47F6-80E8-D419C1ADD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505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0F2A-4E36-45C9-AAD2-570DD1A20916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8518-0D82-47F6-80E8-D419C1ADD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408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0F2A-4E36-45C9-AAD2-570DD1A20916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8518-0D82-47F6-80E8-D419C1ADD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75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E0F2A-4E36-45C9-AAD2-570DD1A20916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08518-0D82-47F6-80E8-D419C1ADD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095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E0F2A-4E36-45C9-AAD2-570DD1A20916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08518-0D82-47F6-80E8-D419C1ADDF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36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205948"/>
          </a:xfrm>
          <a:prstGeom prst="rect">
            <a:avLst/>
          </a:prstGeom>
          <a:solidFill>
            <a:srgbClr val="4AA7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GATEWAY V1</a:t>
            </a:r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Isosceles Triangle 6"/>
          <p:cNvSpPr/>
          <p:nvPr/>
        </p:nvSpPr>
        <p:spPr>
          <a:xfrm rot="10800000">
            <a:off x="198782" y="993912"/>
            <a:ext cx="1590260" cy="662610"/>
          </a:xfrm>
          <a:prstGeom prst="triangle">
            <a:avLst/>
          </a:prstGeom>
          <a:solidFill>
            <a:srgbClr val="4AA7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 b="1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9287" y="5917096"/>
            <a:ext cx="2822713" cy="940904"/>
          </a:xfrm>
          <a:prstGeom prst="rect">
            <a:avLst/>
          </a:prstGeom>
        </p:spPr>
      </p:pic>
      <p:sp>
        <p:nvSpPr>
          <p:cNvPr id="9" name="Content Placeholder 3"/>
          <p:cNvSpPr>
            <a:spLocks noGrp="1"/>
          </p:cNvSpPr>
          <p:nvPr>
            <p:ph sz="half" idx="4294967295"/>
          </p:nvPr>
        </p:nvSpPr>
        <p:spPr>
          <a:xfrm>
            <a:off x="993911" y="2199860"/>
            <a:ext cx="10351229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indent="-514350">
              <a:spcAft>
                <a:spcPts val="600"/>
              </a:spcAft>
              <a:buAutoNum type="arabicPeriod"/>
            </a:pPr>
            <a:r>
              <a:rPr lang="en-US" b="1" cap="all" dirty="0" smtClean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What are we building</a:t>
            </a:r>
          </a:p>
          <a:p>
            <a:pPr marL="514350" indent="-514350">
              <a:spcAft>
                <a:spcPts val="600"/>
              </a:spcAft>
              <a:buAutoNum type="arabicPeriod"/>
            </a:pPr>
            <a:r>
              <a:rPr lang="en-US" b="1" cap="all" dirty="0" smtClean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Time line </a:t>
            </a:r>
          </a:p>
          <a:p>
            <a:pPr marL="514350" indent="-514350">
              <a:spcAft>
                <a:spcPts val="600"/>
              </a:spcAft>
              <a:buAutoNum type="arabicPeriod"/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STAFF – INHOUSE /CONTRACTORS</a:t>
            </a:r>
          </a:p>
          <a:p>
            <a:pPr marL="514350" indent="-514350">
              <a:spcAft>
                <a:spcPts val="600"/>
              </a:spcAft>
              <a:buAutoNum type="arabicPeriod"/>
            </a:pPr>
            <a:r>
              <a:rPr lang="en-US" b="1" dirty="0" smtClean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INFRASTRUCTURE COSTS</a:t>
            </a:r>
          </a:p>
          <a:p>
            <a:pPr marL="0" indent="0">
              <a:spcAft>
                <a:spcPts val="600"/>
              </a:spcAft>
              <a:buNone/>
            </a:pPr>
            <a:endParaRPr lang="en-US" b="1" dirty="0" smtClean="0">
              <a:solidFill>
                <a:schemeClr val="tx2">
                  <a:lumMod val="75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60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5521543" y="2252856"/>
            <a:ext cx="2390826" cy="3480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205948"/>
          </a:xfrm>
          <a:prstGeom prst="rect">
            <a:avLst/>
          </a:prstGeom>
          <a:solidFill>
            <a:srgbClr val="4AA7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4000" b="1" cap="all" dirty="0" smtClean="0">
                <a:solidFill>
                  <a:schemeClr val="bg1"/>
                </a:solidFill>
                <a:cs typeface="Arial" panose="020B0604020202020204" pitchFamily="34" charset="0"/>
              </a:rPr>
              <a:t>What is gateway v1</a:t>
            </a:r>
            <a:endParaRPr lang="en-US" sz="4000" b="1" cap="all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7" name="Isosceles Triangle 6"/>
          <p:cNvSpPr/>
          <p:nvPr/>
        </p:nvSpPr>
        <p:spPr>
          <a:xfrm rot="10800000">
            <a:off x="198782" y="993912"/>
            <a:ext cx="1590260" cy="662610"/>
          </a:xfrm>
          <a:prstGeom prst="triangle">
            <a:avLst/>
          </a:prstGeom>
          <a:solidFill>
            <a:srgbClr val="4AA7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 b="1"/>
          </a:p>
        </p:txBody>
      </p:sp>
      <p:cxnSp>
        <p:nvCxnSpPr>
          <p:cNvPr id="3" name="Straight Connector 2"/>
          <p:cNvCxnSpPr/>
          <p:nvPr/>
        </p:nvCxnSpPr>
        <p:spPr>
          <a:xfrm>
            <a:off x="493853" y="5755162"/>
            <a:ext cx="110198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91705" y="5755162"/>
            <a:ext cx="110198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978835" y="5755162"/>
            <a:ext cx="110198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976687" y="5755162"/>
            <a:ext cx="110198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162635" y="5750674"/>
            <a:ext cx="110198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160487" y="5750674"/>
            <a:ext cx="110198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9287" y="5901598"/>
            <a:ext cx="2822713" cy="940904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1547496" y="5750674"/>
            <a:ext cx="110198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545348" y="5750674"/>
            <a:ext cx="110198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227419" y="5763694"/>
            <a:ext cx="110198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225271" y="5763694"/>
            <a:ext cx="110198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76582" y="2231957"/>
            <a:ext cx="2270752" cy="34706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8" name="TextBox 17"/>
          <p:cNvSpPr txBox="1"/>
          <p:nvPr/>
        </p:nvSpPr>
        <p:spPr>
          <a:xfrm>
            <a:off x="376581" y="572691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SUPPLIER/INSURER</a:t>
            </a:r>
            <a:endParaRPr lang="en-ZA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4878006" y="5749766"/>
            <a:ext cx="110198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449026" y="5781457"/>
            <a:ext cx="110198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562678" y="5735744"/>
            <a:ext cx="110198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715120" y="2240489"/>
            <a:ext cx="1334665" cy="3462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7" name="TextBox 26"/>
          <p:cNvSpPr txBox="1"/>
          <p:nvPr/>
        </p:nvSpPr>
        <p:spPr>
          <a:xfrm>
            <a:off x="2664884" y="5735442"/>
            <a:ext cx="140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DISTRIBUTER</a:t>
            </a:r>
            <a:endParaRPr lang="en-ZA" dirty="0"/>
          </a:p>
        </p:txBody>
      </p:sp>
      <p:cxnSp>
        <p:nvCxnSpPr>
          <p:cNvPr id="28" name="Straight Connector 27"/>
          <p:cNvCxnSpPr/>
          <p:nvPr/>
        </p:nvCxnSpPr>
        <p:spPr>
          <a:xfrm>
            <a:off x="6112529" y="5730348"/>
            <a:ext cx="110198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497390" y="5730348"/>
            <a:ext cx="110198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924680" y="5730349"/>
            <a:ext cx="110198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460225" y="5728762"/>
            <a:ext cx="106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POLICY</a:t>
            </a:r>
            <a:endParaRPr lang="en-ZA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9617977" y="5775072"/>
            <a:ext cx="110198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8509232" y="5772351"/>
            <a:ext cx="110198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317194" y="5760738"/>
            <a:ext cx="110198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9382817" y="2240489"/>
            <a:ext cx="1127288" cy="34806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8" name="TextBox 37"/>
          <p:cNvSpPr txBox="1"/>
          <p:nvPr/>
        </p:nvSpPr>
        <p:spPr>
          <a:xfrm>
            <a:off x="9320968" y="5702598"/>
            <a:ext cx="367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BI</a:t>
            </a:r>
            <a:endParaRPr lang="en-ZA" dirty="0"/>
          </a:p>
        </p:txBody>
      </p:sp>
      <p:sp>
        <p:nvSpPr>
          <p:cNvPr id="5" name="Rectangle 4"/>
          <p:cNvSpPr/>
          <p:nvPr/>
        </p:nvSpPr>
        <p:spPr>
          <a:xfrm>
            <a:off x="491705" y="2319594"/>
            <a:ext cx="990179" cy="761358"/>
          </a:xfrm>
          <a:prstGeom prst="rect">
            <a:avLst/>
          </a:prstGeom>
          <a:solidFill>
            <a:srgbClr val="FAA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dirty="0" smtClean="0"/>
              <a:t>Product</a:t>
            </a:r>
            <a:endParaRPr lang="en-ZA" sz="1100" dirty="0"/>
          </a:p>
        </p:txBody>
      </p:sp>
      <p:sp>
        <p:nvSpPr>
          <p:cNvPr id="39" name="Rectangle 38"/>
          <p:cNvSpPr/>
          <p:nvPr/>
        </p:nvSpPr>
        <p:spPr>
          <a:xfrm>
            <a:off x="491704" y="3160235"/>
            <a:ext cx="990179" cy="324035"/>
          </a:xfrm>
          <a:prstGeom prst="rect">
            <a:avLst/>
          </a:prstGeom>
          <a:solidFill>
            <a:srgbClr val="FAA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dirty="0" smtClean="0"/>
              <a:t>Attribute</a:t>
            </a:r>
            <a:endParaRPr lang="en-ZA" sz="1100" dirty="0"/>
          </a:p>
        </p:txBody>
      </p:sp>
      <p:sp>
        <p:nvSpPr>
          <p:cNvPr id="40" name="Rectangle 39"/>
          <p:cNvSpPr/>
          <p:nvPr/>
        </p:nvSpPr>
        <p:spPr>
          <a:xfrm>
            <a:off x="491704" y="3563553"/>
            <a:ext cx="990179" cy="324035"/>
          </a:xfrm>
          <a:prstGeom prst="rect">
            <a:avLst/>
          </a:prstGeom>
          <a:solidFill>
            <a:srgbClr val="FAA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dirty="0" smtClean="0"/>
              <a:t>Annotation</a:t>
            </a:r>
            <a:endParaRPr lang="en-ZA" sz="1100" dirty="0"/>
          </a:p>
        </p:txBody>
      </p:sp>
      <p:sp>
        <p:nvSpPr>
          <p:cNvPr id="41" name="Rectangle 40"/>
          <p:cNvSpPr/>
          <p:nvPr/>
        </p:nvSpPr>
        <p:spPr>
          <a:xfrm>
            <a:off x="512096" y="3966871"/>
            <a:ext cx="990179" cy="324035"/>
          </a:xfrm>
          <a:prstGeom prst="rect">
            <a:avLst/>
          </a:prstGeom>
          <a:solidFill>
            <a:srgbClr val="FAA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dirty="0" smtClean="0"/>
              <a:t>Media</a:t>
            </a:r>
          </a:p>
        </p:txBody>
      </p:sp>
      <p:sp>
        <p:nvSpPr>
          <p:cNvPr id="42" name="Rectangle 41"/>
          <p:cNvSpPr/>
          <p:nvPr/>
        </p:nvSpPr>
        <p:spPr>
          <a:xfrm>
            <a:off x="479521" y="4370189"/>
            <a:ext cx="990179" cy="509038"/>
          </a:xfrm>
          <a:prstGeom prst="rect">
            <a:avLst/>
          </a:prstGeom>
          <a:solidFill>
            <a:srgbClr val="FAA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dirty="0" smtClean="0"/>
              <a:t>Pricing Template 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69182" y="4958510"/>
            <a:ext cx="990179" cy="519828"/>
          </a:xfrm>
          <a:prstGeom prst="rect">
            <a:avLst/>
          </a:prstGeom>
          <a:solidFill>
            <a:srgbClr val="FAA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dirty="0" smtClean="0"/>
              <a:t>Covers Template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560859" y="2325788"/>
            <a:ext cx="990179" cy="761358"/>
          </a:xfrm>
          <a:prstGeom prst="rect">
            <a:avLst/>
          </a:prstGeom>
          <a:solidFill>
            <a:srgbClr val="FAA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dirty="0" smtClean="0"/>
              <a:t>Supplier</a:t>
            </a:r>
            <a:endParaRPr lang="en-ZA" sz="1100" dirty="0"/>
          </a:p>
        </p:txBody>
      </p:sp>
      <p:sp>
        <p:nvSpPr>
          <p:cNvPr id="47" name="Rectangle 46"/>
          <p:cNvSpPr/>
          <p:nvPr/>
        </p:nvSpPr>
        <p:spPr>
          <a:xfrm>
            <a:off x="1582710" y="3141471"/>
            <a:ext cx="990179" cy="535806"/>
          </a:xfrm>
          <a:prstGeom prst="rect">
            <a:avLst/>
          </a:prstGeom>
          <a:solidFill>
            <a:srgbClr val="FAA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dirty="0" smtClean="0"/>
              <a:t>Pricing</a:t>
            </a:r>
            <a:endParaRPr lang="en-ZA" sz="1100" dirty="0"/>
          </a:p>
        </p:txBody>
      </p:sp>
      <p:sp>
        <p:nvSpPr>
          <p:cNvPr id="48" name="Rectangle 47"/>
          <p:cNvSpPr/>
          <p:nvPr/>
        </p:nvSpPr>
        <p:spPr>
          <a:xfrm>
            <a:off x="1582710" y="3761463"/>
            <a:ext cx="990179" cy="530087"/>
          </a:xfrm>
          <a:prstGeom prst="rect">
            <a:avLst/>
          </a:prstGeom>
          <a:solidFill>
            <a:srgbClr val="FAA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dirty="0" smtClean="0"/>
              <a:t>Covers</a:t>
            </a:r>
            <a:endParaRPr lang="en-ZA" sz="1100" dirty="0"/>
          </a:p>
        </p:txBody>
      </p:sp>
      <p:sp>
        <p:nvSpPr>
          <p:cNvPr id="52" name="Rectangle 51"/>
          <p:cNvSpPr/>
          <p:nvPr/>
        </p:nvSpPr>
        <p:spPr>
          <a:xfrm>
            <a:off x="1582710" y="4366359"/>
            <a:ext cx="990179" cy="530087"/>
          </a:xfrm>
          <a:prstGeom prst="rect">
            <a:avLst/>
          </a:prstGeom>
          <a:solidFill>
            <a:srgbClr val="FAA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dirty="0" err="1" smtClean="0"/>
              <a:t>Comms</a:t>
            </a:r>
            <a:endParaRPr lang="en-ZA" sz="1100" dirty="0" smtClean="0"/>
          </a:p>
          <a:p>
            <a:pPr algn="ctr"/>
            <a:r>
              <a:rPr lang="en-ZA" sz="1100" dirty="0" err="1" smtClean="0"/>
              <a:t>Config</a:t>
            </a:r>
            <a:endParaRPr lang="en-ZA" sz="1100" dirty="0"/>
          </a:p>
        </p:txBody>
      </p:sp>
      <p:sp>
        <p:nvSpPr>
          <p:cNvPr id="54" name="Rectangle 53"/>
          <p:cNvSpPr/>
          <p:nvPr/>
        </p:nvSpPr>
        <p:spPr>
          <a:xfrm>
            <a:off x="1582710" y="4958510"/>
            <a:ext cx="990179" cy="530087"/>
          </a:xfrm>
          <a:prstGeom prst="rect">
            <a:avLst/>
          </a:prstGeom>
          <a:solidFill>
            <a:srgbClr val="FAA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dirty="0" smtClean="0"/>
              <a:t>Allowed Retailers</a:t>
            </a:r>
            <a:endParaRPr lang="en-ZA" sz="1100" dirty="0"/>
          </a:p>
        </p:txBody>
      </p:sp>
      <p:sp>
        <p:nvSpPr>
          <p:cNvPr id="57" name="Rectangle 56"/>
          <p:cNvSpPr/>
          <p:nvPr/>
        </p:nvSpPr>
        <p:spPr>
          <a:xfrm>
            <a:off x="2866288" y="2332540"/>
            <a:ext cx="990179" cy="761358"/>
          </a:xfrm>
          <a:prstGeom prst="rect">
            <a:avLst/>
          </a:prstGeom>
          <a:solidFill>
            <a:srgbClr val="FAA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dirty="0" smtClean="0"/>
              <a:t>Distributer/</a:t>
            </a:r>
          </a:p>
          <a:p>
            <a:pPr algn="ctr"/>
            <a:r>
              <a:rPr lang="en-ZA" sz="1100" dirty="0" smtClean="0"/>
              <a:t>Merchant</a:t>
            </a:r>
            <a:endParaRPr lang="en-ZA" sz="1100" dirty="0"/>
          </a:p>
        </p:txBody>
      </p:sp>
      <p:sp>
        <p:nvSpPr>
          <p:cNvPr id="65" name="Rectangle 64"/>
          <p:cNvSpPr/>
          <p:nvPr/>
        </p:nvSpPr>
        <p:spPr>
          <a:xfrm>
            <a:off x="2858727" y="3168282"/>
            <a:ext cx="990179" cy="535806"/>
          </a:xfrm>
          <a:prstGeom prst="rect">
            <a:avLst/>
          </a:prstGeom>
          <a:solidFill>
            <a:srgbClr val="FAA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dirty="0" smtClean="0"/>
              <a:t>Pricing Discount</a:t>
            </a:r>
            <a:endParaRPr lang="en-ZA" sz="1100" dirty="0"/>
          </a:p>
        </p:txBody>
      </p:sp>
      <p:sp>
        <p:nvSpPr>
          <p:cNvPr id="66" name="Rectangle 65"/>
          <p:cNvSpPr/>
          <p:nvPr/>
        </p:nvSpPr>
        <p:spPr>
          <a:xfrm>
            <a:off x="2866288" y="3778897"/>
            <a:ext cx="990179" cy="530087"/>
          </a:xfrm>
          <a:prstGeom prst="rect">
            <a:avLst/>
          </a:prstGeom>
          <a:solidFill>
            <a:srgbClr val="FAA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dirty="0" smtClean="0"/>
              <a:t>Segmentation/ Boosting</a:t>
            </a:r>
            <a:endParaRPr lang="en-ZA" sz="1100" dirty="0"/>
          </a:p>
        </p:txBody>
      </p:sp>
      <p:sp>
        <p:nvSpPr>
          <p:cNvPr id="67" name="Rectangle 66"/>
          <p:cNvSpPr/>
          <p:nvPr/>
        </p:nvSpPr>
        <p:spPr>
          <a:xfrm>
            <a:off x="2858727" y="4383793"/>
            <a:ext cx="990179" cy="530087"/>
          </a:xfrm>
          <a:prstGeom prst="rect">
            <a:avLst/>
          </a:prstGeom>
          <a:solidFill>
            <a:srgbClr val="FAA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dirty="0" err="1" smtClean="0"/>
              <a:t>Comms</a:t>
            </a:r>
            <a:endParaRPr lang="en-ZA" sz="1100" dirty="0" smtClean="0"/>
          </a:p>
          <a:p>
            <a:pPr algn="ctr"/>
            <a:r>
              <a:rPr lang="en-ZA" sz="1100" dirty="0" err="1" smtClean="0"/>
              <a:t>Config</a:t>
            </a:r>
            <a:endParaRPr lang="en-ZA" sz="1100" dirty="0"/>
          </a:p>
        </p:txBody>
      </p:sp>
      <p:sp>
        <p:nvSpPr>
          <p:cNvPr id="68" name="Rectangle 67"/>
          <p:cNvSpPr/>
          <p:nvPr/>
        </p:nvSpPr>
        <p:spPr>
          <a:xfrm>
            <a:off x="2854338" y="4988689"/>
            <a:ext cx="990179" cy="530087"/>
          </a:xfrm>
          <a:prstGeom prst="rect">
            <a:avLst/>
          </a:prstGeom>
          <a:solidFill>
            <a:srgbClr val="FAA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dirty="0" smtClean="0"/>
              <a:t>Allowed Suppliers</a:t>
            </a:r>
            <a:endParaRPr lang="en-ZA" sz="1100" dirty="0"/>
          </a:p>
        </p:txBody>
      </p:sp>
      <p:sp>
        <p:nvSpPr>
          <p:cNvPr id="79" name="Rectangle 78"/>
          <p:cNvSpPr/>
          <p:nvPr/>
        </p:nvSpPr>
        <p:spPr>
          <a:xfrm>
            <a:off x="5642966" y="2294780"/>
            <a:ext cx="990179" cy="761358"/>
          </a:xfrm>
          <a:prstGeom prst="rect">
            <a:avLst/>
          </a:prstGeom>
          <a:solidFill>
            <a:srgbClr val="FAA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dirty="0" smtClean="0"/>
              <a:t>Policy</a:t>
            </a:r>
            <a:endParaRPr lang="en-ZA" sz="1100" dirty="0"/>
          </a:p>
        </p:txBody>
      </p:sp>
      <p:sp>
        <p:nvSpPr>
          <p:cNvPr id="82" name="Rectangle 81"/>
          <p:cNvSpPr/>
          <p:nvPr/>
        </p:nvSpPr>
        <p:spPr>
          <a:xfrm>
            <a:off x="5635405" y="3130522"/>
            <a:ext cx="990179" cy="535806"/>
          </a:xfrm>
          <a:prstGeom prst="rect">
            <a:avLst/>
          </a:prstGeom>
          <a:solidFill>
            <a:srgbClr val="FAA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dirty="0" smtClean="0"/>
              <a:t>Pricing</a:t>
            </a:r>
            <a:endParaRPr lang="en-ZA" sz="1100" dirty="0"/>
          </a:p>
        </p:txBody>
      </p:sp>
      <p:sp>
        <p:nvSpPr>
          <p:cNvPr id="83" name="Rectangle 82"/>
          <p:cNvSpPr/>
          <p:nvPr/>
        </p:nvSpPr>
        <p:spPr>
          <a:xfrm>
            <a:off x="5642966" y="3741137"/>
            <a:ext cx="990179" cy="530087"/>
          </a:xfrm>
          <a:prstGeom prst="rect">
            <a:avLst/>
          </a:prstGeom>
          <a:solidFill>
            <a:srgbClr val="FAA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dirty="0" smtClean="0"/>
              <a:t>Insured</a:t>
            </a:r>
            <a:endParaRPr lang="en-ZA" sz="1100" dirty="0"/>
          </a:p>
        </p:txBody>
      </p:sp>
      <p:sp>
        <p:nvSpPr>
          <p:cNvPr id="84" name="Rectangle 83"/>
          <p:cNvSpPr/>
          <p:nvPr/>
        </p:nvSpPr>
        <p:spPr>
          <a:xfrm>
            <a:off x="5635405" y="4346033"/>
            <a:ext cx="990179" cy="530087"/>
          </a:xfrm>
          <a:prstGeom prst="rect">
            <a:avLst/>
          </a:prstGeom>
          <a:solidFill>
            <a:srgbClr val="FAA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dirty="0" smtClean="0"/>
              <a:t>Segmentation</a:t>
            </a:r>
            <a:endParaRPr lang="en-ZA" sz="1100" dirty="0"/>
          </a:p>
        </p:txBody>
      </p:sp>
      <p:sp>
        <p:nvSpPr>
          <p:cNvPr id="85" name="Rectangle 84"/>
          <p:cNvSpPr/>
          <p:nvPr/>
        </p:nvSpPr>
        <p:spPr>
          <a:xfrm>
            <a:off x="5631016" y="4950929"/>
            <a:ext cx="990179" cy="530087"/>
          </a:xfrm>
          <a:prstGeom prst="rect">
            <a:avLst/>
          </a:prstGeom>
          <a:solidFill>
            <a:srgbClr val="FAA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dirty="0" err="1" smtClean="0"/>
              <a:t>Comms</a:t>
            </a:r>
            <a:r>
              <a:rPr lang="en-ZA" sz="1100" dirty="0" smtClean="0"/>
              <a:t>.</a:t>
            </a:r>
            <a:endParaRPr lang="en-ZA" sz="1100" dirty="0"/>
          </a:p>
        </p:txBody>
      </p:sp>
      <p:sp>
        <p:nvSpPr>
          <p:cNvPr id="87" name="Rectangle 86"/>
          <p:cNvSpPr/>
          <p:nvPr/>
        </p:nvSpPr>
        <p:spPr>
          <a:xfrm>
            <a:off x="9447906" y="2304270"/>
            <a:ext cx="990179" cy="761358"/>
          </a:xfrm>
          <a:prstGeom prst="rect">
            <a:avLst/>
          </a:prstGeom>
          <a:solidFill>
            <a:srgbClr val="FAA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dirty="0" smtClean="0"/>
              <a:t>BI</a:t>
            </a:r>
            <a:endParaRPr lang="en-ZA" sz="1100" dirty="0"/>
          </a:p>
        </p:txBody>
      </p:sp>
      <p:sp>
        <p:nvSpPr>
          <p:cNvPr id="88" name="Rectangle 87"/>
          <p:cNvSpPr/>
          <p:nvPr/>
        </p:nvSpPr>
        <p:spPr>
          <a:xfrm>
            <a:off x="9439208" y="3141314"/>
            <a:ext cx="990179" cy="324035"/>
          </a:xfrm>
          <a:prstGeom prst="rect">
            <a:avLst/>
          </a:prstGeom>
          <a:solidFill>
            <a:srgbClr val="FAA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dirty="0" smtClean="0"/>
              <a:t>Financial</a:t>
            </a:r>
            <a:endParaRPr lang="en-ZA" sz="1100" dirty="0"/>
          </a:p>
        </p:txBody>
      </p:sp>
      <p:sp>
        <p:nvSpPr>
          <p:cNvPr id="89" name="Rectangle 88"/>
          <p:cNvSpPr/>
          <p:nvPr/>
        </p:nvSpPr>
        <p:spPr>
          <a:xfrm>
            <a:off x="9439207" y="3525000"/>
            <a:ext cx="990179" cy="324035"/>
          </a:xfrm>
          <a:prstGeom prst="rect">
            <a:avLst/>
          </a:prstGeom>
          <a:solidFill>
            <a:srgbClr val="FAA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dirty="0" smtClean="0"/>
              <a:t>Conversion</a:t>
            </a:r>
            <a:endParaRPr lang="en-ZA" sz="1100" dirty="0"/>
          </a:p>
        </p:txBody>
      </p:sp>
      <p:sp>
        <p:nvSpPr>
          <p:cNvPr id="91" name="Rectangle 90"/>
          <p:cNvSpPr/>
          <p:nvPr/>
        </p:nvSpPr>
        <p:spPr>
          <a:xfrm>
            <a:off x="9451699" y="3927803"/>
            <a:ext cx="990179" cy="316766"/>
          </a:xfrm>
          <a:prstGeom prst="rect">
            <a:avLst/>
          </a:prstGeom>
          <a:solidFill>
            <a:srgbClr val="FAA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dirty="0" smtClean="0"/>
              <a:t>Segmentation</a:t>
            </a:r>
          </a:p>
        </p:txBody>
      </p:sp>
      <p:sp>
        <p:nvSpPr>
          <p:cNvPr id="72" name="Rectangle 71"/>
          <p:cNvSpPr/>
          <p:nvPr/>
        </p:nvSpPr>
        <p:spPr>
          <a:xfrm>
            <a:off x="390422" y="1656523"/>
            <a:ext cx="1562577" cy="52110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dirty="0" smtClean="0"/>
              <a:t>Regions Language Currency</a:t>
            </a:r>
            <a:endParaRPr lang="en-ZA" sz="1100" dirty="0"/>
          </a:p>
        </p:txBody>
      </p:sp>
      <p:sp>
        <p:nvSpPr>
          <p:cNvPr id="73" name="Rectangle 72"/>
          <p:cNvSpPr/>
          <p:nvPr/>
        </p:nvSpPr>
        <p:spPr>
          <a:xfrm>
            <a:off x="10587840" y="2240489"/>
            <a:ext cx="1146073" cy="349495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sz="1100" dirty="0"/>
          </a:p>
        </p:txBody>
      </p:sp>
      <p:sp>
        <p:nvSpPr>
          <p:cNvPr id="74" name="Rectangle 73"/>
          <p:cNvSpPr/>
          <p:nvPr/>
        </p:nvSpPr>
        <p:spPr>
          <a:xfrm>
            <a:off x="6859248" y="4743599"/>
            <a:ext cx="959220" cy="73741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dirty="0" smtClean="0"/>
              <a:t>Integration with underwriter</a:t>
            </a:r>
          </a:p>
        </p:txBody>
      </p:sp>
      <p:sp>
        <p:nvSpPr>
          <p:cNvPr id="75" name="Rectangle 74"/>
          <p:cNvSpPr/>
          <p:nvPr/>
        </p:nvSpPr>
        <p:spPr>
          <a:xfrm>
            <a:off x="1976687" y="1656523"/>
            <a:ext cx="9767957" cy="51664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dirty="0" smtClean="0"/>
              <a:t>ENGINE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548567" y="5727952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Collection</a:t>
            </a:r>
            <a:endParaRPr lang="en-ZA" dirty="0"/>
          </a:p>
        </p:txBody>
      </p:sp>
      <p:sp>
        <p:nvSpPr>
          <p:cNvPr id="78" name="Rectangle 77"/>
          <p:cNvSpPr/>
          <p:nvPr/>
        </p:nvSpPr>
        <p:spPr>
          <a:xfrm>
            <a:off x="10646912" y="2337391"/>
            <a:ext cx="990179" cy="761358"/>
          </a:xfrm>
          <a:prstGeom prst="rect">
            <a:avLst/>
          </a:prstGeom>
          <a:solidFill>
            <a:srgbClr val="FAA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dirty="0" smtClean="0"/>
              <a:t>Payment </a:t>
            </a:r>
          </a:p>
          <a:p>
            <a:pPr algn="ctr"/>
            <a:r>
              <a:rPr lang="en-ZA" sz="1100" dirty="0" smtClean="0"/>
              <a:t>Gateway</a:t>
            </a:r>
            <a:endParaRPr lang="en-ZA" sz="1100" dirty="0"/>
          </a:p>
        </p:txBody>
      </p:sp>
      <p:sp>
        <p:nvSpPr>
          <p:cNvPr id="90" name="Rectangle 89"/>
          <p:cNvSpPr/>
          <p:nvPr/>
        </p:nvSpPr>
        <p:spPr>
          <a:xfrm>
            <a:off x="10646912" y="3150951"/>
            <a:ext cx="990179" cy="761358"/>
          </a:xfrm>
          <a:prstGeom prst="rect">
            <a:avLst/>
          </a:prstGeom>
          <a:solidFill>
            <a:srgbClr val="FAA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dirty="0" smtClean="0"/>
              <a:t>Banking</a:t>
            </a:r>
            <a:endParaRPr lang="en-ZA" sz="1100" dirty="0"/>
          </a:p>
        </p:txBody>
      </p:sp>
      <p:sp>
        <p:nvSpPr>
          <p:cNvPr id="64" name="Rectangle 63"/>
          <p:cNvSpPr/>
          <p:nvPr/>
        </p:nvSpPr>
        <p:spPr>
          <a:xfrm>
            <a:off x="4114874" y="2228133"/>
            <a:ext cx="1334665" cy="3489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9" name="Rectangle 68"/>
          <p:cNvSpPr/>
          <p:nvPr/>
        </p:nvSpPr>
        <p:spPr>
          <a:xfrm>
            <a:off x="7986069" y="2245152"/>
            <a:ext cx="1334665" cy="3481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0" name="TextBox 69"/>
          <p:cNvSpPr txBox="1"/>
          <p:nvPr/>
        </p:nvSpPr>
        <p:spPr>
          <a:xfrm>
            <a:off x="4044455" y="5726910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dirty="0" smtClean="0"/>
              <a:t>INSURED</a:t>
            </a:r>
            <a:endParaRPr lang="en-ZA" dirty="0"/>
          </a:p>
        </p:txBody>
      </p:sp>
      <p:sp>
        <p:nvSpPr>
          <p:cNvPr id="71" name="TextBox 70"/>
          <p:cNvSpPr txBox="1"/>
          <p:nvPr/>
        </p:nvSpPr>
        <p:spPr>
          <a:xfrm>
            <a:off x="7946647" y="5717980"/>
            <a:ext cx="1065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 smtClean="0"/>
              <a:t>SUPPORT</a:t>
            </a:r>
            <a:endParaRPr lang="en-ZA" dirty="0"/>
          </a:p>
        </p:txBody>
      </p:sp>
      <p:sp>
        <p:nvSpPr>
          <p:cNvPr id="81" name="Rectangle 80"/>
          <p:cNvSpPr/>
          <p:nvPr/>
        </p:nvSpPr>
        <p:spPr>
          <a:xfrm>
            <a:off x="4226305" y="2319594"/>
            <a:ext cx="1097702" cy="761358"/>
          </a:xfrm>
          <a:prstGeom prst="rect">
            <a:avLst/>
          </a:prstGeom>
          <a:solidFill>
            <a:srgbClr val="FAA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dirty="0" smtClean="0"/>
              <a:t>Insured</a:t>
            </a:r>
            <a:endParaRPr lang="en-ZA" sz="1100" dirty="0"/>
          </a:p>
        </p:txBody>
      </p:sp>
      <p:sp>
        <p:nvSpPr>
          <p:cNvPr id="86" name="Rectangle 85"/>
          <p:cNvSpPr/>
          <p:nvPr/>
        </p:nvSpPr>
        <p:spPr>
          <a:xfrm>
            <a:off x="8154759" y="2304270"/>
            <a:ext cx="1097702" cy="761358"/>
          </a:xfrm>
          <a:prstGeom prst="rect">
            <a:avLst/>
          </a:prstGeom>
          <a:solidFill>
            <a:srgbClr val="FAAA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100" dirty="0" smtClean="0"/>
              <a:t>Support</a:t>
            </a:r>
            <a:endParaRPr lang="en-ZA" sz="1100" dirty="0"/>
          </a:p>
        </p:txBody>
      </p:sp>
    </p:spTree>
    <p:extLst>
      <p:ext uri="{BB962C8B-B14F-4D97-AF65-F5344CB8AC3E}">
        <p14:creationId xmlns:p14="http://schemas.microsoft.com/office/powerpoint/2010/main" val="284441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-6338"/>
            <a:ext cx="12192000" cy="1205948"/>
          </a:xfrm>
          <a:prstGeom prst="rect">
            <a:avLst/>
          </a:prstGeom>
          <a:solidFill>
            <a:srgbClr val="4AA7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4000" b="1" cap="all" dirty="0">
                <a:solidFill>
                  <a:schemeClr val="bg1"/>
                </a:solidFill>
                <a:cs typeface="Arial" panose="020B0604020202020204" pitchFamily="34" charset="0"/>
              </a:rPr>
              <a:t>Time </a:t>
            </a:r>
            <a:r>
              <a:rPr lang="en-US" sz="4000" b="1" cap="all" dirty="0" smtClean="0">
                <a:solidFill>
                  <a:schemeClr val="bg1"/>
                </a:solidFill>
                <a:cs typeface="Arial" panose="020B0604020202020204" pitchFamily="34" charset="0"/>
              </a:rPr>
              <a:t>line  </a:t>
            </a:r>
            <a:r>
              <a:rPr lang="en-US" sz="1050" b="1" cap="all" dirty="0" smtClean="0">
                <a:solidFill>
                  <a:schemeClr val="bg1"/>
                </a:solidFill>
                <a:cs typeface="Arial" panose="020B0604020202020204" pitchFamily="34" charset="0"/>
              </a:rPr>
              <a:t>updated 3 Sept 2015</a:t>
            </a:r>
            <a:endParaRPr lang="en-US" sz="4000" b="1" cap="all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7" name="Isosceles Triangle 6"/>
          <p:cNvSpPr/>
          <p:nvPr/>
        </p:nvSpPr>
        <p:spPr>
          <a:xfrm rot="10800000">
            <a:off x="139321" y="1205948"/>
            <a:ext cx="1590260" cy="662610"/>
          </a:xfrm>
          <a:prstGeom prst="triangle">
            <a:avLst/>
          </a:prstGeom>
          <a:solidFill>
            <a:srgbClr val="4AA7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 b="1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9287" y="5901598"/>
            <a:ext cx="2822713" cy="940904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350324" y="3415229"/>
            <a:ext cx="11268497" cy="4015"/>
          </a:xfrm>
          <a:prstGeom prst="straightConnector1">
            <a:avLst/>
          </a:prstGeom>
          <a:ln w="76200"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3978340" y="3160428"/>
            <a:ext cx="1351407" cy="180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 smtClean="0"/>
              <a:t>Product Interim</a:t>
            </a:r>
            <a:endParaRPr lang="en-ZA" sz="900" dirty="0"/>
          </a:p>
        </p:txBody>
      </p:sp>
      <p:sp>
        <p:nvSpPr>
          <p:cNvPr id="55" name="Rectangle 54"/>
          <p:cNvSpPr/>
          <p:nvPr/>
        </p:nvSpPr>
        <p:spPr>
          <a:xfrm>
            <a:off x="3978341" y="2954414"/>
            <a:ext cx="1351407" cy="180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 smtClean="0"/>
              <a:t>Policy Interim</a:t>
            </a:r>
            <a:endParaRPr lang="en-ZA" sz="900" b="1" dirty="0" smtClean="0">
              <a:solidFill>
                <a:schemeClr val="bg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6704332" y="800415"/>
            <a:ext cx="1350000" cy="180000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600" dirty="0" smtClean="0"/>
              <a:t>Support/Tickets</a:t>
            </a:r>
          </a:p>
        </p:txBody>
      </p:sp>
      <p:sp>
        <p:nvSpPr>
          <p:cNvPr id="66" name="Rectangle 65"/>
          <p:cNvSpPr/>
          <p:nvPr/>
        </p:nvSpPr>
        <p:spPr>
          <a:xfrm>
            <a:off x="9010034" y="1851659"/>
            <a:ext cx="1350000" cy="180000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 smtClean="0"/>
              <a:t>Supplier Integration</a:t>
            </a:r>
          </a:p>
        </p:txBody>
      </p:sp>
      <p:sp>
        <p:nvSpPr>
          <p:cNvPr id="54" name="Rectangle 53"/>
          <p:cNvSpPr/>
          <p:nvPr/>
        </p:nvSpPr>
        <p:spPr>
          <a:xfrm>
            <a:off x="6704332" y="2939718"/>
            <a:ext cx="1342815" cy="4041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700" dirty="0" smtClean="0">
                <a:solidFill>
                  <a:schemeClr val="bg1"/>
                </a:solidFill>
              </a:rPr>
              <a:t>Collection / Current </a:t>
            </a:r>
            <a:r>
              <a:rPr lang="en-ZA" sz="700" dirty="0" smtClean="0">
                <a:solidFill>
                  <a:schemeClr val="bg1"/>
                </a:solidFill>
              </a:rPr>
              <a:t>methods (IVERI, YAPI, maybe transact world)</a:t>
            </a:r>
            <a:endParaRPr lang="en-ZA" sz="700" dirty="0" smtClean="0">
              <a:solidFill>
                <a:schemeClr val="bg1"/>
              </a:solidFill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3978341" y="2744249"/>
            <a:ext cx="1351407" cy="180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 smtClean="0"/>
              <a:t>Supplier Interi</a:t>
            </a:r>
            <a:r>
              <a:rPr lang="en-ZA" sz="900" dirty="0"/>
              <a:t>m</a:t>
            </a:r>
            <a:endParaRPr lang="en-ZA" sz="900" dirty="0" smtClean="0"/>
          </a:p>
        </p:txBody>
      </p:sp>
      <p:sp>
        <p:nvSpPr>
          <p:cNvPr id="67" name="5-Point Star 66"/>
          <p:cNvSpPr/>
          <p:nvPr/>
        </p:nvSpPr>
        <p:spPr>
          <a:xfrm>
            <a:off x="9265849" y="5766602"/>
            <a:ext cx="294967" cy="303677"/>
          </a:xfrm>
          <a:prstGeom prst="star5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" name="TextBox 1"/>
          <p:cNvSpPr txBox="1"/>
          <p:nvPr/>
        </p:nvSpPr>
        <p:spPr>
          <a:xfrm>
            <a:off x="9573702" y="5710691"/>
            <a:ext cx="10166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050" dirty="0" smtClean="0"/>
              <a:t>Decommission </a:t>
            </a:r>
          </a:p>
          <a:p>
            <a:r>
              <a:rPr lang="en-ZA" sz="1050" dirty="0" smtClean="0"/>
              <a:t>Aladdin</a:t>
            </a:r>
            <a:endParaRPr lang="en-ZA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390309" y="5281620"/>
            <a:ext cx="11268497" cy="4015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5347249" y="5723329"/>
            <a:ext cx="1350000" cy="180000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 smtClean="0"/>
              <a:t>Product Migration</a:t>
            </a:r>
            <a:endParaRPr lang="en-ZA" sz="900" b="1" dirty="0" smtClean="0">
              <a:solidFill>
                <a:schemeClr val="bg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983596" y="5035677"/>
            <a:ext cx="1350000" cy="180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 smtClean="0">
                <a:solidFill>
                  <a:schemeClr val="bg1"/>
                </a:solidFill>
              </a:rPr>
              <a:t>Champions</a:t>
            </a:r>
            <a:endParaRPr lang="en-ZA" sz="900" dirty="0"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377274" y="5030261"/>
            <a:ext cx="1350000" cy="180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 smtClean="0">
                <a:solidFill>
                  <a:schemeClr val="bg1"/>
                </a:solidFill>
              </a:rPr>
              <a:t>Cornerstone /BP  </a:t>
            </a:r>
            <a:r>
              <a:rPr lang="en-ZA" sz="900" dirty="0" err="1" smtClean="0">
                <a:solidFill>
                  <a:schemeClr val="bg1"/>
                </a:solidFill>
              </a:rPr>
              <a:t>api</a:t>
            </a:r>
            <a:endParaRPr lang="en-ZA" sz="900" dirty="0">
              <a:solidFill>
                <a:schemeClr val="bg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5377274" y="4820937"/>
            <a:ext cx="1350000" cy="180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 smtClean="0">
                <a:solidFill>
                  <a:schemeClr val="bg1"/>
                </a:solidFill>
              </a:rPr>
              <a:t>Al-</a:t>
            </a:r>
            <a:r>
              <a:rPr lang="en-ZA" sz="900" dirty="0" err="1" smtClean="0">
                <a:solidFill>
                  <a:schemeClr val="bg1"/>
                </a:solidFill>
              </a:rPr>
              <a:t>Sagr</a:t>
            </a:r>
            <a:r>
              <a:rPr lang="en-ZA" sz="900" dirty="0" smtClean="0">
                <a:solidFill>
                  <a:schemeClr val="bg1"/>
                </a:solidFill>
              </a:rPr>
              <a:t> Upload</a:t>
            </a:r>
            <a:endParaRPr lang="en-ZA" sz="900" dirty="0">
              <a:solidFill>
                <a:schemeClr val="bg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5379700" y="4608409"/>
            <a:ext cx="1350000" cy="180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 smtClean="0">
                <a:solidFill>
                  <a:schemeClr val="bg1"/>
                </a:solidFill>
              </a:rPr>
              <a:t>Orient Takaful Upload</a:t>
            </a:r>
            <a:endParaRPr lang="en-ZA" sz="900" dirty="0">
              <a:solidFill>
                <a:schemeClr val="bg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5370582" y="4403138"/>
            <a:ext cx="1350000" cy="180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 smtClean="0">
                <a:solidFill>
                  <a:schemeClr val="bg1"/>
                </a:solidFill>
              </a:rPr>
              <a:t>Travelstart Upload</a:t>
            </a:r>
            <a:endParaRPr lang="en-ZA" sz="900" dirty="0">
              <a:solidFill>
                <a:schemeClr val="bg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5370582" y="4191088"/>
            <a:ext cx="1350000" cy="180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 smtClean="0">
                <a:solidFill>
                  <a:schemeClr val="bg1"/>
                </a:solidFill>
              </a:rPr>
              <a:t>Champions Legal Upload</a:t>
            </a:r>
            <a:endParaRPr lang="en-ZA" sz="900" dirty="0">
              <a:solidFill>
                <a:schemeClr val="bg1"/>
              </a:solidFill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6755020" y="4811450"/>
            <a:ext cx="1306426" cy="18000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 smtClean="0"/>
              <a:t>Policy Migration</a:t>
            </a:r>
            <a:endParaRPr lang="en-ZA" sz="800" b="1" dirty="0" smtClean="0">
              <a:solidFill>
                <a:schemeClr val="bg1"/>
              </a:solidFill>
            </a:endParaRPr>
          </a:p>
        </p:txBody>
      </p:sp>
      <p:sp>
        <p:nvSpPr>
          <p:cNvPr id="97" name="Isosceles Triangle 96"/>
          <p:cNvSpPr/>
          <p:nvPr/>
        </p:nvSpPr>
        <p:spPr>
          <a:xfrm>
            <a:off x="923731" y="5375573"/>
            <a:ext cx="167149" cy="100372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8" name="TextBox 97"/>
          <p:cNvSpPr txBox="1"/>
          <p:nvPr/>
        </p:nvSpPr>
        <p:spPr>
          <a:xfrm>
            <a:off x="716955" y="5393595"/>
            <a:ext cx="575799" cy="307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600" b="1" dirty="0" smtClean="0"/>
              <a:t>June</a:t>
            </a:r>
          </a:p>
        </p:txBody>
      </p:sp>
      <p:sp>
        <p:nvSpPr>
          <p:cNvPr id="99" name="Isosceles Triangle 98"/>
          <p:cNvSpPr/>
          <p:nvPr/>
        </p:nvSpPr>
        <p:spPr>
          <a:xfrm>
            <a:off x="2406195" y="5375573"/>
            <a:ext cx="167149" cy="111304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0" name="TextBox 99"/>
          <p:cNvSpPr txBox="1"/>
          <p:nvPr/>
        </p:nvSpPr>
        <p:spPr>
          <a:xfrm>
            <a:off x="2237519" y="5404921"/>
            <a:ext cx="575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600" b="1" dirty="0" smtClean="0"/>
              <a:t>July</a:t>
            </a:r>
          </a:p>
        </p:txBody>
      </p:sp>
      <p:sp>
        <p:nvSpPr>
          <p:cNvPr id="101" name="Isosceles Triangle 100"/>
          <p:cNvSpPr/>
          <p:nvPr/>
        </p:nvSpPr>
        <p:spPr>
          <a:xfrm>
            <a:off x="3874267" y="5375573"/>
            <a:ext cx="167149" cy="10306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2" name="TextBox 101"/>
          <p:cNvSpPr txBox="1"/>
          <p:nvPr/>
        </p:nvSpPr>
        <p:spPr>
          <a:xfrm>
            <a:off x="3714899" y="5395476"/>
            <a:ext cx="51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600" b="1" dirty="0" smtClean="0"/>
              <a:t>Aug</a:t>
            </a:r>
          </a:p>
        </p:txBody>
      </p:sp>
      <p:sp>
        <p:nvSpPr>
          <p:cNvPr id="103" name="Isosceles Triangle 102"/>
          <p:cNvSpPr/>
          <p:nvPr/>
        </p:nvSpPr>
        <p:spPr>
          <a:xfrm>
            <a:off x="5301662" y="5375573"/>
            <a:ext cx="167149" cy="10306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4" name="TextBox 103"/>
          <p:cNvSpPr txBox="1"/>
          <p:nvPr/>
        </p:nvSpPr>
        <p:spPr>
          <a:xfrm>
            <a:off x="5112087" y="5395396"/>
            <a:ext cx="565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600" b="1" dirty="0" smtClean="0"/>
              <a:t>Sept</a:t>
            </a:r>
          </a:p>
        </p:txBody>
      </p:sp>
      <p:sp>
        <p:nvSpPr>
          <p:cNvPr id="105" name="Isosceles Triangle 104"/>
          <p:cNvSpPr/>
          <p:nvPr/>
        </p:nvSpPr>
        <p:spPr>
          <a:xfrm>
            <a:off x="6567860" y="5375573"/>
            <a:ext cx="167149" cy="10306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6" name="TextBox 105"/>
          <p:cNvSpPr txBox="1"/>
          <p:nvPr/>
        </p:nvSpPr>
        <p:spPr>
          <a:xfrm>
            <a:off x="6408088" y="5404921"/>
            <a:ext cx="4812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600" b="1" dirty="0" smtClean="0"/>
              <a:t>Oct</a:t>
            </a:r>
          </a:p>
        </p:txBody>
      </p:sp>
      <p:sp>
        <p:nvSpPr>
          <p:cNvPr id="107" name="Isosceles Triangle 106"/>
          <p:cNvSpPr/>
          <p:nvPr/>
        </p:nvSpPr>
        <p:spPr>
          <a:xfrm>
            <a:off x="7916522" y="5375573"/>
            <a:ext cx="167149" cy="10306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8" name="TextBox 107"/>
          <p:cNvSpPr txBox="1"/>
          <p:nvPr/>
        </p:nvSpPr>
        <p:spPr>
          <a:xfrm>
            <a:off x="7756750" y="5404921"/>
            <a:ext cx="5271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600" b="1" dirty="0" smtClean="0"/>
              <a:t>Nov</a:t>
            </a:r>
          </a:p>
        </p:txBody>
      </p:sp>
      <p:sp>
        <p:nvSpPr>
          <p:cNvPr id="109" name="Isosceles Triangle 108"/>
          <p:cNvSpPr/>
          <p:nvPr/>
        </p:nvSpPr>
        <p:spPr>
          <a:xfrm>
            <a:off x="9341142" y="5375573"/>
            <a:ext cx="167149" cy="10306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0" name="TextBox 109"/>
          <p:cNvSpPr txBox="1"/>
          <p:nvPr/>
        </p:nvSpPr>
        <p:spPr>
          <a:xfrm>
            <a:off x="9181370" y="5404921"/>
            <a:ext cx="5036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600" b="1" dirty="0" smtClean="0"/>
              <a:t>Dec</a:t>
            </a:r>
          </a:p>
        </p:txBody>
      </p:sp>
      <p:sp>
        <p:nvSpPr>
          <p:cNvPr id="111" name="Isosceles Triangle 110"/>
          <p:cNvSpPr/>
          <p:nvPr/>
        </p:nvSpPr>
        <p:spPr>
          <a:xfrm>
            <a:off x="10653041" y="5371804"/>
            <a:ext cx="167149" cy="103065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2" name="TextBox 111"/>
          <p:cNvSpPr txBox="1"/>
          <p:nvPr/>
        </p:nvSpPr>
        <p:spPr>
          <a:xfrm>
            <a:off x="10478917" y="5399158"/>
            <a:ext cx="463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600" b="1" dirty="0" smtClean="0"/>
              <a:t>Jan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735009" y="2533531"/>
            <a:ext cx="1312138" cy="39794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 smtClean="0"/>
              <a:t>Travelstart Integration v3</a:t>
            </a:r>
          </a:p>
        </p:txBody>
      </p:sp>
      <p:sp>
        <p:nvSpPr>
          <p:cNvPr id="60" name="Rectangle 59"/>
          <p:cNvSpPr/>
          <p:nvPr/>
        </p:nvSpPr>
        <p:spPr>
          <a:xfrm>
            <a:off x="6704332" y="2095579"/>
            <a:ext cx="1350000" cy="42484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 smtClean="0"/>
              <a:t>Backend point at V3</a:t>
            </a:r>
            <a:endParaRPr lang="en-ZA" sz="800" dirty="0" smtClean="0"/>
          </a:p>
        </p:txBody>
      </p:sp>
      <p:sp>
        <p:nvSpPr>
          <p:cNvPr id="62" name="Rectangle 61"/>
          <p:cNvSpPr/>
          <p:nvPr/>
        </p:nvSpPr>
        <p:spPr>
          <a:xfrm>
            <a:off x="5375883" y="3165781"/>
            <a:ext cx="1279635" cy="180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 smtClean="0"/>
              <a:t>Policy Complete</a:t>
            </a:r>
            <a:endParaRPr lang="en-ZA" sz="900" dirty="0"/>
          </a:p>
        </p:txBody>
      </p:sp>
      <p:sp>
        <p:nvSpPr>
          <p:cNvPr id="65" name="Rectangle 64"/>
          <p:cNvSpPr/>
          <p:nvPr/>
        </p:nvSpPr>
        <p:spPr>
          <a:xfrm>
            <a:off x="6704920" y="1451856"/>
            <a:ext cx="1350000" cy="180000"/>
          </a:xfrm>
          <a:prstGeom prst="rect">
            <a:avLst/>
          </a:prstGeom>
          <a:solidFill>
            <a:srgbClr val="FF0000"/>
          </a:solidFill>
          <a:ln>
            <a:solidFill>
              <a:srgbClr val="FE75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 smtClean="0"/>
              <a:t>Product/recs/banners</a:t>
            </a:r>
            <a:endParaRPr lang="en-ZA" sz="800" dirty="0"/>
          </a:p>
        </p:txBody>
      </p:sp>
      <p:sp>
        <p:nvSpPr>
          <p:cNvPr id="79" name="Rectangle 78"/>
          <p:cNvSpPr/>
          <p:nvPr/>
        </p:nvSpPr>
        <p:spPr>
          <a:xfrm>
            <a:off x="10142891" y="4070034"/>
            <a:ext cx="1350000" cy="18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700" dirty="0" smtClean="0">
                <a:solidFill>
                  <a:schemeClr val="tx1"/>
                </a:solidFill>
              </a:rPr>
              <a:t>Generic Banded Pricing in WL</a:t>
            </a:r>
            <a:endParaRPr lang="en-ZA" sz="700" dirty="0">
              <a:solidFill>
                <a:schemeClr val="tx1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5375883" y="2964979"/>
            <a:ext cx="1269824" cy="180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 smtClean="0"/>
              <a:t>BP / Admin  Interface</a:t>
            </a:r>
          </a:p>
        </p:txBody>
      </p:sp>
      <p:sp>
        <p:nvSpPr>
          <p:cNvPr id="81" name="Rectangle 80"/>
          <p:cNvSpPr/>
          <p:nvPr/>
        </p:nvSpPr>
        <p:spPr>
          <a:xfrm>
            <a:off x="5375883" y="2752678"/>
            <a:ext cx="1275903" cy="1800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900" dirty="0" smtClean="0"/>
              <a:t>Amadeus V1 to V2</a:t>
            </a:r>
          </a:p>
        </p:txBody>
      </p:sp>
      <p:sp>
        <p:nvSpPr>
          <p:cNvPr id="82" name="Rectangle 81"/>
          <p:cNvSpPr/>
          <p:nvPr/>
        </p:nvSpPr>
        <p:spPr>
          <a:xfrm>
            <a:off x="10854940" y="446029"/>
            <a:ext cx="1275903" cy="1761629"/>
          </a:xfrm>
          <a:prstGeom prst="rect">
            <a:avLst/>
          </a:prstGeom>
          <a:solidFill>
            <a:srgbClr val="EE8E00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 smtClean="0"/>
              <a:t>UPCOMING</a:t>
            </a:r>
          </a:p>
          <a:p>
            <a:pPr algn="ctr"/>
            <a:endParaRPr lang="en-ZA" sz="900" dirty="0"/>
          </a:p>
          <a:p>
            <a:pPr algn="ctr"/>
            <a:r>
              <a:rPr lang="en-ZA" sz="900" dirty="0" smtClean="0"/>
              <a:t>Amadeus v4</a:t>
            </a:r>
          </a:p>
          <a:p>
            <a:pPr algn="ctr"/>
            <a:r>
              <a:rPr lang="en-ZA" sz="900" dirty="0" smtClean="0"/>
              <a:t>Their site</a:t>
            </a:r>
          </a:p>
          <a:p>
            <a:pPr algn="ctr"/>
            <a:endParaRPr lang="en-ZA" sz="900" dirty="0"/>
          </a:p>
          <a:p>
            <a:pPr algn="ctr"/>
            <a:r>
              <a:rPr lang="en-ZA" sz="900" dirty="0" smtClean="0"/>
              <a:t>Amadeus full implementation</a:t>
            </a:r>
          </a:p>
          <a:p>
            <a:pPr algn="ctr"/>
            <a:endParaRPr lang="en-ZA" sz="900" dirty="0" smtClean="0"/>
          </a:p>
          <a:p>
            <a:pPr algn="ctr"/>
            <a:r>
              <a:rPr lang="en-ZA" sz="900" dirty="0" smtClean="0"/>
              <a:t>Open v3 registration</a:t>
            </a:r>
            <a:endParaRPr lang="en-ZA" sz="900" dirty="0"/>
          </a:p>
        </p:txBody>
      </p:sp>
      <p:sp>
        <p:nvSpPr>
          <p:cNvPr id="83" name="TextBox 82"/>
          <p:cNvSpPr txBox="1"/>
          <p:nvPr/>
        </p:nvSpPr>
        <p:spPr>
          <a:xfrm>
            <a:off x="277731" y="3098205"/>
            <a:ext cx="2424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600" b="1" dirty="0" smtClean="0"/>
              <a:t>DEVELOPMENT OUTCOME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50324" y="4966760"/>
            <a:ext cx="19576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1600" b="1" dirty="0" smtClean="0"/>
              <a:t>BUSINESS OUTCOME</a:t>
            </a:r>
          </a:p>
        </p:txBody>
      </p:sp>
      <p:sp>
        <p:nvSpPr>
          <p:cNvPr id="86" name="Rectangle 85"/>
          <p:cNvSpPr/>
          <p:nvPr/>
        </p:nvSpPr>
        <p:spPr>
          <a:xfrm>
            <a:off x="6727274" y="1895571"/>
            <a:ext cx="1334172" cy="174093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600" dirty="0" smtClean="0"/>
              <a:t>Broker/Agent</a:t>
            </a:r>
          </a:p>
        </p:txBody>
      </p:sp>
      <p:sp>
        <p:nvSpPr>
          <p:cNvPr id="87" name="Rectangle 86"/>
          <p:cNvSpPr/>
          <p:nvPr/>
        </p:nvSpPr>
        <p:spPr>
          <a:xfrm>
            <a:off x="8083671" y="5022953"/>
            <a:ext cx="1350000" cy="18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 smtClean="0">
                <a:solidFill>
                  <a:schemeClr val="tx1"/>
                </a:solidFill>
              </a:rPr>
              <a:t>All Customers on v3</a:t>
            </a:r>
            <a:endParaRPr lang="en-ZA" sz="800" dirty="0">
              <a:solidFill>
                <a:schemeClr val="tx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6697147" y="579155"/>
            <a:ext cx="2700000" cy="180000"/>
          </a:xfrm>
          <a:prstGeom prst="rect">
            <a:avLst/>
          </a:prstGeom>
          <a:solidFill>
            <a:srgbClr val="7030A0"/>
          </a:solidFill>
          <a:ln>
            <a:solidFill>
              <a:srgbClr val="AA72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 smtClean="0"/>
              <a:t>My Policy / Commerce</a:t>
            </a:r>
          </a:p>
        </p:txBody>
      </p:sp>
      <p:sp>
        <p:nvSpPr>
          <p:cNvPr id="75" name="Rectangle 74"/>
          <p:cNvSpPr/>
          <p:nvPr/>
        </p:nvSpPr>
        <p:spPr>
          <a:xfrm>
            <a:off x="6761312" y="5020736"/>
            <a:ext cx="1293020" cy="18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 smtClean="0">
                <a:solidFill>
                  <a:schemeClr val="tx1"/>
                </a:solidFill>
              </a:rPr>
              <a:t>Travelstart Parallel </a:t>
            </a:r>
            <a:endParaRPr lang="en-ZA" sz="80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8083670" y="2942517"/>
            <a:ext cx="1317319" cy="2409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 smtClean="0"/>
              <a:t>Amadeus  Changes</a:t>
            </a:r>
          </a:p>
        </p:txBody>
      </p:sp>
      <p:sp>
        <p:nvSpPr>
          <p:cNvPr id="89" name="Rectangle 88"/>
          <p:cNvSpPr/>
          <p:nvPr/>
        </p:nvSpPr>
        <p:spPr>
          <a:xfrm>
            <a:off x="6704332" y="1672298"/>
            <a:ext cx="1350000" cy="180000"/>
          </a:xfrm>
          <a:prstGeom prst="rect">
            <a:avLst/>
          </a:prstGeom>
          <a:solidFill>
            <a:srgbClr val="FF0000"/>
          </a:solidFill>
          <a:ln>
            <a:solidFill>
              <a:srgbClr val="FE75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 smtClean="0"/>
              <a:t>BI</a:t>
            </a:r>
            <a:endParaRPr lang="en-ZA" sz="800" dirty="0"/>
          </a:p>
        </p:txBody>
      </p:sp>
      <p:sp>
        <p:nvSpPr>
          <p:cNvPr id="90" name="Rectangle 89"/>
          <p:cNvSpPr/>
          <p:nvPr/>
        </p:nvSpPr>
        <p:spPr>
          <a:xfrm>
            <a:off x="6711446" y="1242883"/>
            <a:ext cx="1350000" cy="180000"/>
          </a:xfrm>
          <a:prstGeom prst="rect">
            <a:avLst/>
          </a:prstGeom>
          <a:solidFill>
            <a:srgbClr val="FF0000"/>
          </a:solidFill>
          <a:ln>
            <a:solidFill>
              <a:srgbClr val="FE75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 err="1" smtClean="0"/>
              <a:t>Cartrwaler</a:t>
            </a:r>
            <a:r>
              <a:rPr lang="en-ZA" sz="800" dirty="0" smtClean="0"/>
              <a:t>  Temporary </a:t>
            </a:r>
            <a:r>
              <a:rPr lang="en-ZA" sz="800" dirty="0" err="1" smtClean="0"/>
              <a:t>api</a:t>
            </a:r>
            <a:endParaRPr lang="en-ZA" sz="800" dirty="0"/>
          </a:p>
        </p:txBody>
      </p:sp>
      <p:sp>
        <p:nvSpPr>
          <p:cNvPr id="92" name="Rectangle 91"/>
          <p:cNvSpPr/>
          <p:nvPr/>
        </p:nvSpPr>
        <p:spPr>
          <a:xfrm>
            <a:off x="6705887" y="1029450"/>
            <a:ext cx="1350000" cy="180000"/>
          </a:xfrm>
          <a:prstGeom prst="rect">
            <a:avLst/>
          </a:prstGeom>
          <a:solidFill>
            <a:srgbClr val="FF0000"/>
          </a:solidFill>
          <a:ln>
            <a:solidFill>
              <a:srgbClr val="FE757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700" dirty="0" smtClean="0"/>
              <a:t>Refactor Email and Schedule</a:t>
            </a:r>
            <a:endParaRPr lang="en-ZA" sz="700" dirty="0"/>
          </a:p>
        </p:txBody>
      </p:sp>
      <p:sp>
        <p:nvSpPr>
          <p:cNvPr id="68" name="Rectangle 67"/>
          <p:cNvSpPr/>
          <p:nvPr/>
        </p:nvSpPr>
        <p:spPr>
          <a:xfrm>
            <a:off x="6768426" y="4595680"/>
            <a:ext cx="1293020" cy="180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800" dirty="0" smtClean="0">
                <a:solidFill>
                  <a:schemeClr val="tx1"/>
                </a:solidFill>
              </a:rPr>
              <a:t>Car Hire Brokers</a:t>
            </a:r>
            <a:endParaRPr lang="en-ZA" sz="8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8069999" y="3173327"/>
            <a:ext cx="1342815" cy="17808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700" dirty="0" smtClean="0">
                <a:solidFill>
                  <a:schemeClr val="bg1"/>
                </a:solidFill>
              </a:rPr>
              <a:t>Collection / New methods</a:t>
            </a:r>
          </a:p>
        </p:txBody>
      </p:sp>
    </p:spTree>
    <p:extLst>
      <p:ext uri="{BB962C8B-B14F-4D97-AF65-F5344CB8AC3E}">
        <p14:creationId xmlns:p14="http://schemas.microsoft.com/office/powerpoint/2010/main" val="169389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205948"/>
          </a:xfrm>
          <a:prstGeom prst="rect">
            <a:avLst/>
          </a:prstGeom>
          <a:solidFill>
            <a:srgbClr val="4AA7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4000" b="1" cap="all" dirty="0" smtClean="0">
                <a:solidFill>
                  <a:schemeClr val="bg1"/>
                </a:solidFill>
                <a:cs typeface="Arial" panose="020B0604020202020204" pitchFamily="34" charset="0"/>
              </a:rPr>
              <a:t>Staffing</a:t>
            </a:r>
            <a:endParaRPr lang="en-US" sz="4000" b="1" cap="all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7" name="Isosceles Triangle 6"/>
          <p:cNvSpPr/>
          <p:nvPr/>
        </p:nvSpPr>
        <p:spPr>
          <a:xfrm rot="10800000">
            <a:off x="198782" y="993912"/>
            <a:ext cx="1590260" cy="662610"/>
          </a:xfrm>
          <a:prstGeom prst="triangle">
            <a:avLst/>
          </a:prstGeom>
          <a:solidFill>
            <a:srgbClr val="4AA7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 b="1"/>
          </a:p>
        </p:txBody>
      </p:sp>
      <p:sp>
        <p:nvSpPr>
          <p:cNvPr id="9" name="Content Placeholder 3"/>
          <p:cNvSpPr>
            <a:spLocks noGrp="1"/>
          </p:cNvSpPr>
          <p:nvPr>
            <p:ph sz="half" idx="4294967295"/>
          </p:nvPr>
        </p:nvSpPr>
        <p:spPr>
          <a:xfrm>
            <a:off x="869719" y="1809468"/>
            <a:ext cx="11187961" cy="4453680"/>
          </a:xfrm>
          <a:prstGeom prst="rect">
            <a:avLst/>
          </a:prstGeom>
          <a:ln>
            <a:noFill/>
          </a:ln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8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400" b="1" strike="sngStrike" dirty="0" smtClean="0">
                <a:solidFill>
                  <a:srgbClr val="4AA7E4"/>
                </a:solidFill>
                <a:cs typeface="Arial" panose="020B0604020202020204" pitchFamily="34" charset="0"/>
              </a:rPr>
              <a:t>JUNE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 smtClean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Stephen (Requirements , Architecture, Development). In this process I will define the process going forward to accelerate development.</a:t>
            </a:r>
          </a:p>
          <a:p>
            <a:pPr marL="0" indent="0">
              <a:lnSpc>
                <a:spcPct val="85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1500" b="1" dirty="0" smtClean="0">
              <a:solidFill>
                <a:srgbClr val="4AA7E4"/>
              </a:solidFill>
              <a:cs typeface="Arial" panose="020B0604020202020204" pitchFamily="34" charset="0"/>
            </a:endParaRPr>
          </a:p>
          <a:p>
            <a:pPr marL="0" indent="0">
              <a:lnSpc>
                <a:spcPct val="8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300" b="1" strike="sngStrike" dirty="0" smtClean="0">
                <a:solidFill>
                  <a:srgbClr val="4AA7E4"/>
                </a:solidFill>
                <a:cs typeface="Arial" panose="020B0604020202020204" pitchFamily="34" charset="0"/>
              </a:rPr>
              <a:t>JULY</a:t>
            </a:r>
            <a:endParaRPr lang="en-US" sz="2300" b="1" strike="sngStrike" dirty="0">
              <a:solidFill>
                <a:srgbClr val="4AA7E4"/>
              </a:solidFill>
              <a:cs typeface="Arial" panose="020B0604020202020204" pitchFamily="34" charset="0"/>
            </a:endParaRPr>
          </a:p>
          <a:p>
            <a:pPr>
              <a:lnSpc>
                <a:spcPct val="8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 smtClean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Stephen (Requirements, Architecture, Development)</a:t>
            </a:r>
          </a:p>
          <a:p>
            <a:pPr marL="0" indent="0">
              <a:lnSpc>
                <a:spcPct val="85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000" dirty="0">
              <a:solidFill>
                <a:schemeClr val="accent5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 marL="0" indent="0">
              <a:lnSpc>
                <a:spcPct val="8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300" b="1" dirty="0" smtClean="0">
                <a:solidFill>
                  <a:srgbClr val="4AA7E4"/>
                </a:solidFill>
                <a:cs typeface="Arial" panose="020B0604020202020204" pitchFamily="34" charset="0"/>
              </a:rPr>
              <a:t>AUGUST - SEP</a:t>
            </a:r>
            <a:endParaRPr lang="en-US" sz="2300" b="1" dirty="0">
              <a:solidFill>
                <a:srgbClr val="4AA7E4"/>
              </a:solidFill>
              <a:cs typeface="Arial" panose="020B0604020202020204" pitchFamily="34" charset="0"/>
            </a:endParaRPr>
          </a:p>
          <a:p>
            <a:pPr>
              <a:lnSpc>
                <a:spcPct val="8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 smtClean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Stephen (Requirements, Architecture, Development)</a:t>
            </a:r>
          </a:p>
          <a:p>
            <a:pPr>
              <a:lnSpc>
                <a:spcPct val="8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1</a:t>
            </a:r>
            <a:r>
              <a:rPr lang="en-US" sz="2300" dirty="0" smtClean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x Mid developer (Development) </a:t>
            </a:r>
            <a:endParaRPr lang="en-US" sz="2000" dirty="0">
              <a:solidFill>
                <a:schemeClr val="accent5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>
              <a:lnSpc>
                <a:spcPct val="85000"/>
              </a:lnSpc>
              <a:spcBef>
                <a:spcPts val="600"/>
              </a:spcBef>
              <a:spcAft>
                <a:spcPts val="600"/>
              </a:spcAft>
            </a:pPr>
            <a:endParaRPr lang="en-US" sz="2300" dirty="0" smtClean="0">
              <a:solidFill>
                <a:srgbClr val="FF9B09"/>
              </a:solidFill>
              <a:cs typeface="Arial" panose="020B0604020202020204" pitchFamily="34" charset="0"/>
            </a:endParaRPr>
          </a:p>
          <a:p>
            <a:pPr marL="0" indent="0">
              <a:lnSpc>
                <a:spcPct val="8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300" b="1" dirty="0" smtClean="0">
                <a:solidFill>
                  <a:srgbClr val="4AA7E4"/>
                </a:solidFill>
                <a:cs typeface="Arial" panose="020B0604020202020204" pitchFamily="34" charset="0"/>
              </a:rPr>
              <a:t>OCT – NOV</a:t>
            </a:r>
            <a:endParaRPr lang="en-US" sz="2300" b="1" dirty="0">
              <a:solidFill>
                <a:srgbClr val="4AA7E4"/>
              </a:solidFill>
              <a:cs typeface="Arial" panose="020B0604020202020204" pitchFamily="34" charset="0"/>
            </a:endParaRPr>
          </a:p>
          <a:p>
            <a:pPr>
              <a:lnSpc>
                <a:spcPct val="8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Stephen (Requirements, Architecture, Development)</a:t>
            </a:r>
          </a:p>
          <a:p>
            <a:pPr>
              <a:lnSpc>
                <a:spcPct val="8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 smtClean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2x Mid </a:t>
            </a:r>
            <a:r>
              <a:rPr lang="en-US" sz="2300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developer (Development</a:t>
            </a:r>
            <a:r>
              <a:rPr lang="en-US" sz="2300" dirty="0" smtClean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)</a:t>
            </a:r>
          </a:p>
          <a:p>
            <a:pPr>
              <a:lnSpc>
                <a:spcPct val="8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00" dirty="0" smtClean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1x Anders (Architect) – Special Projects 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493032" y="5934433"/>
            <a:ext cx="984076" cy="32871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460848" y="5989142"/>
            <a:ext cx="1020717" cy="4619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9287" y="5901598"/>
            <a:ext cx="2822713" cy="94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06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205948"/>
          </a:xfrm>
          <a:prstGeom prst="rect">
            <a:avLst/>
          </a:prstGeom>
          <a:solidFill>
            <a:srgbClr val="4AA7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4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4000" b="1" cap="all" dirty="0" smtClean="0">
                <a:solidFill>
                  <a:schemeClr val="bg1"/>
                </a:solidFill>
                <a:cs typeface="Arial" panose="020B0604020202020204" pitchFamily="34" charset="0"/>
              </a:rPr>
              <a:t>COSTS</a:t>
            </a:r>
            <a:endParaRPr lang="en-US" sz="4000" b="1" cap="all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7" name="Isosceles Triangle 6"/>
          <p:cNvSpPr/>
          <p:nvPr/>
        </p:nvSpPr>
        <p:spPr>
          <a:xfrm rot="10800000">
            <a:off x="198782" y="993912"/>
            <a:ext cx="1590260" cy="662610"/>
          </a:xfrm>
          <a:prstGeom prst="triangle">
            <a:avLst/>
          </a:prstGeom>
          <a:solidFill>
            <a:srgbClr val="4AA7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000" b="1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9287" y="5901598"/>
            <a:ext cx="2822713" cy="94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86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8887</TotalTime>
  <Words>264</Words>
  <Application>Microsoft Office PowerPoint</Application>
  <PresentationFormat>Widescreen</PresentationFormat>
  <Paragraphs>121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Claudia Snyman</dc:creator>
  <cp:lastModifiedBy>Stephen Booysen</cp:lastModifiedBy>
  <cp:revision>275</cp:revision>
  <cp:lastPrinted>2015-10-07T09:40:58Z</cp:lastPrinted>
  <dcterms:created xsi:type="dcterms:W3CDTF">2015-04-01T07:36:41Z</dcterms:created>
  <dcterms:modified xsi:type="dcterms:W3CDTF">2015-10-16T12:43:40Z</dcterms:modified>
</cp:coreProperties>
</file>