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320" r:id="rId14"/>
    <p:sldId id="319" r:id="rId15"/>
    <p:sldId id="288" r:id="rId16"/>
    <p:sldId id="321" r:id="rId17"/>
    <p:sldId id="322" r:id="rId18"/>
    <p:sldId id="325" r:id="rId19"/>
    <p:sldId id="323" r:id="rId20"/>
    <p:sldId id="324" r:id="rId21"/>
    <p:sldId id="326" r:id="rId22"/>
    <p:sldId id="327" r:id="rId23"/>
    <p:sldId id="328" r:id="rId24"/>
    <p:sldId id="329" r:id="rId25"/>
    <p:sldId id="263" r:id="rId26"/>
    <p:sldId id="262" r:id="rId27"/>
    <p:sldId id="264" r:id="rId28"/>
    <p:sldId id="261" r:id="rId29"/>
    <p:sldId id="257" r:id="rId30"/>
    <p:sldId id="258" r:id="rId31"/>
    <p:sldId id="259" r:id="rId32"/>
    <p:sldId id="260" r:id="rId33"/>
    <p:sldId id="265" r:id="rId34"/>
    <p:sldId id="266" r:id="rId35"/>
    <p:sldId id="267" r:id="rId36"/>
    <p:sldId id="26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6" autoAdjust="0"/>
    <p:restoredTop sz="94673"/>
  </p:normalViewPr>
  <p:slideViewPr>
    <p:cSldViewPr snapToGrid="0">
      <p:cViewPr varScale="1">
        <p:scale>
          <a:sx n="123" d="100"/>
          <a:sy n="123" d="100"/>
        </p:scale>
        <p:origin x="224"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iazi\Desktop\pkf.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xiazi\Desktop\pk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xiazi\Desktop\pkf.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100000 numbers</a:t>
            </a:r>
            <a:endParaRPr lang="zh-CN" altLang="en-US"/>
          </a:p>
        </c:rich>
      </c:tx>
      <c:layout>
        <c:manualLayout>
          <c:xMode val="edge"/>
          <c:yMode val="edge"/>
          <c:x val="0.36809711286089236"/>
          <c:y val="1.851851851851851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Sheet1!$E$2</c:f>
              <c:strCache>
                <c:ptCount val="1"/>
                <c:pt idx="0">
                  <c:v>C std library (not parallel)</c:v>
                </c:pt>
              </c:strCache>
            </c:strRef>
          </c:tx>
          <c:spPr>
            <a:ln w="28575" cap="rnd">
              <a:solidFill>
                <a:schemeClr val="accent1"/>
              </a:solidFill>
              <a:round/>
            </a:ln>
            <a:effectLst/>
          </c:spPr>
          <c:marker>
            <c:symbol val="none"/>
          </c:marker>
          <c:val>
            <c:numRef>
              <c:f>Sheet1!$E$3:$E$22</c:f>
              <c:numCache>
                <c:formatCode>General</c:formatCode>
                <c:ptCount val="20"/>
                <c:pt idx="0">
                  <c:v>2.9647E-2</c:v>
                </c:pt>
                <c:pt idx="1">
                  <c:v>3.0783999999999999E-2</c:v>
                </c:pt>
                <c:pt idx="2">
                  <c:v>3.0051000000000001E-2</c:v>
                </c:pt>
                <c:pt idx="3">
                  <c:v>3.0963000000000001E-2</c:v>
                </c:pt>
                <c:pt idx="4">
                  <c:v>2.9874000000000001E-2</c:v>
                </c:pt>
                <c:pt idx="5">
                  <c:v>3.0030000000000001E-2</c:v>
                </c:pt>
                <c:pt idx="6">
                  <c:v>3.0591E-2</c:v>
                </c:pt>
                <c:pt idx="7">
                  <c:v>3.0535E-2</c:v>
                </c:pt>
                <c:pt idx="8">
                  <c:v>3.0099999999999998E-2</c:v>
                </c:pt>
                <c:pt idx="9">
                  <c:v>3.1210000000000002E-2</c:v>
                </c:pt>
                <c:pt idx="10">
                  <c:v>3.0328999999999998E-2</c:v>
                </c:pt>
                <c:pt idx="11">
                  <c:v>2.9780000000000001E-2</c:v>
                </c:pt>
                <c:pt idx="12">
                  <c:v>3.0397E-2</c:v>
                </c:pt>
                <c:pt idx="13">
                  <c:v>3.3585999999999998E-2</c:v>
                </c:pt>
                <c:pt idx="14">
                  <c:v>3.1503999999999997E-2</c:v>
                </c:pt>
                <c:pt idx="15">
                  <c:v>2.9843999999999999E-2</c:v>
                </c:pt>
                <c:pt idx="16">
                  <c:v>3.0169999999999999E-2</c:v>
                </c:pt>
                <c:pt idx="17">
                  <c:v>2.9936999999999998E-2</c:v>
                </c:pt>
                <c:pt idx="18">
                  <c:v>3.2171999999999999E-2</c:v>
                </c:pt>
                <c:pt idx="19">
                  <c:v>3.0221999999999999E-2</c:v>
                </c:pt>
              </c:numCache>
            </c:numRef>
          </c:val>
          <c:smooth val="0"/>
          <c:extLst>
            <c:ext xmlns:c16="http://schemas.microsoft.com/office/drawing/2014/chart" uri="{C3380CC4-5D6E-409C-BE32-E72D297353CC}">
              <c16:uniqueId val="{00000000-0EB7-4CAF-8A49-C1F9858A0CD3}"/>
            </c:ext>
          </c:extLst>
        </c:ser>
        <c:ser>
          <c:idx val="1"/>
          <c:order val="1"/>
          <c:tx>
            <c:strRef>
              <c:f>Sheet1!$F$2</c:f>
              <c:strCache>
                <c:ptCount val="1"/>
                <c:pt idx="0">
                  <c:v>pthread</c:v>
                </c:pt>
              </c:strCache>
            </c:strRef>
          </c:tx>
          <c:spPr>
            <a:ln w="28575" cap="rnd">
              <a:solidFill>
                <a:schemeClr val="accent2"/>
              </a:solidFill>
              <a:round/>
            </a:ln>
            <a:effectLst/>
          </c:spPr>
          <c:marker>
            <c:symbol val="none"/>
          </c:marker>
          <c:val>
            <c:numRef>
              <c:f>Sheet1!$F$3:$F$22</c:f>
              <c:numCache>
                <c:formatCode>General</c:formatCode>
                <c:ptCount val="20"/>
                <c:pt idx="0">
                  <c:v>2.1700000000000001E-3</c:v>
                </c:pt>
                <c:pt idx="1">
                  <c:v>3.0539999999999999E-3</c:v>
                </c:pt>
                <c:pt idx="2">
                  <c:v>1.7999000000000001E-2</c:v>
                </c:pt>
                <c:pt idx="3">
                  <c:v>2.4580000000000001E-3</c:v>
                </c:pt>
                <c:pt idx="4">
                  <c:v>2.4109999999999999E-3</c:v>
                </c:pt>
                <c:pt idx="5">
                  <c:v>2.202E-3</c:v>
                </c:pt>
                <c:pt idx="6">
                  <c:v>2.7320000000000001E-3</c:v>
                </c:pt>
                <c:pt idx="7">
                  <c:v>2.2109999999999999E-3</c:v>
                </c:pt>
                <c:pt idx="8">
                  <c:v>2.1280000000000001E-3</c:v>
                </c:pt>
                <c:pt idx="9">
                  <c:v>2.2989999999999998E-3</c:v>
                </c:pt>
                <c:pt idx="10">
                  <c:v>2.846E-3</c:v>
                </c:pt>
                <c:pt idx="11">
                  <c:v>3.0200000000000001E-3</c:v>
                </c:pt>
                <c:pt idx="12">
                  <c:v>2.1280000000000001E-3</c:v>
                </c:pt>
                <c:pt idx="13">
                  <c:v>2.7789999999999998E-3</c:v>
                </c:pt>
                <c:pt idx="14">
                  <c:v>2.209E-3</c:v>
                </c:pt>
                <c:pt idx="15">
                  <c:v>2.8059999999999999E-3</c:v>
                </c:pt>
                <c:pt idx="16">
                  <c:v>2.1549999999999998E-3</c:v>
                </c:pt>
                <c:pt idx="17">
                  <c:v>1.4730999999999999E-2</c:v>
                </c:pt>
                <c:pt idx="18">
                  <c:v>2.173E-3</c:v>
                </c:pt>
                <c:pt idx="19">
                  <c:v>2.846E-3</c:v>
                </c:pt>
              </c:numCache>
            </c:numRef>
          </c:val>
          <c:smooth val="0"/>
          <c:extLst>
            <c:ext xmlns:c16="http://schemas.microsoft.com/office/drawing/2014/chart" uri="{C3380CC4-5D6E-409C-BE32-E72D297353CC}">
              <c16:uniqueId val="{00000001-0EB7-4CAF-8A49-C1F9858A0CD3}"/>
            </c:ext>
          </c:extLst>
        </c:ser>
        <c:ser>
          <c:idx val="2"/>
          <c:order val="2"/>
          <c:tx>
            <c:strRef>
              <c:f>Sheet1!$G$2</c:f>
              <c:strCache>
                <c:ptCount val="1"/>
                <c:pt idx="0">
                  <c:v>openmp</c:v>
                </c:pt>
              </c:strCache>
            </c:strRef>
          </c:tx>
          <c:spPr>
            <a:ln w="28575" cap="rnd">
              <a:solidFill>
                <a:schemeClr val="accent3"/>
              </a:solidFill>
              <a:round/>
            </a:ln>
            <a:effectLst/>
          </c:spPr>
          <c:marker>
            <c:symbol val="none"/>
          </c:marker>
          <c:val>
            <c:numRef>
              <c:f>Sheet1!$G$3:$G$22</c:f>
              <c:numCache>
                <c:formatCode>General</c:formatCode>
                <c:ptCount val="20"/>
                <c:pt idx="0">
                  <c:v>0.13633899999999999</c:v>
                </c:pt>
                <c:pt idx="1">
                  <c:v>0.13598399999999999</c:v>
                </c:pt>
                <c:pt idx="2">
                  <c:v>0.13633400000000001</c:v>
                </c:pt>
                <c:pt idx="3">
                  <c:v>0.13550200000000001</c:v>
                </c:pt>
                <c:pt idx="4">
                  <c:v>0.13555</c:v>
                </c:pt>
                <c:pt idx="5">
                  <c:v>0.13369900000000001</c:v>
                </c:pt>
                <c:pt idx="6">
                  <c:v>0.13600400000000001</c:v>
                </c:pt>
                <c:pt idx="7">
                  <c:v>0.16788</c:v>
                </c:pt>
                <c:pt idx="8">
                  <c:v>0.135519</c:v>
                </c:pt>
                <c:pt idx="9">
                  <c:v>0.13510900000000001</c:v>
                </c:pt>
                <c:pt idx="10">
                  <c:v>0.13619300000000001</c:v>
                </c:pt>
                <c:pt idx="11">
                  <c:v>0.13561999999999999</c:v>
                </c:pt>
                <c:pt idx="12">
                  <c:v>0.133907</c:v>
                </c:pt>
                <c:pt idx="13">
                  <c:v>0.14595900000000001</c:v>
                </c:pt>
                <c:pt idx="14">
                  <c:v>0.13481899999999999</c:v>
                </c:pt>
                <c:pt idx="15">
                  <c:v>0.137046</c:v>
                </c:pt>
                <c:pt idx="16">
                  <c:v>0.137046</c:v>
                </c:pt>
                <c:pt idx="17">
                  <c:v>0.138076</c:v>
                </c:pt>
                <c:pt idx="18">
                  <c:v>0.13603799999999999</c:v>
                </c:pt>
                <c:pt idx="19">
                  <c:v>0.13694999999999999</c:v>
                </c:pt>
              </c:numCache>
            </c:numRef>
          </c:val>
          <c:smooth val="0"/>
          <c:extLst>
            <c:ext xmlns:c16="http://schemas.microsoft.com/office/drawing/2014/chart" uri="{C3380CC4-5D6E-409C-BE32-E72D297353CC}">
              <c16:uniqueId val="{00000002-0EB7-4CAF-8A49-C1F9858A0CD3}"/>
            </c:ext>
          </c:extLst>
        </c:ser>
        <c:dLbls>
          <c:showLegendKey val="0"/>
          <c:showVal val="0"/>
          <c:showCatName val="0"/>
          <c:showSerName val="0"/>
          <c:showPercent val="0"/>
          <c:showBubbleSize val="0"/>
        </c:dLbls>
        <c:smooth val="0"/>
        <c:axId val="1111103327"/>
        <c:axId val="291971871"/>
      </c:lineChart>
      <c:catAx>
        <c:axId val="11111033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times</a:t>
                </a:r>
                <a:r>
                  <a:rPr lang="en-US" altLang="zh-CN" baseline="0"/>
                  <a:t> of run</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1971871"/>
        <c:crosses val="autoZero"/>
        <c:auto val="1"/>
        <c:lblAlgn val="ctr"/>
        <c:lblOffset val="100"/>
        <c:noMultiLvlLbl val="0"/>
      </c:catAx>
      <c:valAx>
        <c:axId val="291971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runtime</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1103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500000 numbers</a:t>
            </a:r>
            <a:endParaRPr lang="zh-CN" altLang="zh-CN">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Sheet1!$K$2</c:f>
              <c:strCache>
                <c:ptCount val="1"/>
                <c:pt idx="0">
                  <c:v>C std library (not parallel)</c:v>
                </c:pt>
              </c:strCache>
            </c:strRef>
          </c:tx>
          <c:spPr>
            <a:ln w="28575" cap="rnd">
              <a:solidFill>
                <a:schemeClr val="accent1"/>
              </a:solidFill>
              <a:round/>
            </a:ln>
            <a:effectLst/>
          </c:spPr>
          <c:marker>
            <c:symbol val="none"/>
          </c:marker>
          <c:val>
            <c:numRef>
              <c:f>Sheet1!$K$3:$K$22</c:f>
              <c:numCache>
                <c:formatCode>General</c:formatCode>
                <c:ptCount val="20"/>
                <c:pt idx="0">
                  <c:v>0.64215299999999997</c:v>
                </c:pt>
                <c:pt idx="1">
                  <c:v>0.64158400000000004</c:v>
                </c:pt>
                <c:pt idx="2">
                  <c:v>0.64618699999999996</c:v>
                </c:pt>
                <c:pt idx="3">
                  <c:v>0.64856400000000003</c:v>
                </c:pt>
                <c:pt idx="4">
                  <c:v>0.64553499999999997</c:v>
                </c:pt>
                <c:pt idx="5">
                  <c:v>0.64214800000000005</c:v>
                </c:pt>
                <c:pt idx="6">
                  <c:v>0.64295599999999997</c:v>
                </c:pt>
                <c:pt idx="7">
                  <c:v>0.64514199999999999</c:v>
                </c:pt>
                <c:pt idx="8">
                  <c:v>0.66233200000000003</c:v>
                </c:pt>
                <c:pt idx="9">
                  <c:v>0.64834899999999995</c:v>
                </c:pt>
                <c:pt idx="10">
                  <c:v>0.64122900000000005</c:v>
                </c:pt>
                <c:pt idx="11">
                  <c:v>0.64556899999999995</c:v>
                </c:pt>
                <c:pt idx="12">
                  <c:v>0.64019800000000004</c:v>
                </c:pt>
                <c:pt idx="13">
                  <c:v>0.64216799999999996</c:v>
                </c:pt>
                <c:pt idx="14">
                  <c:v>0.66052900000000003</c:v>
                </c:pt>
                <c:pt idx="15">
                  <c:v>0.64675199999999999</c:v>
                </c:pt>
                <c:pt idx="16">
                  <c:v>0.64585300000000001</c:v>
                </c:pt>
                <c:pt idx="17">
                  <c:v>0.65421899999999999</c:v>
                </c:pt>
                <c:pt idx="18">
                  <c:v>0.65956899999999996</c:v>
                </c:pt>
                <c:pt idx="19">
                  <c:v>0.65305800000000003</c:v>
                </c:pt>
              </c:numCache>
            </c:numRef>
          </c:val>
          <c:smooth val="0"/>
          <c:extLst>
            <c:ext xmlns:c16="http://schemas.microsoft.com/office/drawing/2014/chart" uri="{C3380CC4-5D6E-409C-BE32-E72D297353CC}">
              <c16:uniqueId val="{00000000-9F58-4B5B-A580-B047660B1AB7}"/>
            </c:ext>
          </c:extLst>
        </c:ser>
        <c:ser>
          <c:idx val="1"/>
          <c:order val="1"/>
          <c:tx>
            <c:strRef>
              <c:f>Sheet1!$L$2</c:f>
              <c:strCache>
                <c:ptCount val="1"/>
                <c:pt idx="0">
                  <c:v>pthread</c:v>
                </c:pt>
              </c:strCache>
            </c:strRef>
          </c:tx>
          <c:spPr>
            <a:ln w="28575" cap="rnd">
              <a:solidFill>
                <a:schemeClr val="accent2"/>
              </a:solidFill>
              <a:round/>
            </a:ln>
            <a:effectLst/>
          </c:spPr>
          <c:marker>
            <c:symbol val="none"/>
          </c:marker>
          <c:val>
            <c:numRef>
              <c:f>Sheet1!$L$3:$L$22</c:f>
              <c:numCache>
                <c:formatCode>General</c:formatCode>
                <c:ptCount val="20"/>
                <c:pt idx="0">
                  <c:v>1.4545000000000001E-2</c:v>
                </c:pt>
                <c:pt idx="1">
                  <c:v>1.4600999999999999E-2</c:v>
                </c:pt>
                <c:pt idx="2">
                  <c:v>1.3731E-2</c:v>
                </c:pt>
                <c:pt idx="3">
                  <c:v>1.6222E-2</c:v>
                </c:pt>
                <c:pt idx="4">
                  <c:v>1.4168E-2</c:v>
                </c:pt>
                <c:pt idx="5">
                  <c:v>1.4529E-2</c:v>
                </c:pt>
                <c:pt idx="6">
                  <c:v>1.5982E-2</c:v>
                </c:pt>
                <c:pt idx="7">
                  <c:v>1.3580999999999999E-2</c:v>
                </c:pt>
                <c:pt idx="8">
                  <c:v>1.6968E-2</c:v>
                </c:pt>
                <c:pt idx="9">
                  <c:v>1.4182999999999999E-2</c:v>
                </c:pt>
                <c:pt idx="10">
                  <c:v>1.5861E-2</c:v>
                </c:pt>
                <c:pt idx="11">
                  <c:v>1.6369999999999999E-2</c:v>
                </c:pt>
                <c:pt idx="12">
                  <c:v>1.5644000000000002E-2</c:v>
                </c:pt>
                <c:pt idx="13">
                  <c:v>1.3613E-2</c:v>
                </c:pt>
                <c:pt idx="14">
                  <c:v>1.5886000000000001E-2</c:v>
                </c:pt>
                <c:pt idx="15">
                  <c:v>1.7264000000000002E-2</c:v>
                </c:pt>
                <c:pt idx="16">
                  <c:v>1.5769999999999999E-2</c:v>
                </c:pt>
                <c:pt idx="17">
                  <c:v>1.4108000000000001E-2</c:v>
                </c:pt>
                <c:pt idx="18">
                  <c:v>1.8145000000000001E-2</c:v>
                </c:pt>
                <c:pt idx="19">
                  <c:v>1.3331000000000001E-2</c:v>
                </c:pt>
              </c:numCache>
            </c:numRef>
          </c:val>
          <c:smooth val="0"/>
          <c:extLst>
            <c:ext xmlns:c16="http://schemas.microsoft.com/office/drawing/2014/chart" uri="{C3380CC4-5D6E-409C-BE32-E72D297353CC}">
              <c16:uniqueId val="{00000001-9F58-4B5B-A580-B047660B1AB7}"/>
            </c:ext>
          </c:extLst>
        </c:ser>
        <c:ser>
          <c:idx val="2"/>
          <c:order val="2"/>
          <c:tx>
            <c:strRef>
              <c:f>Sheet1!$M$2</c:f>
              <c:strCache>
                <c:ptCount val="1"/>
                <c:pt idx="0">
                  <c:v>openmp</c:v>
                </c:pt>
              </c:strCache>
            </c:strRef>
          </c:tx>
          <c:spPr>
            <a:ln w="28575" cap="rnd">
              <a:solidFill>
                <a:schemeClr val="accent3"/>
              </a:solidFill>
              <a:round/>
            </a:ln>
            <a:effectLst/>
          </c:spPr>
          <c:marker>
            <c:symbol val="none"/>
          </c:marker>
          <c:val>
            <c:numRef>
              <c:f>Sheet1!$M$3:$M$22</c:f>
              <c:numCache>
                <c:formatCode>General</c:formatCode>
                <c:ptCount val="20"/>
                <c:pt idx="0">
                  <c:v>1.178072</c:v>
                </c:pt>
                <c:pt idx="1">
                  <c:v>1.167178</c:v>
                </c:pt>
                <c:pt idx="2">
                  <c:v>1.1689780000000001</c:v>
                </c:pt>
                <c:pt idx="3">
                  <c:v>1.1749860000000001</c:v>
                </c:pt>
                <c:pt idx="4">
                  <c:v>1.175138</c:v>
                </c:pt>
                <c:pt idx="5">
                  <c:v>1.1694450000000001</c:v>
                </c:pt>
                <c:pt idx="6">
                  <c:v>1.1770609999999999</c:v>
                </c:pt>
                <c:pt idx="7">
                  <c:v>1.16588</c:v>
                </c:pt>
                <c:pt idx="8">
                  <c:v>1.2375560000000001</c:v>
                </c:pt>
                <c:pt idx="9">
                  <c:v>1.1764870000000001</c:v>
                </c:pt>
                <c:pt idx="10">
                  <c:v>1.1855579999999999</c:v>
                </c:pt>
                <c:pt idx="11">
                  <c:v>1.162396</c:v>
                </c:pt>
                <c:pt idx="12">
                  <c:v>1.181594</c:v>
                </c:pt>
                <c:pt idx="13">
                  <c:v>1.177219</c:v>
                </c:pt>
                <c:pt idx="14">
                  <c:v>1.1743429999999999</c:v>
                </c:pt>
                <c:pt idx="15">
                  <c:v>1.176226</c:v>
                </c:pt>
                <c:pt idx="16">
                  <c:v>1.1734500000000001</c:v>
                </c:pt>
                <c:pt idx="17">
                  <c:v>1.197438</c:v>
                </c:pt>
                <c:pt idx="18">
                  <c:v>1.200062</c:v>
                </c:pt>
                <c:pt idx="19">
                  <c:v>1.216045</c:v>
                </c:pt>
              </c:numCache>
            </c:numRef>
          </c:val>
          <c:smooth val="0"/>
          <c:extLst>
            <c:ext xmlns:c16="http://schemas.microsoft.com/office/drawing/2014/chart" uri="{C3380CC4-5D6E-409C-BE32-E72D297353CC}">
              <c16:uniqueId val="{00000002-9F58-4B5B-A580-B047660B1AB7}"/>
            </c:ext>
          </c:extLst>
        </c:ser>
        <c:dLbls>
          <c:showLegendKey val="0"/>
          <c:showVal val="0"/>
          <c:showCatName val="0"/>
          <c:showSerName val="0"/>
          <c:showPercent val="0"/>
          <c:showBubbleSize val="0"/>
        </c:dLbls>
        <c:smooth val="0"/>
        <c:axId val="622566479"/>
        <c:axId val="161668911"/>
      </c:lineChart>
      <c:catAx>
        <c:axId val="6225664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times</a:t>
                </a:r>
                <a:r>
                  <a:rPr lang="en-US" altLang="zh-CN" baseline="0"/>
                  <a:t> of tun</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668911"/>
        <c:crosses val="autoZero"/>
        <c:auto val="1"/>
        <c:lblAlgn val="ctr"/>
        <c:lblOffset val="100"/>
        <c:noMultiLvlLbl val="0"/>
      </c:catAx>
      <c:valAx>
        <c:axId val="1616689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runtime</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2566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1000000 numbers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Sheet1!$Q$2</c:f>
              <c:strCache>
                <c:ptCount val="1"/>
                <c:pt idx="0">
                  <c:v>C std library (not parallel)</c:v>
                </c:pt>
              </c:strCache>
            </c:strRef>
          </c:tx>
          <c:spPr>
            <a:ln w="28575" cap="rnd">
              <a:solidFill>
                <a:schemeClr val="accent1"/>
              </a:solidFill>
              <a:round/>
            </a:ln>
            <a:effectLst/>
          </c:spPr>
          <c:marker>
            <c:symbol val="none"/>
          </c:marker>
          <c:val>
            <c:numRef>
              <c:f>Sheet1!$Q$3:$Q$22</c:f>
              <c:numCache>
                <c:formatCode>General</c:formatCode>
                <c:ptCount val="20"/>
                <c:pt idx="0">
                  <c:v>2.5375519999999998</c:v>
                </c:pt>
                <c:pt idx="1">
                  <c:v>2.5451100000000002</c:v>
                </c:pt>
                <c:pt idx="2">
                  <c:v>2.5467740000000001</c:v>
                </c:pt>
                <c:pt idx="3">
                  <c:v>2.5731229999999998</c:v>
                </c:pt>
                <c:pt idx="4">
                  <c:v>2.5435430000000001</c:v>
                </c:pt>
                <c:pt idx="5">
                  <c:v>2.5959669999999999</c:v>
                </c:pt>
                <c:pt idx="6">
                  <c:v>2.5085980000000001</c:v>
                </c:pt>
                <c:pt idx="7">
                  <c:v>2.5064920000000002</c:v>
                </c:pt>
                <c:pt idx="8">
                  <c:v>2.507361</c:v>
                </c:pt>
                <c:pt idx="9">
                  <c:v>2.5072320000000001</c:v>
                </c:pt>
                <c:pt idx="10">
                  <c:v>2.5356030000000001</c:v>
                </c:pt>
                <c:pt idx="11">
                  <c:v>2.4977320000000001</c:v>
                </c:pt>
                <c:pt idx="12">
                  <c:v>2.5001579999999999</c:v>
                </c:pt>
                <c:pt idx="13">
                  <c:v>2.5000239999999998</c:v>
                </c:pt>
                <c:pt idx="14">
                  <c:v>2.5068239999999999</c:v>
                </c:pt>
                <c:pt idx="15">
                  <c:v>2.5211420000000002</c:v>
                </c:pt>
                <c:pt idx="16">
                  <c:v>2.5160339999999999</c:v>
                </c:pt>
                <c:pt idx="17">
                  <c:v>2.555882</c:v>
                </c:pt>
                <c:pt idx="18">
                  <c:v>2.5762170000000002</c:v>
                </c:pt>
                <c:pt idx="19">
                  <c:v>2.5519470000000002</c:v>
                </c:pt>
              </c:numCache>
            </c:numRef>
          </c:val>
          <c:smooth val="0"/>
          <c:extLst>
            <c:ext xmlns:c16="http://schemas.microsoft.com/office/drawing/2014/chart" uri="{C3380CC4-5D6E-409C-BE32-E72D297353CC}">
              <c16:uniqueId val="{00000000-0B47-4B5B-8D36-BE6436429DC2}"/>
            </c:ext>
          </c:extLst>
        </c:ser>
        <c:ser>
          <c:idx val="1"/>
          <c:order val="1"/>
          <c:tx>
            <c:strRef>
              <c:f>Sheet1!$R$2</c:f>
              <c:strCache>
                <c:ptCount val="1"/>
                <c:pt idx="0">
                  <c:v>pthread</c:v>
                </c:pt>
              </c:strCache>
            </c:strRef>
          </c:tx>
          <c:spPr>
            <a:ln w="28575" cap="rnd">
              <a:solidFill>
                <a:schemeClr val="accent2"/>
              </a:solidFill>
              <a:round/>
            </a:ln>
            <a:effectLst/>
          </c:spPr>
          <c:marker>
            <c:symbol val="none"/>
          </c:marker>
          <c:val>
            <c:numRef>
              <c:f>Sheet1!$R$3:$R$22</c:f>
              <c:numCache>
                <c:formatCode>General</c:formatCode>
                <c:ptCount val="20"/>
                <c:pt idx="0">
                  <c:v>2.3788E-2</c:v>
                </c:pt>
                <c:pt idx="1">
                  <c:v>2.3043000000000001E-2</c:v>
                </c:pt>
                <c:pt idx="2">
                  <c:v>2.2835999999999999E-2</c:v>
                </c:pt>
                <c:pt idx="3">
                  <c:v>2.2924E-2</c:v>
                </c:pt>
                <c:pt idx="4">
                  <c:v>2.3803000000000001E-2</c:v>
                </c:pt>
                <c:pt idx="5">
                  <c:v>2.3210999999999999E-2</c:v>
                </c:pt>
                <c:pt idx="6">
                  <c:v>2.3040000000000001E-2</c:v>
                </c:pt>
                <c:pt idx="7">
                  <c:v>2.2359E-2</c:v>
                </c:pt>
                <c:pt idx="8">
                  <c:v>2.3834999999999999E-2</c:v>
                </c:pt>
                <c:pt idx="9">
                  <c:v>2.3550000000000001E-2</c:v>
                </c:pt>
                <c:pt idx="10">
                  <c:v>2.4410000000000001E-2</c:v>
                </c:pt>
                <c:pt idx="11">
                  <c:v>3.3212999999999999E-2</c:v>
                </c:pt>
                <c:pt idx="12">
                  <c:v>2.8936E-2</c:v>
                </c:pt>
                <c:pt idx="13">
                  <c:v>2.6335000000000001E-2</c:v>
                </c:pt>
                <c:pt idx="14">
                  <c:v>2.2627999999999999E-2</c:v>
                </c:pt>
                <c:pt idx="15">
                  <c:v>2.3418000000000001E-2</c:v>
                </c:pt>
                <c:pt idx="16">
                  <c:v>2.3747000000000001E-2</c:v>
                </c:pt>
                <c:pt idx="17">
                  <c:v>2.4289999999999999E-2</c:v>
                </c:pt>
                <c:pt idx="18">
                  <c:v>2.444E-2</c:v>
                </c:pt>
                <c:pt idx="19">
                  <c:v>2.5694000000000002E-2</c:v>
                </c:pt>
              </c:numCache>
            </c:numRef>
          </c:val>
          <c:smooth val="0"/>
          <c:extLst>
            <c:ext xmlns:c16="http://schemas.microsoft.com/office/drawing/2014/chart" uri="{C3380CC4-5D6E-409C-BE32-E72D297353CC}">
              <c16:uniqueId val="{00000001-0B47-4B5B-8D36-BE6436429DC2}"/>
            </c:ext>
          </c:extLst>
        </c:ser>
        <c:ser>
          <c:idx val="2"/>
          <c:order val="2"/>
          <c:tx>
            <c:strRef>
              <c:f>Sheet1!$S$2</c:f>
              <c:strCache>
                <c:ptCount val="1"/>
                <c:pt idx="0">
                  <c:v>openmp</c:v>
                </c:pt>
              </c:strCache>
            </c:strRef>
          </c:tx>
          <c:spPr>
            <a:ln w="28575" cap="rnd">
              <a:solidFill>
                <a:schemeClr val="accent3"/>
              </a:solidFill>
              <a:round/>
            </a:ln>
            <a:effectLst/>
          </c:spPr>
          <c:marker>
            <c:symbol val="none"/>
          </c:marker>
          <c:val>
            <c:numRef>
              <c:f>Sheet1!$S$3:$S$22</c:f>
              <c:numCache>
                <c:formatCode>General</c:formatCode>
                <c:ptCount val="20"/>
                <c:pt idx="0">
                  <c:v>3.9365160000000001</c:v>
                </c:pt>
                <c:pt idx="1">
                  <c:v>3.9118539999999999</c:v>
                </c:pt>
                <c:pt idx="2">
                  <c:v>3.8620969999999999</c:v>
                </c:pt>
                <c:pt idx="3">
                  <c:v>3.9318219999999999</c:v>
                </c:pt>
                <c:pt idx="4">
                  <c:v>3.9121999999999999</c:v>
                </c:pt>
                <c:pt idx="5">
                  <c:v>3.895254</c:v>
                </c:pt>
                <c:pt idx="6">
                  <c:v>3.8250959999999998</c:v>
                </c:pt>
                <c:pt idx="7">
                  <c:v>3.801075</c:v>
                </c:pt>
                <c:pt idx="8">
                  <c:v>3.8293379999999999</c:v>
                </c:pt>
                <c:pt idx="9">
                  <c:v>3.8523299999999998</c:v>
                </c:pt>
                <c:pt idx="10">
                  <c:v>3.8035109999999999</c:v>
                </c:pt>
                <c:pt idx="11">
                  <c:v>3.7962500000000001</c:v>
                </c:pt>
                <c:pt idx="12">
                  <c:v>3.8434840000000001</c:v>
                </c:pt>
                <c:pt idx="13">
                  <c:v>3.8085979999999999</c:v>
                </c:pt>
                <c:pt idx="14">
                  <c:v>3.8254600000000001</c:v>
                </c:pt>
                <c:pt idx="15">
                  <c:v>3.8108439999999999</c:v>
                </c:pt>
                <c:pt idx="16">
                  <c:v>3.8104930000000001</c:v>
                </c:pt>
                <c:pt idx="17">
                  <c:v>3.868366</c:v>
                </c:pt>
                <c:pt idx="18">
                  <c:v>3.9575330000000002</c:v>
                </c:pt>
                <c:pt idx="19">
                  <c:v>3.8488150000000001</c:v>
                </c:pt>
              </c:numCache>
            </c:numRef>
          </c:val>
          <c:smooth val="0"/>
          <c:extLst>
            <c:ext xmlns:c16="http://schemas.microsoft.com/office/drawing/2014/chart" uri="{C3380CC4-5D6E-409C-BE32-E72D297353CC}">
              <c16:uniqueId val="{00000002-0B47-4B5B-8D36-BE6436429DC2}"/>
            </c:ext>
          </c:extLst>
        </c:ser>
        <c:dLbls>
          <c:showLegendKey val="0"/>
          <c:showVal val="0"/>
          <c:showCatName val="0"/>
          <c:showSerName val="0"/>
          <c:showPercent val="0"/>
          <c:showBubbleSize val="0"/>
        </c:dLbls>
        <c:smooth val="0"/>
        <c:axId val="1119632719"/>
        <c:axId val="511387711"/>
      </c:lineChart>
      <c:catAx>
        <c:axId val="11196327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times</a:t>
                </a:r>
                <a:r>
                  <a:rPr lang="en-US" altLang="zh-CN" baseline="0"/>
                  <a:t> of run</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1387711"/>
        <c:crosses val="autoZero"/>
        <c:auto val="1"/>
        <c:lblAlgn val="ctr"/>
        <c:lblOffset val="100"/>
        <c:noMultiLvlLbl val="0"/>
      </c:catAx>
      <c:valAx>
        <c:axId val="511387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runtime</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96327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a:t>8*8</a:t>
            </a:r>
            <a:endParaRPr lang="zh-CN" alt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sequential</c:v>
                </c:pt>
              </c:strCache>
            </c:strRef>
          </c:tx>
          <c:spPr>
            <a:ln w="28575" cap="rnd">
              <a:solidFill>
                <a:schemeClr val="accent1"/>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2.5089999999999999E-3</c:v>
                </c:pt>
                <c:pt idx="1">
                  <c:v>2.3389999999999999E-3</c:v>
                </c:pt>
                <c:pt idx="2">
                  <c:v>2.333E-3</c:v>
                </c:pt>
                <c:pt idx="3">
                  <c:v>2.2339999999999999E-3</c:v>
                </c:pt>
                <c:pt idx="4">
                  <c:v>2.235E-3</c:v>
                </c:pt>
                <c:pt idx="5">
                  <c:v>2.4120000000000001E-3</c:v>
                </c:pt>
                <c:pt idx="6">
                  <c:v>2.5089999999999999E-3</c:v>
                </c:pt>
                <c:pt idx="7">
                  <c:v>2.5509999999999999E-3</c:v>
                </c:pt>
                <c:pt idx="8">
                  <c:v>2.8270000000000001E-3</c:v>
                </c:pt>
                <c:pt idx="9">
                  <c:v>2.274E-3</c:v>
                </c:pt>
              </c:numCache>
            </c:numRef>
          </c:val>
          <c:smooth val="0"/>
          <c:extLst>
            <c:ext xmlns:c16="http://schemas.microsoft.com/office/drawing/2014/chart" uri="{C3380CC4-5D6E-409C-BE32-E72D297353CC}">
              <c16:uniqueId val="{00000000-5436-469E-861B-AA226CE5AA71}"/>
            </c:ext>
          </c:extLst>
        </c:ser>
        <c:ser>
          <c:idx val="1"/>
          <c:order val="1"/>
          <c:tx>
            <c:strRef>
              <c:f>Sheet1!$C$1</c:f>
              <c:strCache>
                <c:ptCount val="1"/>
                <c:pt idx="0">
                  <c:v>C++ standard library thread</c:v>
                </c:pt>
              </c:strCache>
            </c:strRef>
          </c:tx>
          <c:spPr>
            <a:ln w="28575" cap="rnd">
              <a:solidFill>
                <a:schemeClr val="accent2"/>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1.127E-3</c:v>
                </c:pt>
                <c:pt idx="1">
                  <c:v>1.1559999999999999E-3</c:v>
                </c:pt>
                <c:pt idx="2">
                  <c:v>1.0480000000000001E-3</c:v>
                </c:pt>
                <c:pt idx="3">
                  <c:v>1.0449999999999999E-3</c:v>
                </c:pt>
                <c:pt idx="4">
                  <c:v>1.8370000000000001E-3</c:v>
                </c:pt>
                <c:pt idx="5">
                  <c:v>1.395E-3</c:v>
                </c:pt>
                <c:pt idx="6">
                  <c:v>1.127E-3</c:v>
                </c:pt>
                <c:pt idx="7">
                  <c:v>2.0639999999999999E-3</c:v>
                </c:pt>
                <c:pt idx="8">
                  <c:v>1.5169999999999999E-3</c:v>
                </c:pt>
                <c:pt idx="9">
                  <c:v>1.449E-3</c:v>
                </c:pt>
              </c:numCache>
            </c:numRef>
          </c:val>
          <c:smooth val="0"/>
          <c:extLst>
            <c:ext xmlns:c16="http://schemas.microsoft.com/office/drawing/2014/chart" uri="{C3380CC4-5D6E-409C-BE32-E72D297353CC}">
              <c16:uniqueId val="{00000001-5436-469E-861B-AA226CE5AA71}"/>
            </c:ext>
          </c:extLst>
        </c:ser>
        <c:ser>
          <c:idx val="2"/>
          <c:order val="2"/>
          <c:tx>
            <c:strRef>
              <c:f>Sheet1!$D$1</c:f>
              <c:strCache>
                <c:ptCount val="1"/>
                <c:pt idx="0">
                  <c:v>omp</c:v>
                </c:pt>
              </c:strCache>
            </c:strRef>
          </c:tx>
          <c:spPr>
            <a:ln w="28575" cap="rnd">
              <a:solidFill>
                <a:schemeClr val="accent3"/>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Sheet1!$D$2:$D$11</c:f>
              <c:numCache>
                <c:formatCode>General</c:formatCode>
                <c:ptCount val="10"/>
                <c:pt idx="0">
                  <c:v>5.1229999999999999E-3</c:v>
                </c:pt>
                <c:pt idx="1">
                  <c:v>1.9940000000000001E-3</c:v>
                </c:pt>
                <c:pt idx="2">
                  <c:v>2.1389999999999998E-3</c:v>
                </c:pt>
                <c:pt idx="3">
                  <c:v>4.3860000000000001E-3</c:v>
                </c:pt>
                <c:pt idx="4">
                  <c:v>4.1209999999999997E-3</c:v>
                </c:pt>
                <c:pt idx="5">
                  <c:v>4.2770000000000004E-3</c:v>
                </c:pt>
                <c:pt idx="6">
                  <c:v>5.1229999999999999E-3</c:v>
                </c:pt>
                <c:pt idx="7">
                  <c:v>2.2790000000000002E-3</c:v>
                </c:pt>
                <c:pt idx="8">
                  <c:v>4.6680000000000003E-3</c:v>
                </c:pt>
                <c:pt idx="9">
                  <c:v>2.2230000000000001E-3</c:v>
                </c:pt>
              </c:numCache>
            </c:numRef>
          </c:val>
          <c:smooth val="0"/>
          <c:extLst>
            <c:ext xmlns:c16="http://schemas.microsoft.com/office/drawing/2014/chart" uri="{C3380CC4-5D6E-409C-BE32-E72D297353CC}">
              <c16:uniqueId val="{00000002-5436-469E-861B-AA226CE5AA71}"/>
            </c:ext>
          </c:extLst>
        </c:ser>
        <c:ser>
          <c:idx val="3"/>
          <c:order val="3"/>
          <c:tx>
            <c:strRef>
              <c:f>Sheet1!$E$1</c:f>
              <c:strCache>
                <c:ptCount val="1"/>
                <c:pt idx="0">
                  <c:v>pthread</c:v>
                </c:pt>
              </c:strCache>
            </c:strRef>
          </c:tx>
          <c:spPr>
            <a:ln w="28575" cap="rnd">
              <a:solidFill>
                <a:schemeClr val="accent4"/>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Sheet1!$E$2:$E$11</c:f>
              <c:numCache>
                <c:formatCode>General</c:formatCode>
                <c:ptCount val="10"/>
                <c:pt idx="0">
                  <c:v>1.6280000000000001E-3</c:v>
                </c:pt>
                <c:pt idx="1">
                  <c:v>2.9870000000000001E-3</c:v>
                </c:pt>
                <c:pt idx="2">
                  <c:v>2.8609999999999998E-3</c:v>
                </c:pt>
                <c:pt idx="3">
                  <c:v>2.1380000000000001E-3</c:v>
                </c:pt>
                <c:pt idx="4">
                  <c:v>3.065E-3</c:v>
                </c:pt>
                <c:pt idx="5">
                  <c:v>3.052E-3</c:v>
                </c:pt>
                <c:pt idx="6">
                  <c:v>1.6280000000000001E-3</c:v>
                </c:pt>
                <c:pt idx="7">
                  <c:v>2.751E-3</c:v>
                </c:pt>
                <c:pt idx="8">
                  <c:v>2.6619999999999999E-3</c:v>
                </c:pt>
                <c:pt idx="9">
                  <c:v>2.3110000000000001E-3</c:v>
                </c:pt>
              </c:numCache>
            </c:numRef>
          </c:val>
          <c:smooth val="0"/>
          <c:extLst>
            <c:ext xmlns:c16="http://schemas.microsoft.com/office/drawing/2014/chart" uri="{C3380CC4-5D6E-409C-BE32-E72D297353CC}">
              <c16:uniqueId val="{00000003-5436-469E-861B-AA226CE5AA71}"/>
            </c:ext>
          </c:extLst>
        </c:ser>
        <c:dLbls>
          <c:showLegendKey val="0"/>
          <c:showVal val="0"/>
          <c:showCatName val="0"/>
          <c:showSerName val="0"/>
          <c:showPercent val="0"/>
          <c:showBubbleSize val="0"/>
        </c:dLbls>
        <c:smooth val="0"/>
        <c:axId val="140869807"/>
        <c:axId val="188763999"/>
      </c:lineChart>
      <c:catAx>
        <c:axId val="140869807"/>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Tesst id</a:t>
                </a:r>
                <a:endParaRPr lang="zh-CN" altLang="en-US"/>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763999"/>
        <c:crosses val="autoZero"/>
        <c:auto val="1"/>
        <c:lblAlgn val="ctr"/>
        <c:lblOffset val="100"/>
        <c:noMultiLvlLbl val="0"/>
      </c:catAx>
      <c:valAx>
        <c:axId val="188763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Running time(sec)</a:t>
                </a:r>
                <a:endParaRPr lang="zh-CN" alt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869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a:t>64*64</a:t>
            </a:r>
            <a:endParaRPr lang="zh-CN" alt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sequential</c:v>
                </c:pt>
              </c:strCache>
            </c:strRef>
          </c:tx>
          <c:spPr>
            <a:ln w="28575" cap="rnd">
              <a:solidFill>
                <a:schemeClr val="accent1"/>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2.3670000000000002E-3</c:v>
                </c:pt>
                <c:pt idx="1">
                  <c:v>2.3349999999999998E-3</c:v>
                </c:pt>
                <c:pt idx="2">
                  <c:v>2.6770000000000001E-3</c:v>
                </c:pt>
                <c:pt idx="3">
                  <c:v>2.6450000000000002E-3</c:v>
                </c:pt>
                <c:pt idx="4">
                  <c:v>2.6549999999999998E-3</c:v>
                </c:pt>
                <c:pt idx="5">
                  <c:v>2.552E-3</c:v>
                </c:pt>
                <c:pt idx="6">
                  <c:v>2.6710000000000002E-3</c:v>
                </c:pt>
                <c:pt idx="7">
                  <c:v>2.274E-3</c:v>
                </c:pt>
                <c:pt idx="8">
                  <c:v>2.5509999999999999E-3</c:v>
                </c:pt>
                <c:pt idx="9">
                  <c:v>2.8270000000000001E-3</c:v>
                </c:pt>
              </c:numCache>
            </c:numRef>
          </c:val>
          <c:smooth val="0"/>
          <c:extLst>
            <c:ext xmlns:c16="http://schemas.microsoft.com/office/drawing/2014/chart" uri="{C3380CC4-5D6E-409C-BE32-E72D297353CC}">
              <c16:uniqueId val="{00000000-E553-4385-B59C-8CA7A5E8BA0F}"/>
            </c:ext>
          </c:extLst>
        </c:ser>
        <c:ser>
          <c:idx val="1"/>
          <c:order val="1"/>
          <c:tx>
            <c:strRef>
              <c:f>Sheet1!$C$1</c:f>
              <c:strCache>
                <c:ptCount val="1"/>
                <c:pt idx="0">
                  <c:v>C++ standard library thread</c:v>
                </c:pt>
              </c:strCache>
            </c:strRef>
          </c:tx>
          <c:spPr>
            <a:ln w="28575" cap="rnd">
              <a:solidFill>
                <a:schemeClr val="accent2"/>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1.738E-3</c:v>
                </c:pt>
                <c:pt idx="1">
                  <c:v>2.1059999999999998E-3</c:v>
                </c:pt>
                <c:pt idx="2">
                  <c:v>1.1360000000000001E-3</c:v>
                </c:pt>
                <c:pt idx="3">
                  <c:v>1.1169999999999999E-3</c:v>
                </c:pt>
                <c:pt idx="4">
                  <c:v>1.7589999999999999E-3</c:v>
                </c:pt>
                <c:pt idx="5">
                  <c:v>1.227E-3</c:v>
                </c:pt>
                <c:pt idx="6">
                  <c:v>1.127E-3</c:v>
                </c:pt>
                <c:pt idx="7">
                  <c:v>1.449E-3</c:v>
                </c:pt>
                <c:pt idx="8">
                  <c:v>2.0639999999999999E-3</c:v>
                </c:pt>
                <c:pt idx="9">
                  <c:v>1.5169999999999999E-3</c:v>
                </c:pt>
              </c:numCache>
            </c:numRef>
          </c:val>
          <c:smooth val="0"/>
          <c:extLst>
            <c:ext xmlns:c16="http://schemas.microsoft.com/office/drawing/2014/chart" uri="{C3380CC4-5D6E-409C-BE32-E72D297353CC}">
              <c16:uniqueId val="{00000001-E553-4385-B59C-8CA7A5E8BA0F}"/>
            </c:ext>
          </c:extLst>
        </c:ser>
        <c:ser>
          <c:idx val="2"/>
          <c:order val="2"/>
          <c:tx>
            <c:strRef>
              <c:f>Sheet1!$D$1</c:f>
              <c:strCache>
                <c:ptCount val="1"/>
                <c:pt idx="0">
                  <c:v>omp</c:v>
                </c:pt>
              </c:strCache>
            </c:strRef>
          </c:tx>
          <c:spPr>
            <a:ln w="28575" cap="rnd">
              <a:solidFill>
                <a:schemeClr val="accent3"/>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Sheet1!$D$2:$D$11</c:f>
              <c:numCache>
                <c:formatCode>General</c:formatCode>
                <c:ptCount val="10"/>
                <c:pt idx="0">
                  <c:v>3.3509999999999998E-3</c:v>
                </c:pt>
                <c:pt idx="1">
                  <c:v>1.7719999999999999E-3</c:v>
                </c:pt>
                <c:pt idx="2">
                  <c:v>1.2149999999999999E-3</c:v>
                </c:pt>
                <c:pt idx="3">
                  <c:v>3.9319999999999997E-3</c:v>
                </c:pt>
                <c:pt idx="4">
                  <c:v>1.0950000000000001E-3</c:v>
                </c:pt>
                <c:pt idx="5">
                  <c:v>3.9050000000000001E-3</c:v>
                </c:pt>
                <c:pt idx="6">
                  <c:v>4.1590000000000004E-3</c:v>
                </c:pt>
                <c:pt idx="7">
                  <c:v>2.2230000000000001E-3</c:v>
                </c:pt>
                <c:pt idx="8">
                  <c:v>2.2790000000000002E-3</c:v>
                </c:pt>
                <c:pt idx="9">
                  <c:v>4.6680000000000003E-3</c:v>
                </c:pt>
              </c:numCache>
            </c:numRef>
          </c:val>
          <c:smooth val="0"/>
          <c:extLst>
            <c:ext xmlns:c16="http://schemas.microsoft.com/office/drawing/2014/chart" uri="{C3380CC4-5D6E-409C-BE32-E72D297353CC}">
              <c16:uniqueId val="{00000002-E553-4385-B59C-8CA7A5E8BA0F}"/>
            </c:ext>
          </c:extLst>
        </c:ser>
        <c:ser>
          <c:idx val="3"/>
          <c:order val="3"/>
          <c:tx>
            <c:strRef>
              <c:f>Sheet1!$E$1</c:f>
              <c:strCache>
                <c:ptCount val="1"/>
                <c:pt idx="0">
                  <c:v>pthread</c:v>
                </c:pt>
              </c:strCache>
            </c:strRef>
          </c:tx>
          <c:spPr>
            <a:ln w="28575" cap="rnd">
              <a:solidFill>
                <a:schemeClr val="accent4"/>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Sheet1!$E$2:$E$11</c:f>
              <c:numCache>
                <c:formatCode>General</c:formatCode>
                <c:ptCount val="10"/>
                <c:pt idx="0">
                  <c:v>2.042E-3</c:v>
                </c:pt>
                <c:pt idx="1">
                  <c:v>2.6679999999999998E-3</c:v>
                </c:pt>
                <c:pt idx="2">
                  <c:v>2.4859999999999999E-3</c:v>
                </c:pt>
                <c:pt idx="3">
                  <c:v>2.2260000000000001E-3</c:v>
                </c:pt>
                <c:pt idx="4">
                  <c:v>2.0040000000000001E-3</c:v>
                </c:pt>
                <c:pt idx="5">
                  <c:v>2.0950000000000001E-3</c:v>
                </c:pt>
                <c:pt idx="6">
                  <c:v>2.643E-3</c:v>
                </c:pt>
                <c:pt idx="7">
                  <c:v>2.3110000000000001E-3</c:v>
                </c:pt>
                <c:pt idx="8">
                  <c:v>2.751E-3</c:v>
                </c:pt>
                <c:pt idx="9">
                  <c:v>2.6619999999999999E-3</c:v>
                </c:pt>
              </c:numCache>
            </c:numRef>
          </c:val>
          <c:smooth val="0"/>
          <c:extLst>
            <c:ext xmlns:c16="http://schemas.microsoft.com/office/drawing/2014/chart" uri="{C3380CC4-5D6E-409C-BE32-E72D297353CC}">
              <c16:uniqueId val="{00000003-E553-4385-B59C-8CA7A5E8BA0F}"/>
            </c:ext>
          </c:extLst>
        </c:ser>
        <c:dLbls>
          <c:showLegendKey val="0"/>
          <c:showVal val="0"/>
          <c:showCatName val="0"/>
          <c:showSerName val="0"/>
          <c:showPercent val="0"/>
          <c:showBubbleSize val="0"/>
        </c:dLbls>
        <c:smooth val="0"/>
        <c:axId val="199825343"/>
        <c:axId val="2095653999"/>
      </c:lineChart>
      <c:catAx>
        <c:axId val="19982534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Test id</a:t>
                </a:r>
                <a:endParaRPr lang="zh-CN" altLang="en-US"/>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5653999"/>
        <c:crosses val="autoZero"/>
        <c:auto val="1"/>
        <c:lblAlgn val="ctr"/>
        <c:lblOffset val="100"/>
        <c:noMultiLvlLbl val="0"/>
      </c:catAx>
      <c:valAx>
        <c:axId val="2095653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Running time(sec)</a:t>
                </a:r>
                <a:endParaRPr lang="zh-CN" alt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9825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a:t>512*512</a:t>
            </a:r>
            <a:endParaRPr lang="zh-CN" alt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sequential</c:v>
                </c:pt>
              </c:strCache>
            </c:strRef>
          </c:tx>
          <c:spPr>
            <a:ln w="28575" cap="rnd">
              <a:solidFill>
                <a:schemeClr val="accent1"/>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1.434652</c:v>
                </c:pt>
                <c:pt idx="1">
                  <c:v>1.4577249999999999</c:v>
                </c:pt>
                <c:pt idx="2">
                  <c:v>1.4326559999999999</c:v>
                </c:pt>
                <c:pt idx="3">
                  <c:v>1.4410419999999999</c:v>
                </c:pt>
                <c:pt idx="4">
                  <c:v>1.434545</c:v>
                </c:pt>
                <c:pt idx="5">
                  <c:v>1.5497749999999999</c:v>
                </c:pt>
                <c:pt idx="6">
                  <c:v>1.4564079999999999</c:v>
                </c:pt>
                <c:pt idx="7">
                  <c:v>1.4682120000000001</c:v>
                </c:pt>
                <c:pt idx="8">
                  <c:v>1.5219480000000001</c:v>
                </c:pt>
                <c:pt idx="9">
                  <c:v>1.4170670000000001</c:v>
                </c:pt>
              </c:numCache>
            </c:numRef>
          </c:val>
          <c:smooth val="0"/>
          <c:extLst>
            <c:ext xmlns:c16="http://schemas.microsoft.com/office/drawing/2014/chart" uri="{C3380CC4-5D6E-409C-BE32-E72D297353CC}">
              <c16:uniqueId val="{00000000-8939-4CB3-8BB8-B550B51FD83C}"/>
            </c:ext>
          </c:extLst>
        </c:ser>
        <c:ser>
          <c:idx val="1"/>
          <c:order val="1"/>
          <c:tx>
            <c:strRef>
              <c:f>Sheet1!$C$1</c:f>
              <c:strCache>
                <c:ptCount val="1"/>
                <c:pt idx="0">
                  <c:v>C++ standard library thread</c:v>
                </c:pt>
              </c:strCache>
            </c:strRef>
          </c:tx>
          <c:spPr>
            <a:ln w="28575" cap="rnd">
              <a:solidFill>
                <a:schemeClr val="accent2"/>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0.41863699999999998</c:v>
                </c:pt>
                <c:pt idx="1">
                  <c:v>0.44277499999999997</c:v>
                </c:pt>
                <c:pt idx="2">
                  <c:v>0.39130100000000001</c:v>
                </c:pt>
                <c:pt idx="3">
                  <c:v>0.46532099999999998</c:v>
                </c:pt>
                <c:pt idx="4">
                  <c:v>0.46871299999999999</c:v>
                </c:pt>
                <c:pt idx="5">
                  <c:v>0.54613400000000001</c:v>
                </c:pt>
                <c:pt idx="6">
                  <c:v>0.492614</c:v>
                </c:pt>
                <c:pt idx="7">
                  <c:v>0.47811300000000001</c:v>
                </c:pt>
                <c:pt idx="8">
                  <c:v>0.49814700000000001</c:v>
                </c:pt>
                <c:pt idx="9">
                  <c:v>0.46220800000000001</c:v>
                </c:pt>
              </c:numCache>
            </c:numRef>
          </c:val>
          <c:smooth val="0"/>
          <c:extLst>
            <c:ext xmlns:c16="http://schemas.microsoft.com/office/drawing/2014/chart" uri="{C3380CC4-5D6E-409C-BE32-E72D297353CC}">
              <c16:uniqueId val="{00000001-8939-4CB3-8BB8-B550B51FD83C}"/>
            </c:ext>
          </c:extLst>
        </c:ser>
        <c:ser>
          <c:idx val="2"/>
          <c:order val="2"/>
          <c:tx>
            <c:strRef>
              <c:f>Sheet1!$D$1</c:f>
              <c:strCache>
                <c:ptCount val="1"/>
                <c:pt idx="0">
                  <c:v>omp</c:v>
                </c:pt>
              </c:strCache>
            </c:strRef>
          </c:tx>
          <c:spPr>
            <a:ln w="28575" cap="rnd">
              <a:solidFill>
                <a:schemeClr val="accent3"/>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Sheet1!$D$2:$D$11</c:f>
              <c:numCache>
                <c:formatCode>General</c:formatCode>
                <c:ptCount val="10"/>
                <c:pt idx="0">
                  <c:v>0.44849800000000001</c:v>
                </c:pt>
                <c:pt idx="1">
                  <c:v>0.45626899999999998</c:v>
                </c:pt>
                <c:pt idx="2">
                  <c:v>0.42803099999999999</c:v>
                </c:pt>
                <c:pt idx="3">
                  <c:v>0.42829200000000001</c:v>
                </c:pt>
                <c:pt idx="4">
                  <c:v>5.6838E-2</c:v>
                </c:pt>
                <c:pt idx="5">
                  <c:v>0.56383099999999997</c:v>
                </c:pt>
                <c:pt idx="6">
                  <c:v>0.53382399999999997</c:v>
                </c:pt>
                <c:pt idx="7">
                  <c:v>5.3636000000000003E-2</c:v>
                </c:pt>
                <c:pt idx="8">
                  <c:v>0.62350700000000003</c:v>
                </c:pt>
                <c:pt idx="9">
                  <c:v>0.44687199999999999</c:v>
                </c:pt>
              </c:numCache>
            </c:numRef>
          </c:val>
          <c:smooth val="0"/>
          <c:extLst>
            <c:ext xmlns:c16="http://schemas.microsoft.com/office/drawing/2014/chart" uri="{C3380CC4-5D6E-409C-BE32-E72D297353CC}">
              <c16:uniqueId val="{00000002-8939-4CB3-8BB8-B550B51FD83C}"/>
            </c:ext>
          </c:extLst>
        </c:ser>
        <c:ser>
          <c:idx val="3"/>
          <c:order val="3"/>
          <c:tx>
            <c:strRef>
              <c:f>Sheet1!$E$1</c:f>
              <c:strCache>
                <c:ptCount val="1"/>
                <c:pt idx="0">
                  <c:v>pthread</c:v>
                </c:pt>
              </c:strCache>
            </c:strRef>
          </c:tx>
          <c:spPr>
            <a:ln w="28575" cap="rnd">
              <a:solidFill>
                <a:schemeClr val="accent4"/>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Sheet1!$E$2:$E$11</c:f>
              <c:numCache>
                <c:formatCode>General</c:formatCode>
                <c:ptCount val="10"/>
                <c:pt idx="0">
                  <c:v>0.45580900000000002</c:v>
                </c:pt>
                <c:pt idx="1">
                  <c:v>0.41849799999999998</c:v>
                </c:pt>
                <c:pt idx="2">
                  <c:v>0.36227799999999999</c:v>
                </c:pt>
                <c:pt idx="3">
                  <c:v>0.40155400000000002</c:v>
                </c:pt>
                <c:pt idx="4">
                  <c:v>0.52744599999999997</c:v>
                </c:pt>
                <c:pt idx="5">
                  <c:v>0.50604099999999996</c:v>
                </c:pt>
                <c:pt idx="6">
                  <c:v>0.488126</c:v>
                </c:pt>
                <c:pt idx="7">
                  <c:v>0.49355199999999999</c:v>
                </c:pt>
                <c:pt idx="8">
                  <c:v>0.489205</c:v>
                </c:pt>
                <c:pt idx="9">
                  <c:v>0.41155700000000001</c:v>
                </c:pt>
              </c:numCache>
            </c:numRef>
          </c:val>
          <c:smooth val="0"/>
          <c:extLst>
            <c:ext xmlns:c16="http://schemas.microsoft.com/office/drawing/2014/chart" uri="{C3380CC4-5D6E-409C-BE32-E72D297353CC}">
              <c16:uniqueId val="{00000003-8939-4CB3-8BB8-B550B51FD83C}"/>
            </c:ext>
          </c:extLst>
        </c:ser>
        <c:dLbls>
          <c:showLegendKey val="0"/>
          <c:showVal val="0"/>
          <c:showCatName val="0"/>
          <c:showSerName val="0"/>
          <c:showPercent val="0"/>
          <c:showBubbleSize val="0"/>
        </c:dLbls>
        <c:smooth val="0"/>
        <c:axId val="172279311"/>
        <c:axId val="2076387999"/>
      </c:lineChart>
      <c:catAx>
        <c:axId val="17227931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Test</a:t>
                </a:r>
                <a:r>
                  <a:rPr lang="en-US" altLang="zh-CN" baseline="0"/>
                  <a:t> id</a:t>
                </a:r>
                <a:endParaRPr lang="zh-CN" altLang="en-US"/>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6387999"/>
        <c:crosses val="autoZero"/>
        <c:auto val="1"/>
        <c:lblAlgn val="ctr"/>
        <c:lblOffset val="100"/>
        <c:noMultiLvlLbl val="0"/>
      </c:catAx>
      <c:valAx>
        <c:axId val="20763879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Running time(sec)</a:t>
                </a:r>
                <a:endParaRPr lang="zh-CN" alt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279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a:t>1000*1000</a:t>
            </a:r>
            <a:endParaRPr lang="zh-CN" alt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sequential</c:v>
                </c:pt>
              </c:strCache>
            </c:strRef>
          </c:tx>
          <c:spPr>
            <a:ln w="28575" cap="rnd">
              <a:solidFill>
                <a:schemeClr val="accent1"/>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10.703265</c:v>
                </c:pt>
                <c:pt idx="1">
                  <c:v>9.5620820000000002</c:v>
                </c:pt>
                <c:pt idx="2">
                  <c:v>9.5101019999999998</c:v>
                </c:pt>
                <c:pt idx="3">
                  <c:v>11.380552</c:v>
                </c:pt>
                <c:pt idx="4">
                  <c:v>9.4379019999999993</c:v>
                </c:pt>
                <c:pt idx="5">
                  <c:v>11.429838</c:v>
                </c:pt>
                <c:pt idx="6">
                  <c:v>13.167593999999999</c:v>
                </c:pt>
                <c:pt idx="7">
                  <c:v>12.415739</c:v>
                </c:pt>
                <c:pt idx="8">
                  <c:v>10.115033</c:v>
                </c:pt>
                <c:pt idx="9">
                  <c:v>10.363327999999999</c:v>
                </c:pt>
              </c:numCache>
            </c:numRef>
          </c:val>
          <c:smooth val="0"/>
          <c:extLst>
            <c:ext xmlns:c16="http://schemas.microsoft.com/office/drawing/2014/chart" uri="{C3380CC4-5D6E-409C-BE32-E72D297353CC}">
              <c16:uniqueId val="{00000000-7410-4B35-BAAD-9E14274537BA}"/>
            </c:ext>
          </c:extLst>
        </c:ser>
        <c:ser>
          <c:idx val="1"/>
          <c:order val="1"/>
          <c:tx>
            <c:strRef>
              <c:f>Sheet1!$C$1</c:f>
              <c:strCache>
                <c:ptCount val="1"/>
                <c:pt idx="0">
                  <c:v>C++ standard library thread</c:v>
                </c:pt>
              </c:strCache>
            </c:strRef>
          </c:tx>
          <c:spPr>
            <a:ln w="28575" cap="rnd">
              <a:solidFill>
                <a:schemeClr val="accent2"/>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3.7105630000000001</c:v>
                </c:pt>
                <c:pt idx="1">
                  <c:v>3.0748419999999999</c:v>
                </c:pt>
                <c:pt idx="2">
                  <c:v>2.807471</c:v>
                </c:pt>
                <c:pt idx="3">
                  <c:v>3.463981</c:v>
                </c:pt>
                <c:pt idx="4">
                  <c:v>2.7548509999999999</c:v>
                </c:pt>
                <c:pt idx="5">
                  <c:v>3.5424609999999999</c:v>
                </c:pt>
                <c:pt idx="6">
                  <c:v>3.8961790000000001</c:v>
                </c:pt>
                <c:pt idx="7">
                  <c:v>3.5381819999999999</c:v>
                </c:pt>
                <c:pt idx="8">
                  <c:v>3.2400470000000001</c:v>
                </c:pt>
                <c:pt idx="9">
                  <c:v>3.4013179999999998</c:v>
                </c:pt>
              </c:numCache>
            </c:numRef>
          </c:val>
          <c:smooth val="0"/>
          <c:extLst>
            <c:ext xmlns:c16="http://schemas.microsoft.com/office/drawing/2014/chart" uri="{C3380CC4-5D6E-409C-BE32-E72D297353CC}">
              <c16:uniqueId val="{00000001-7410-4B35-BAAD-9E14274537BA}"/>
            </c:ext>
          </c:extLst>
        </c:ser>
        <c:ser>
          <c:idx val="2"/>
          <c:order val="2"/>
          <c:tx>
            <c:strRef>
              <c:f>Sheet1!$D$1</c:f>
              <c:strCache>
                <c:ptCount val="1"/>
                <c:pt idx="0">
                  <c:v>omp</c:v>
                </c:pt>
              </c:strCache>
            </c:strRef>
          </c:tx>
          <c:spPr>
            <a:ln w="28575" cap="rnd">
              <a:solidFill>
                <a:schemeClr val="accent3"/>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Sheet1!$D$2:$D$11</c:f>
              <c:numCache>
                <c:formatCode>General</c:formatCode>
                <c:ptCount val="10"/>
                <c:pt idx="0">
                  <c:v>3.7248619999999999</c:v>
                </c:pt>
                <c:pt idx="1">
                  <c:v>3.6812170000000002</c:v>
                </c:pt>
                <c:pt idx="2">
                  <c:v>2.839931</c:v>
                </c:pt>
                <c:pt idx="3">
                  <c:v>3.7271709999999998</c:v>
                </c:pt>
                <c:pt idx="4">
                  <c:v>2.7777020000000001</c:v>
                </c:pt>
                <c:pt idx="5">
                  <c:v>3.6605509999999999</c:v>
                </c:pt>
                <c:pt idx="6">
                  <c:v>3.643106</c:v>
                </c:pt>
                <c:pt idx="7">
                  <c:v>3.650153</c:v>
                </c:pt>
                <c:pt idx="8">
                  <c:v>3.5633490000000001</c:v>
                </c:pt>
                <c:pt idx="9">
                  <c:v>3.352144</c:v>
                </c:pt>
              </c:numCache>
            </c:numRef>
          </c:val>
          <c:smooth val="0"/>
          <c:extLst>
            <c:ext xmlns:c16="http://schemas.microsoft.com/office/drawing/2014/chart" uri="{C3380CC4-5D6E-409C-BE32-E72D297353CC}">
              <c16:uniqueId val="{00000002-7410-4B35-BAAD-9E14274537BA}"/>
            </c:ext>
          </c:extLst>
        </c:ser>
        <c:ser>
          <c:idx val="3"/>
          <c:order val="3"/>
          <c:tx>
            <c:strRef>
              <c:f>Sheet1!$E$1</c:f>
              <c:strCache>
                <c:ptCount val="1"/>
                <c:pt idx="0">
                  <c:v>pthread</c:v>
                </c:pt>
              </c:strCache>
            </c:strRef>
          </c:tx>
          <c:spPr>
            <a:ln w="28575" cap="rnd">
              <a:solidFill>
                <a:schemeClr val="accent4"/>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Sheet1!$E$2:$E$11</c:f>
              <c:numCache>
                <c:formatCode>General</c:formatCode>
                <c:ptCount val="10"/>
                <c:pt idx="0">
                  <c:v>3.182528</c:v>
                </c:pt>
                <c:pt idx="1">
                  <c:v>3.3928889999999998</c:v>
                </c:pt>
                <c:pt idx="2">
                  <c:v>2.6510590000000001</c:v>
                </c:pt>
                <c:pt idx="3">
                  <c:v>3.4047450000000001</c:v>
                </c:pt>
                <c:pt idx="4">
                  <c:v>3.1285729999999998</c:v>
                </c:pt>
                <c:pt idx="5">
                  <c:v>3.5982729999999998</c:v>
                </c:pt>
                <c:pt idx="6">
                  <c:v>3.431486</c:v>
                </c:pt>
                <c:pt idx="7">
                  <c:v>3.1693090000000002</c:v>
                </c:pt>
                <c:pt idx="8">
                  <c:v>3.3886919999999998</c:v>
                </c:pt>
                <c:pt idx="9">
                  <c:v>3.641534</c:v>
                </c:pt>
              </c:numCache>
            </c:numRef>
          </c:val>
          <c:smooth val="0"/>
          <c:extLst>
            <c:ext xmlns:c16="http://schemas.microsoft.com/office/drawing/2014/chart" uri="{C3380CC4-5D6E-409C-BE32-E72D297353CC}">
              <c16:uniqueId val="{00000003-7410-4B35-BAAD-9E14274537BA}"/>
            </c:ext>
          </c:extLst>
        </c:ser>
        <c:dLbls>
          <c:showLegendKey val="0"/>
          <c:showVal val="0"/>
          <c:showCatName val="0"/>
          <c:showSerName val="0"/>
          <c:showPercent val="0"/>
          <c:showBubbleSize val="0"/>
        </c:dLbls>
        <c:smooth val="0"/>
        <c:axId val="148496431"/>
        <c:axId val="2065437519"/>
      </c:lineChart>
      <c:catAx>
        <c:axId val="14849643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Test</a:t>
                </a:r>
                <a:r>
                  <a:rPr lang="en-US" altLang="zh-CN" baseline="0"/>
                  <a:t> id</a:t>
                </a:r>
                <a:endParaRPr lang="zh-CN" altLang="en-US"/>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65437519"/>
        <c:crosses val="autoZero"/>
        <c:auto val="1"/>
        <c:lblAlgn val="ctr"/>
        <c:lblOffset val="100"/>
        <c:noMultiLvlLbl val="0"/>
      </c:catAx>
      <c:valAx>
        <c:axId val="20654375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Running</a:t>
                </a:r>
                <a:r>
                  <a:rPr lang="en-US" altLang="zh-CN" baseline="0"/>
                  <a:t> time(sec)</a:t>
                </a:r>
                <a:endParaRPr lang="zh-CN" alt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496431"/>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zh-CN"/>
              <a:t>1000*1000</a:t>
            </a:r>
            <a:endParaRPr lang="zh-CN" altLang="en-US"/>
          </a:p>
        </c:rich>
      </c:tx>
      <c:layout>
        <c:manualLayout>
          <c:xMode val="edge"/>
          <c:yMode val="edge"/>
          <c:x val="0.38816679911535729"/>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70808771766509E-2"/>
          <c:y val="1.3030904233015639E-2"/>
          <c:w val="0.89566779765310245"/>
          <c:h val="0.80095587940049118"/>
        </c:manualLayout>
      </c:layout>
      <c:lineChart>
        <c:grouping val="standard"/>
        <c:varyColors val="0"/>
        <c:ser>
          <c:idx val="0"/>
          <c:order val="0"/>
          <c:tx>
            <c:strRef>
              <c:f>Sheet1!$B$1</c:f>
              <c:strCache>
                <c:ptCount val="1"/>
                <c:pt idx="0">
                  <c:v>C++ standard library thread</c:v>
                </c:pt>
              </c:strCache>
            </c:strRef>
          </c:tx>
          <c:spPr>
            <a:ln w="28575" cap="rnd">
              <a:solidFill>
                <a:schemeClr val="accent1"/>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Sheet1!$B$2:$B$11</c:f>
              <c:numCache>
                <c:formatCode>General</c:formatCode>
                <c:ptCount val="10"/>
                <c:pt idx="0">
                  <c:v>3.7105630000000001</c:v>
                </c:pt>
                <c:pt idx="1">
                  <c:v>3.0748419999999999</c:v>
                </c:pt>
                <c:pt idx="2">
                  <c:v>2.807471</c:v>
                </c:pt>
                <c:pt idx="3">
                  <c:v>3.463981</c:v>
                </c:pt>
                <c:pt idx="4">
                  <c:v>2.7548509999999999</c:v>
                </c:pt>
                <c:pt idx="5">
                  <c:v>3.5424609999999999</c:v>
                </c:pt>
                <c:pt idx="6">
                  <c:v>3.8961790000000001</c:v>
                </c:pt>
                <c:pt idx="7">
                  <c:v>3.5381819999999999</c:v>
                </c:pt>
                <c:pt idx="8">
                  <c:v>3.2400470000000001</c:v>
                </c:pt>
                <c:pt idx="9">
                  <c:v>3.4013179999999998</c:v>
                </c:pt>
              </c:numCache>
            </c:numRef>
          </c:val>
          <c:smooth val="0"/>
          <c:extLst>
            <c:ext xmlns:c16="http://schemas.microsoft.com/office/drawing/2014/chart" uri="{C3380CC4-5D6E-409C-BE32-E72D297353CC}">
              <c16:uniqueId val="{00000000-738F-4D71-8C9A-0B59783ACAEA}"/>
            </c:ext>
          </c:extLst>
        </c:ser>
        <c:ser>
          <c:idx val="1"/>
          <c:order val="1"/>
          <c:tx>
            <c:strRef>
              <c:f>Sheet1!$C$1</c:f>
              <c:strCache>
                <c:ptCount val="1"/>
                <c:pt idx="0">
                  <c:v>omp</c:v>
                </c:pt>
              </c:strCache>
            </c:strRef>
          </c:tx>
          <c:spPr>
            <a:ln w="28575" cap="rnd">
              <a:solidFill>
                <a:schemeClr val="accent2"/>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Sheet1!$C$2:$C$11</c:f>
              <c:numCache>
                <c:formatCode>General</c:formatCode>
                <c:ptCount val="10"/>
                <c:pt idx="0">
                  <c:v>3.7248619999999999</c:v>
                </c:pt>
                <c:pt idx="1">
                  <c:v>3.6812170000000002</c:v>
                </c:pt>
                <c:pt idx="2">
                  <c:v>2.839931</c:v>
                </c:pt>
                <c:pt idx="3">
                  <c:v>3.7271709999999998</c:v>
                </c:pt>
                <c:pt idx="4">
                  <c:v>2.7777020000000001</c:v>
                </c:pt>
                <c:pt idx="5">
                  <c:v>3.6605509999999999</c:v>
                </c:pt>
                <c:pt idx="6">
                  <c:v>3.643106</c:v>
                </c:pt>
                <c:pt idx="7">
                  <c:v>3.650153</c:v>
                </c:pt>
                <c:pt idx="8">
                  <c:v>3.5633490000000001</c:v>
                </c:pt>
                <c:pt idx="9">
                  <c:v>3.352144</c:v>
                </c:pt>
              </c:numCache>
            </c:numRef>
          </c:val>
          <c:smooth val="0"/>
          <c:extLst>
            <c:ext xmlns:c16="http://schemas.microsoft.com/office/drawing/2014/chart" uri="{C3380CC4-5D6E-409C-BE32-E72D297353CC}">
              <c16:uniqueId val="{00000001-738F-4D71-8C9A-0B59783ACAEA}"/>
            </c:ext>
          </c:extLst>
        </c:ser>
        <c:ser>
          <c:idx val="2"/>
          <c:order val="2"/>
          <c:tx>
            <c:strRef>
              <c:f>Sheet1!$D$1</c:f>
              <c:strCache>
                <c:ptCount val="1"/>
                <c:pt idx="0">
                  <c:v>pthread</c:v>
                </c:pt>
              </c:strCache>
            </c:strRef>
          </c:tx>
          <c:spPr>
            <a:ln w="28575" cap="rnd">
              <a:solidFill>
                <a:schemeClr val="accent3"/>
              </a:solidFill>
              <a:round/>
            </a:ln>
            <a:effectLst/>
          </c:spPr>
          <c:marker>
            <c:symbol val="none"/>
          </c:marker>
          <c:cat>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cat>
          <c:val>
            <c:numRef>
              <c:f>Sheet1!$D$2:$D$11</c:f>
              <c:numCache>
                <c:formatCode>General</c:formatCode>
                <c:ptCount val="10"/>
                <c:pt idx="0">
                  <c:v>3.182528</c:v>
                </c:pt>
                <c:pt idx="1">
                  <c:v>3.3928889999999998</c:v>
                </c:pt>
                <c:pt idx="2">
                  <c:v>2.6510590000000001</c:v>
                </c:pt>
                <c:pt idx="3">
                  <c:v>3.4047450000000001</c:v>
                </c:pt>
                <c:pt idx="4">
                  <c:v>3.1285729999999998</c:v>
                </c:pt>
                <c:pt idx="5">
                  <c:v>3.5982729999999998</c:v>
                </c:pt>
                <c:pt idx="6">
                  <c:v>3.431486</c:v>
                </c:pt>
                <c:pt idx="7">
                  <c:v>3.1693090000000002</c:v>
                </c:pt>
                <c:pt idx="8">
                  <c:v>3.3886919999999998</c:v>
                </c:pt>
                <c:pt idx="9">
                  <c:v>3.641534</c:v>
                </c:pt>
              </c:numCache>
            </c:numRef>
          </c:val>
          <c:smooth val="0"/>
          <c:extLst>
            <c:ext xmlns:c16="http://schemas.microsoft.com/office/drawing/2014/chart" uri="{C3380CC4-5D6E-409C-BE32-E72D297353CC}">
              <c16:uniqueId val="{00000002-738F-4D71-8C9A-0B59783ACAEA}"/>
            </c:ext>
          </c:extLst>
        </c:ser>
        <c:dLbls>
          <c:showLegendKey val="0"/>
          <c:showVal val="0"/>
          <c:showCatName val="0"/>
          <c:showSerName val="0"/>
          <c:showPercent val="0"/>
          <c:showBubbleSize val="0"/>
        </c:dLbls>
        <c:smooth val="0"/>
        <c:axId val="148492255"/>
        <c:axId val="2071848847"/>
      </c:lineChart>
      <c:catAx>
        <c:axId val="14849225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Test id</a:t>
                </a:r>
                <a:endParaRPr lang="zh-CN" altLang="en-US"/>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1848847"/>
        <c:crosses val="autoZero"/>
        <c:auto val="1"/>
        <c:lblAlgn val="ctr"/>
        <c:lblOffset val="100"/>
        <c:noMultiLvlLbl val="0"/>
      </c:catAx>
      <c:valAx>
        <c:axId val="2071848847"/>
        <c:scaling>
          <c:orientation val="minMax"/>
          <c:min val="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a:t>Running</a:t>
                </a:r>
                <a:r>
                  <a:rPr lang="en-US" altLang="zh-CN" baseline="0"/>
                  <a:t> time(sec)</a:t>
                </a:r>
                <a:endParaRPr lang="zh-CN" altLang="en-US"/>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492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343D38-153A-4EDF-8854-F543AD34B06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28D687D-12DE-4B6B-A0B9-BA3AE3A51019}">
      <dgm:prSet/>
      <dgm:spPr/>
      <dgm:t>
        <a:bodyPr/>
        <a:lstStyle/>
        <a:p>
          <a:r>
            <a:rPr lang="en-US" altLang="zh-CN" dirty="0"/>
            <a:t>1. C++ standard library</a:t>
          </a:r>
          <a:endParaRPr lang="zh-CN" altLang="en-US" dirty="0"/>
        </a:p>
      </dgm:t>
    </dgm:pt>
    <dgm:pt modelId="{B03FA9AB-8D81-4F3B-8270-A37660CB888E}" type="parTrans" cxnId="{B7DBF95C-B652-41EE-A6A2-39C590CA31BD}">
      <dgm:prSet/>
      <dgm:spPr/>
      <dgm:t>
        <a:bodyPr/>
        <a:lstStyle/>
        <a:p>
          <a:endParaRPr lang="zh-CN" altLang="en-US"/>
        </a:p>
      </dgm:t>
    </dgm:pt>
    <dgm:pt modelId="{4074ED54-9444-4F61-8235-16E0F3D4A9E0}" type="sibTrans" cxnId="{B7DBF95C-B652-41EE-A6A2-39C590CA31BD}">
      <dgm:prSet/>
      <dgm:spPr/>
      <dgm:t>
        <a:bodyPr/>
        <a:lstStyle/>
        <a:p>
          <a:endParaRPr lang="zh-CN" altLang="en-US"/>
        </a:p>
      </dgm:t>
    </dgm:pt>
    <dgm:pt modelId="{67F8F720-055F-49F5-89AB-D120F021C649}">
      <dgm:prSet/>
      <dgm:spPr/>
      <dgm:t>
        <a:bodyPr/>
        <a:lstStyle/>
        <a:p>
          <a:r>
            <a:rPr lang="en-US" altLang="zh-CN" dirty="0"/>
            <a:t>2. </a:t>
          </a:r>
          <a:r>
            <a:rPr lang="en-US" altLang="zh-CN" dirty="0" err="1"/>
            <a:t>Pthread</a:t>
          </a:r>
          <a:r>
            <a:rPr lang="en-US" altLang="zh-CN" dirty="0"/>
            <a:t> library</a:t>
          </a:r>
          <a:endParaRPr lang="zh-CN" altLang="en-US" dirty="0"/>
        </a:p>
      </dgm:t>
    </dgm:pt>
    <dgm:pt modelId="{4311A80C-5699-4535-8D1E-02816EF4E19C}" type="parTrans" cxnId="{329E1306-5F37-4107-8428-7A6B9372C6A1}">
      <dgm:prSet/>
      <dgm:spPr/>
      <dgm:t>
        <a:bodyPr/>
        <a:lstStyle/>
        <a:p>
          <a:endParaRPr lang="zh-CN" altLang="en-US"/>
        </a:p>
      </dgm:t>
    </dgm:pt>
    <dgm:pt modelId="{35A76829-EB52-414C-80F3-BD2D3E7EF009}" type="sibTrans" cxnId="{329E1306-5F37-4107-8428-7A6B9372C6A1}">
      <dgm:prSet/>
      <dgm:spPr/>
      <dgm:t>
        <a:bodyPr/>
        <a:lstStyle/>
        <a:p>
          <a:endParaRPr lang="zh-CN" altLang="en-US"/>
        </a:p>
      </dgm:t>
    </dgm:pt>
    <dgm:pt modelId="{FA80F1CA-7643-4659-ABEE-9093C134CFDD}">
      <dgm:prSet/>
      <dgm:spPr/>
      <dgm:t>
        <a:bodyPr/>
        <a:lstStyle/>
        <a:p>
          <a:r>
            <a:rPr lang="en-US" altLang="zh-CN" dirty="0"/>
            <a:t>3. </a:t>
          </a:r>
          <a:r>
            <a:rPr lang="en-US" altLang="zh-CN" dirty="0" err="1"/>
            <a:t>Openmp</a:t>
          </a:r>
          <a:r>
            <a:rPr lang="en-US" altLang="zh-CN" dirty="0"/>
            <a:t> Library</a:t>
          </a:r>
          <a:endParaRPr lang="zh-CN" altLang="en-US" dirty="0"/>
        </a:p>
      </dgm:t>
    </dgm:pt>
    <dgm:pt modelId="{1A17D06D-22F4-48F6-ADF0-3E370464200C}" type="parTrans" cxnId="{A2CD8FD8-98B7-4FD8-A08B-FD16087EA645}">
      <dgm:prSet/>
      <dgm:spPr/>
      <dgm:t>
        <a:bodyPr/>
        <a:lstStyle/>
        <a:p>
          <a:endParaRPr lang="zh-CN" altLang="en-US"/>
        </a:p>
      </dgm:t>
    </dgm:pt>
    <dgm:pt modelId="{CEDBAAD0-0137-4538-9C1E-9EA4D730906E}" type="sibTrans" cxnId="{A2CD8FD8-98B7-4FD8-A08B-FD16087EA645}">
      <dgm:prSet/>
      <dgm:spPr/>
      <dgm:t>
        <a:bodyPr/>
        <a:lstStyle/>
        <a:p>
          <a:endParaRPr lang="zh-CN" altLang="en-US"/>
        </a:p>
      </dgm:t>
    </dgm:pt>
    <dgm:pt modelId="{DA072F36-9D95-4900-8D4B-89CF1CB3DDE9}">
      <dgm:prSet/>
      <dgm:spPr/>
      <dgm:t>
        <a:bodyPr/>
        <a:lstStyle/>
        <a:p>
          <a:r>
            <a:rPr lang="en-US" altLang="zh-CN" dirty="0"/>
            <a:t>4. PPL Library</a:t>
          </a:r>
          <a:endParaRPr lang="zh-CN" altLang="en-US" dirty="0"/>
        </a:p>
      </dgm:t>
    </dgm:pt>
    <dgm:pt modelId="{83DDE7B7-728B-4582-AF3A-15A43256AA4B}" type="parTrans" cxnId="{E43431FE-FD5D-453F-977A-AC23146739AF}">
      <dgm:prSet/>
      <dgm:spPr/>
      <dgm:t>
        <a:bodyPr/>
        <a:lstStyle/>
        <a:p>
          <a:endParaRPr lang="zh-CN" altLang="en-US"/>
        </a:p>
      </dgm:t>
    </dgm:pt>
    <dgm:pt modelId="{0C1A045C-0104-4F01-AA28-6E4E1F3E49BF}" type="sibTrans" cxnId="{E43431FE-FD5D-453F-977A-AC23146739AF}">
      <dgm:prSet/>
      <dgm:spPr/>
      <dgm:t>
        <a:bodyPr/>
        <a:lstStyle/>
        <a:p>
          <a:endParaRPr lang="zh-CN" altLang="en-US"/>
        </a:p>
      </dgm:t>
    </dgm:pt>
    <dgm:pt modelId="{E35E5ADB-F09B-4B8B-B124-9B82D51A9DCE}">
      <dgm:prSet/>
      <dgm:spPr/>
      <dgm:t>
        <a:bodyPr/>
        <a:lstStyle/>
        <a:p>
          <a:r>
            <a:rPr lang="en-US" altLang="zh-CN" dirty="0"/>
            <a:t>5. </a:t>
          </a:r>
          <a:r>
            <a:rPr lang="en-US" altLang="zh-CN" dirty="0" err="1"/>
            <a:t>Dlib</a:t>
          </a:r>
          <a:r>
            <a:rPr lang="en-US" altLang="zh-CN" dirty="0"/>
            <a:t> </a:t>
          </a:r>
          <a:endParaRPr lang="zh-CN" altLang="en-US" dirty="0"/>
        </a:p>
      </dgm:t>
    </dgm:pt>
    <dgm:pt modelId="{68D859B7-DCC0-4ECD-BCE8-C53ED86628B2}" type="parTrans" cxnId="{5EA50723-D204-4DAB-BEF0-C8A7AD7FE299}">
      <dgm:prSet/>
      <dgm:spPr/>
      <dgm:t>
        <a:bodyPr/>
        <a:lstStyle/>
        <a:p>
          <a:endParaRPr lang="zh-CN" altLang="en-US"/>
        </a:p>
      </dgm:t>
    </dgm:pt>
    <dgm:pt modelId="{96FD5085-4C65-4443-B087-2D299F76B15B}" type="sibTrans" cxnId="{5EA50723-D204-4DAB-BEF0-C8A7AD7FE299}">
      <dgm:prSet/>
      <dgm:spPr/>
      <dgm:t>
        <a:bodyPr/>
        <a:lstStyle/>
        <a:p>
          <a:endParaRPr lang="zh-CN" altLang="en-US"/>
        </a:p>
      </dgm:t>
    </dgm:pt>
    <dgm:pt modelId="{BAE77CA0-DA1C-4AD8-94F1-425CF79876BA}" type="pres">
      <dgm:prSet presAssocID="{A5343D38-153A-4EDF-8854-F543AD34B06F}" presName="diagram" presStyleCnt="0">
        <dgm:presLayoutVars>
          <dgm:dir/>
          <dgm:resizeHandles val="exact"/>
        </dgm:presLayoutVars>
      </dgm:prSet>
      <dgm:spPr/>
    </dgm:pt>
    <dgm:pt modelId="{1CFFE57B-DCA6-4A49-80E9-7EAEFEB20AF9}" type="pres">
      <dgm:prSet presAssocID="{428D687D-12DE-4B6B-A0B9-BA3AE3A51019}" presName="node" presStyleLbl="node1" presStyleIdx="0" presStyleCnt="5">
        <dgm:presLayoutVars>
          <dgm:bulletEnabled val="1"/>
        </dgm:presLayoutVars>
      </dgm:prSet>
      <dgm:spPr/>
    </dgm:pt>
    <dgm:pt modelId="{A0189075-F096-47D4-AEB8-305A29F7F194}" type="pres">
      <dgm:prSet presAssocID="{4074ED54-9444-4F61-8235-16E0F3D4A9E0}" presName="sibTrans" presStyleCnt="0"/>
      <dgm:spPr/>
    </dgm:pt>
    <dgm:pt modelId="{81C50266-F956-4D44-B696-CC148622D16F}" type="pres">
      <dgm:prSet presAssocID="{67F8F720-055F-49F5-89AB-D120F021C649}" presName="node" presStyleLbl="node1" presStyleIdx="1" presStyleCnt="5">
        <dgm:presLayoutVars>
          <dgm:bulletEnabled val="1"/>
        </dgm:presLayoutVars>
      </dgm:prSet>
      <dgm:spPr/>
    </dgm:pt>
    <dgm:pt modelId="{1E6CEF86-413B-4D51-8379-E86AEA9E6A3E}" type="pres">
      <dgm:prSet presAssocID="{35A76829-EB52-414C-80F3-BD2D3E7EF009}" presName="sibTrans" presStyleCnt="0"/>
      <dgm:spPr/>
    </dgm:pt>
    <dgm:pt modelId="{EC669E4A-78DA-4A03-8980-0B5004A2FA06}" type="pres">
      <dgm:prSet presAssocID="{FA80F1CA-7643-4659-ABEE-9093C134CFDD}" presName="node" presStyleLbl="node1" presStyleIdx="2" presStyleCnt="5">
        <dgm:presLayoutVars>
          <dgm:bulletEnabled val="1"/>
        </dgm:presLayoutVars>
      </dgm:prSet>
      <dgm:spPr/>
    </dgm:pt>
    <dgm:pt modelId="{F8EB7C6C-E7DA-4A33-867F-31E64B4B9E90}" type="pres">
      <dgm:prSet presAssocID="{CEDBAAD0-0137-4538-9C1E-9EA4D730906E}" presName="sibTrans" presStyleCnt="0"/>
      <dgm:spPr/>
    </dgm:pt>
    <dgm:pt modelId="{35E4D32D-B0A3-4440-AB93-1135DE476555}" type="pres">
      <dgm:prSet presAssocID="{DA072F36-9D95-4900-8D4B-89CF1CB3DDE9}" presName="node" presStyleLbl="node1" presStyleIdx="3" presStyleCnt="5">
        <dgm:presLayoutVars>
          <dgm:bulletEnabled val="1"/>
        </dgm:presLayoutVars>
      </dgm:prSet>
      <dgm:spPr/>
    </dgm:pt>
    <dgm:pt modelId="{C43358F0-9438-4376-B48F-844EBCAC63D3}" type="pres">
      <dgm:prSet presAssocID="{0C1A045C-0104-4F01-AA28-6E4E1F3E49BF}" presName="sibTrans" presStyleCnt="0"/>
      <dgm:spPr/>
    </dgm:pt>
    <dgm:pt modelId="{4F210145-D024-4C43-B56B-ABDF7C5D8DD0}" type="pres">
      <dgm:prSet presAssocID="{E35E5ADB-F09B-4B8B-B124-9B82D51A9DCE}" presName="node" presStyleLbl="node1" presStyleIdx="4" presStyleCnt="5">
        <dgm:presLayoutVars>
          <dgm:bulletEnabled val="1"/>
        </dgm:presLayoutVars>
      </dgm:prSet>
      <dgm:spPr/>
    </dgm:pt>
  </dgm:ptLst>
  <dgm:cxnLst>
    <dgm:cxn modelId="{329E1306-5F37-4107-8428-7A6B9372C6A1}" srcId="{A5343D38-153A-4EDF-8854-F543AD34B06F}" destId="{67F8F720-055F-49F5-89AB-D120F021C649}" srcOrd="1" destOrd="0" parTransId="{4311A80C-5699-4535-8D1E-02816EF4E19C}" sibTransId="{35A76829-EB52-414C-80F3-BD2D3E7EF009}"/>
    <dgm:cxn modelId="{5EA50723-D204-4DAB-BEF0-C8A7AD7FE299}" srcId="{A5343D38-153A-4EDF-8854-F543AD34B06F}" destId="{E35E5ADB-F09B-4B8B-B124-9B82D51A9DCE}" srcOrd="4" destOrd="0" parTransId="{68D859B7-DCC0-4ECD-BCE8-C53ED86628B2}" sibTransId="{96FD5085-4C65-4443-B087-2D299F76B15B}"/>
    <dgm:cxn modelId="{B7DBF95C-B652-41EE-A6A2-39C590CA31BD}" srcId="{A5343D38-153A-4EDF-8854-F543AD34B06F}" destId="{428D687D-12DE-4B6B-A0B9-BA3AE3A51019}" srcOrd="0" destOrd="0" parTransId="{B03FA9AB-8D81-4F3B-8270-A37660CB888E}" sibTransId="{4074ED54-9444-4F61-8235-16E0F3D4A9E0}"/>
    <dgm:cxn modelId="{8481CB5E-EC33-4FB3-ACDC-FBE3443F9154}" type="presOf" srcId="{E35E5ADB-F09B-4B8B-B124-9B82D51A9DCE}" destId="{4F210145-D024-4C43-B56B-ABDF7C5D8DD0}" srcOrd="0" destOrd="0" presId="urn:microsoft.com/office/officeart/2005/8/layout/default"/>
    <dgm:cxn modelId="{20749169-1F78-468B-8E9F-364817F478AF}" type="presOf" srcId="{A5343D38-153A-4EDF-8854-F543AD34B06F}" destId="{BAE77CA0-DA1C-4AD8-94F1-425CF79876BA}" srcOrd="0" destOrd="0" presId="urn:microsoft.com/office/officeart/2005/8/layout/default"/>
    <dgm:cxn modelId="{541D547E-9071-47C2-BA9C-7147A840D01A}" type="presOf" srcId="{67F8F720-055F-49F5-89AB-D120F021C649}" destId="{81C50266-F956-4D44-B696-CC148622D16F}" srcOrd="0" destOrd="0" presId="urn:microsoft.com/office/officeart/2005/8/layout/default"/>
    <dgm:cxn modelId="{A5F98F92-19F5-4DC5-A594-DBD6C34593D4}" type="presOf" srcId="{428D687D-12DE-4B6B-A0B9-BA3AE3A51019}" destId="{1CFFE57B-DCA6-4A49-80E9-7EAEFEB20AF9}" srcOrd="0" destOrd="0" presId="urn:microsoft.com/office/officeart/2005/8/layout/default"/>
    <dgm:cxn modelId="{A2CD8FD8-98B7-4FD8-A08B-FD16087EA645}" srcId="{A5343D38-153A-4EDF-8854-F543AD34B06F}" destId="{FA80F1CA-7643-4659-ABEE-9093C134CFDD}" srcOrd="2" destOrd="0" parTransId="{1A17D06D-22F4-48F6-ADF0-3E370464200C}" sibTransId="{CEDBAAD0-0137-4538-9C1E-9EA4D730906E}"/>
    <dgm:cxn modelId="{E07953DC-C360-442A-ADE9-1105672FC437}" type="presOf" srcId="{FA80F1CA-7643-4659-ABEE-9093C134CFDD}" destId="{EC669E4A-78DA-4A03-8980-0B5004A2FA06}" srcOrd="0" destOrd="0" presId="urn:microsoft.com/office/officeart/2005/8/layout/default"/>
    <dgm:cxn modelId="{8D9D17FB-85F0-4478-A54C-7500AA23FD0C}" type="presOf" srcId="{DA072F36-9D95-4900-8D4B-89CF1CB3DDE9}" destId="{35E4D32D-B0A3-4440-AB93-1135DE476555}" srcOrd="0" destOrd="0" presId="urn:microsoft.com/office/officeart/2005/8/layout/default"/>
    <dgm:cxn modelId="{E43431FE-FD5D-453F-977A-AC23146739AF}" srcId="{A5343D38-153A-4EDF-8854-F543AD34B06F}" destId="{DA072F36-9D95-4900-8D4B-89CF1CB3DDE9}" srcOrd="3" destOrd="0" parTransId="{83DDE7B7-728B-4582-AF3A-15A43256AA4B}" sibTransId="{0C1A045C-0104-4F01-AA28-6E4E1F3E49BF}"/>
    <dgm:cxn modelId="{D7BA0807-5ED6-4A20-A775-6F5BD0DCC0F1}" type="presParOf" srcId="{BAE77CA0-DA1C-4AD8-94F1-425CF79876BA}" destId="{1CFFE57B-DCA6-4A49-80E9-7EAEFEB20AF9}" srcOrd="0" destOrd="0" presId="urn:microsoft.com/office/officeart/2005/8/layout/default"/>
    <dgm:cxn modelId="{213F4238-C28A-4726-9671-5B17BE6D8353}" type="presParOf" srcId="{BAE77CA0-DA1C-4AD8-94F1-425CF79876BA}" destId="{A0189075-F096-47D4-AEB8-305A29F7F194}" srcOrd="1" destOrd="0" presId="urn:microsoft.com/office/officeart/2005/8/layout/default"/>
    <dgm:cxn modelId="{2256E022-C908-409D-9139-B5D0C5DEE434}" type="presParOf" srcId="{BAE77CA0-DA1C-4AD8-94F1-425CF79876BA}" destId="{81C50266-F956-4D44-B696-CC148622D16F}" srcOrd="2" destOrd="0" presId="urn:microsoft.com/office/officeart/2005/8/layout/default"/>
    <dgm:cxn modelId="{A99C492E-3F9B-4E96-AA2F-D83AE71D1C5F}" type="presParOf" srcId="{BAE77CA0-DA1C-4AD8-94F1-425CF79876BA}" destId="{1E6CEF86-413B-4D51-8379-E86AEA9E6A3E}" srcOrd="3" destOrd="0" presId="urn:microsoft.com/office/officeart/2005/8/layout/default"/>
    <dgm:cxn modelId="{6A5D01AD-7663-4504-AA7D-F0A0A910046B}" type="presParOf" srcId="{BAE77CA0-DA1C-4AD8-94F1-425CF79876BA}" destId="{EC669E4A-78DA-4A03-8980-0B5004A2FA06}" srcOrd="4" destOrd="0" presId="urn:microsoft.com/office/officeart/2005/8/layout/default"/>
    <dgm:cxn modelId="{F4F8B8B5-E003-4D7E-8220-A0EA35CDF5BE}" type="presParOf" srcId="{BAE77CA0-DA1C-4AD8-94F1-425CF79876BA}" destId="{F8EB7C6C-E7DA-4A33-867F-31E64B4B9E90}" srcOrd="5" destOrd="0" presId="urn:microsoft.com/office/officeart/2005/8/layout/default"/>
    <dgm:cxn modelId="{BD6A9A66-76E4-43D2-9AFD-87E7F3027A4A}" type="presParOf" srcId="{BAE77CA0-DA1C-4AD8-94F1-425CF79876BA}" destId="{35E4D32D-B0A3-4440-AB93-1135DE476555}" srcOrd="6" destOrd="0" presId="urn:microsoft.com/office/officeart/2005/8/layout/default"/>
    <dgm:cxn modelId="{013344C2-E12A-4693-875D-AAC25E734701}" type="presParOf" srcId="{BAE77CA0-DA1C-4AD8-94F1-425CF79876BA}" destId="{C43358F0-9438-4376-B48F-844EBCAC63D3}" srcOrd="7" destOrd="0" presId="urn:microsoft.com/office/officeart/2005/8/layout/default"/>
    <dgm:cxn modelId="{C51E50A3-9BAD-4066-9068-43039DF87528}" type="presParOf" srcId="{BAE77CA0-DA1C-4AD8-94F1-425CF79876BA}" destId="{4F210145-D024-4C43-B56B-ABDF7C5D8DD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BDAC50-4201-4806-AAC9-C28D20742276}"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801A54F-FE73-4BBD-8AF7-707A8D7B71CE}">
      <dgm:prSet/>
      <dgm:spPr/>
      <dgm:t>
        <a:bodyPr/>
        <a:lstStyle/>
        <a:p>
          <a:r>
            <a:rPr lang="en-US"/>
            <a:t>Its features include:</a:t>
          </a:r>
        </a:p>
      </dgm:t>
    </dgm:pt>
    <dgm:pt modelId="{1DC4CD73-F820-4547-A4F2-91C2DE1D4ADB}" type="parTrans" cxnId="{2B4EEEE5-BAA6-4BEE-BA6C-624845010496}">
      <dgm:prSet/>
      <dgm:spPr/>
      <dgm:t>
        <a:bodyPr/>
        <a:lstStyle/>
        <a:p>
          <a:endParaRPr lang="en-US"/>
        </a:p>
      </dgm:t>
    </dgm:pt>
    <dgm:pt modelId="{45270D19-BC19-49DA-917F-0784499618AE}" type="sibTrans" cxnId="{2B4EEEE5-BAA6-4BEE-BA6C-624845010496}">
      <dgm:prSet/>
      <dgm:spPr/>
      <dgm:t>
        <a:bodyPr/>
        <a:lstStyle/>
        <a:p>
          <a:endParaRPr lang="en-US"/>
        </a:p>
      </dgm:t>
    </dgm:pt>
    <dgm:pt modelId="{F02EDCEA-7D92-4F80-9712-9F011BE51ED8}">
      <dgm:prSet/>
      <dgm:spPr/>
      <dgm:t>
        <a:bodyPr/>
        <a:lstStyle/>
        <a:p>
          <a:r>
            <a:rPr lang="en-US" dirty="0"/>
            <a:t>1. Thread creation and management: The Thread library provides a class called 'thread' that allows developers to create and manage threads. Developers can create new threads, start and stop them, and check their running status.</a:t>
          </a:r>
        </a:p>
      </dgm:t>
    </dgm:pt>
    <dgm:pt modelId="{7FE041AA-33E6-4232-BD30-C764DC8B51B4}" type="parTrans" cxnId="{3D99DCE2-4AC4-4A9B-B142-5719B1A98798}">
      <dgm:prSet/>
      <dgm:spPr/>
      <dgm:t>
        <a:bodyPr/>
        <a:lstStyle/>
        <a:p>
          <a:endParaRPr lang="en-US"/>
        </a:p>
      </dgm:t>
    </dgm:pt>
    <dgm:pt modelId="{5A527420-5AB2-4211-B741-455CEAB9BD75}" type="sibTrans" cxnId="{3D99DCE2-4AC4-4A9B-B142-5719B1A98798}">
      <dgm:prSet/>
      <dgm:spPr/>
      <dgm:t>
        <a:bodyPr/>
        <a:lstStyle/>
        <a:p>
          <a:endParaRPr lang="en-US"/>
        </a:p>
      </dgm:t>
    </dgm:pt>
    <dgm:pt modelId="{6A4291AE-B095-4C8C-96AF-A55CA684090A}">
      <dgm:prSet/>
      <dgm:spPr/>
      <dgm:t>
        <a:bodyPr/>
        <a:lstStyle/>
        <a:p>
          <a:r>
            <a:rPr lang="en-US" dirty="0"/>
            <a:t>2. Synchronization: The Thread library provides several synchronization mechanisms such as mutexes, condition variables, and barriers that allow developers to coordinate access to shared resources between threads.</a:t>
          </a:r>
        </a:p>
      </dgm:t>
    </dgm:pt>
    <dgm:pt modelId="{B5F0E3CD-9D16-4CF0-A8FD-FE78318C3952}" type="parTrans" cxnId="{2B65EF82-EB2D-44A6-92BC-A742D86C7E2D}">
      <dgm:prSet/>
      <dgm:spPr/>
      <dgm:t>
        <a:bodyPr/>
        <a:lstStyle/>
        <a:p>
          <a:endParaRPr lang="en-US"/>
        </a:p>
      </dgm:t>
    </dgm:pt>
    <dgm:pt modelId="{D717B59E-3C85-43FA-93E1-EDE1278F9271}" type="sibTrans" cxnId="{2B65EF82-EB2D-44A6-92BC-A742D86C7E2D}">
      <dgm:prSet/>
      <dgm:spPr/>
      <dgm:t>
        <a:bodyPr/>
        <a:lstStyle/>
        <a:p>
          <a:endParaRPr lang="en-US"/>
        </a:p>
      </dgm:t>
    </dgm:pt>
    <dgm:pt modelId="{6CB18A39-B2BF-4EF4-A75B-BCF2C039E82F}">
      <dgm:prSet/>
      <dgm:spPr/>
      <dgm:t>
        <a:bodyPr/>
        <a:lstStyle/>
        <a:p>
          <a:r>
            <a:rPr lang="en-US" dirty="0"/>
            <a:t>3. Futures and promises: The Thread library provides a mechanism called 'futures' and 'promises' that allow developers to communicate data between threads. Futures and promises are objects that represent a value that will be computed in the future by a thread.</a:t>
          </a:r>
        </a:p>
      </dgm:t>
    </dgm:pt>
    <dgm:pt modelId="{2C14179B-D9A3-4EB4-B19E-BC7F15CF7434}" type="parTrans" cxnId="{E3A72A79-103E-4801-9A9C-6AF008B16B3B}">
      <dgm:prSet/>
      <dgm:spPr/>
      <dgm:t>
        <a:bodyPr/>
        <a:lstStyle/>
        <a:p>
          <a:endParaRPr lang="en-US"/>
        </a:p>
      </dgm:t>
    </dgm:pt>
    <dgm:pt modelId="{19A87875-3490-463F-B8D7-F388F072C6C3}" type="sibTrans" cxnId="{E3A72A79-103E-4801-9A9C-6AF008B16B3B}">
      <dgm:prSet/>
      <dgm:spPr/>
      <dgm:t>
        <a:bodyPr/>
        <a:lstStyle/>
        <a:p>
          <a:endParaRPr lang="en-US"/>
        </a:p>
      </dgm:t>
    </dgm:pt>
    <dgm:pt modelId="{7277A292-21AB-4BA0-9A09-B7896901D497}">
      <dgm:prSet/>
      <dgm:spPr/>
      <dgm:t>
        <a:bodyPr/>
        <a:lstStyle/>
        <a:p>
          <a:r>
            <a:rPr lang="en-US" dirty="0"/>
            <a:t>4. Atomic variables: The Thread library provides support for atomic variables that allow multiple threads to read and write to a shared memory location without the need for synchronization mechanisms.</a:t>
          </a:r>
        </a:p>
      </dgm:t>
    </dgm:pt>
    <dgm:pt modelId="{35B8F19E-F99F-4469-A95D-8941668729C6}" type="parTrans" cxnId="{1DB3C046-9E57-44BC-9AFD-9CF94A28DC66}">
      <dgm:prSet/>
      <dgm:spPr/>
      <dgm:t>
        <a:bodyPr/>
        <a:lstStyle/>
        <a:p>
          <a:endParaRPr lang="en-US"/>
        </a:p>
      </dgm:t>
    </dgm:pt>
    <dgm:pt modelId="{2D00FDCB-D30F-41F9-9A2C-C6A89BA57591}" type="sibTrans" cxnId="{1DB3C046-9E57-44BC-9AFD-9CF94A28DC66}">
      <dgm:prSet/>
      <dgm:spPr/>
      <dgm:t>
        <a:bodyPr/>
        <a:lstStyle/>
        <a:p>
          <a:endParaRPr lang="en-US"/>
        </a:p>
      </dgm:t>
    </dgm:pt>
    <dgm:pt modelId="{6F52C2ED-EE0F-461E-AD56-D4880B970AE9}" type="pres">
      <dgm:prSet presAssocID="{E4BDAC50-4201-4806-AAC9-C28D20742276}" presName="vert0" presStyleCnt="0">
        <dgm:presLayoutVars>
          <dgm:dir/>
          <dgm:animOne val="branch"/>
          <dgm:animLvl val="lvl"/>
        </dgm:presLayoutVars>
      </dgm:prSet>
      <dgm:spPr/>
    </dgm:pt>
    <dgm:pt modelId="{71CE6D8B-42FB-4CEF-BDA0-85D9DF15653F}" type="pres">
      <dgm:prSet presAssocID="{A801A54F-FE73-4BBD-8AF7-707A8D7B71CE}" presName="thickLine" presStyleLbl="alignNode1" presStyleIdx="0" presStyleCnt="5"/>
      <dgm:spPr/>
    </dgm:pt>
    <dgm:pt modelId="{9AFE3DCF-6C63-45FE-9B30-54468302372D}" type="pres">
      <dgm:prSet presAssocID="{A801A54F-FE73-4BBD-8AF7-707A8D7B71CE}" presName="horz1" presStyleCnt="0"/>
      <dgm:spPr/>
    </dgm:pt>
    <dgm:pt modelId="{C36A890E-DA25-4D09-896A-4B9D8DA4DFCD}" type="pres">
      <dgm:prSet presAssocID="{A801A54F-FE73-4BBD-8AF7-707A8D7B71CE}" presName="tx1" presStyleLbl="revTx" presStyleIdx="0" presStyleCnt="5"/>
      <dgm:spPr/>
    </dgm:pt>
    <dgm:pt modelId="{097B3C46-84BF-4E8C-B7B6-EDF38F3B920D}" type="pres">
      <dgm:prSet presAssocID="{A801A54F-FE73-4BBD-8AF7-707A8D7B71CE}" presName="vert1" presStyleCnt="0"/>
      <dgm:spPr/>
    </dgm:pt>
    <dgm:pt modelId="{F43C5DE4-CF97-494F-8DA8-4DA4C5A833D0}" type="pres">
      <dgm:prSet presAssocID="{F02EDCEA-7D92-4F80-9712-9F011BE51ED8}" presName="thickLine" presStyleLbl="alignNode1" presStyleIdx="1" presStyleCnt="5"/>
      <dgm:spPr/>
    </dgm:pt>
    <dgm:pt modelId="{A9D017C9-EC99-45AE-B079-7556238B2BF9}" type="pres">
      <dgm:prSet presAssocID="{F02EDCEA-7D92-4F80-9712-9F011BE51ED8}" presName="horz1" presStyleCnt="0"/>
      <dgm:spPr/>
    </dgm:pt>
    <dgm:pt modelId="{806CA888-76E3-4AC5-B91E-5402A91D8532}" type="pres">
      <dgm:prSet presAssocID="{F02EDCEA-7D92-4F80-9712-9F011BE51ED8}" presName="tx1" presStyleLbl="revTx" presStyleIdx="1" presStyleCnt="5"/>
      <dgm:spPr/>
    </dgm:pt>
    <dgm:pt modelId="{B6405FAF-10B1-47DF-B5F8-6636B1809031}" type="pres">
      <dgm:prSet presAssocID="{F02EDCEA-7D92-4F80-9712-9F011BE51ED8}" presName="vert1" presStyleCnt="0"/>
      <dgm:spPr/>
    </dgm:pt>
    <dgm:pt modelId="{7AD9EAA1-6779-4CCE-8730-3E091AE2703A}" type="pres">
      <dgm:prSet presAssocID="{6A4291AE-B095-4C8C-96AF-A55CA684090A}" presName="thickLine" presStyleLbl="alignNode1" presStyleIdx="2" presStyleCnt="5"/>
      <dgm:spPr/>
    </dgm:pt>
    <dgm:pt modelId="{991A6250-A9F5-45ED-A922-39A94F87F57D}" type="pres">
      <dgm:prSet presAssocID="{6A4291AE-B095-4C8C-96AF-A55CA684090A}" presName="horz1" presStyleCnt="0"/>
      <dgm:spPr/>
    </dgm:pt>
    <dgm:pt modelId="{E54E85AF-F6B5-43D9-9EAC-5AA2C8C27B73}" type="pres">
      <dgm:prSet presAssocID="{6A4291AE-B095-4C8C-96AF-A55CA684090A}" presName="tx1" presStyleLbl="revTx" presStyleIdx="2" presStyleCnt="5"/>
      <dgm:spPr/>
    </dgm:pt>
    <dgm:pt modelId="{3DDD145A-B137-43CA-A209-72C67E78CB0B}" type="pres">
      <dgm:prSet presAssocID="{6A4291AE-B095-4C8C-96AF-A55CA684090A}" presName="vert1" presStyleCnt="0"/>
      <dgm:spPr/>
    </dgm:pt>
    <dgm:pt modelId="{DDBFE762-1ED5-49EE-A7B2-47717E31A3AF}" type="pres">
      <dgm:prSet presAssocID="{6CB18A39-B2BF-4EF4-A75B-BCF2C039E82F}" presName="thickLine" presStyleLbl="alignNode1" presStyleIdx="3" presStyleCnt="5"/>
      <dgm:spPr/>
    </dgm:pt>
    <dgm:pt modelId="{C759752C-F21A-48D1-B3F6-B7064291BDB5}" type="pres">
      <dgm:prSet presAssocID="{6CB18A39-B2BF-4EF4-A75B-BCF2C039E82F}" presName="horz1" presStyleCnt="0"/>
      <dgm:spPr/>
    </dgm:pt>
    <dgm:pt modelId="{0491D114-D46F-446E-A101-6B8A455EC5EF}" type="pres">
      <dgm:prSet presAssocID="{6CB18A39-B2BF-4EF4-A75B-BCF2C039E82F}" presName="tx1" presStyleLbl="revTx" presStyleIdx="3" presStyleCnt="5"/>
      <dgm:spPr/>
    </dgm:pt>
    <dgm:pt modelId="{1BE19EF2-0F79-4BCD-9E25-AD7CBFF9F4A7}" type="pres">
      <dgm:prSet presAssocID="{6CB18A39-B2BF-4EF4-A75B-BCF2C039E82F}" presName="vert1" presStyleCnt="0"/>
      <dgm:spPr/>
    </dgm:pt>
    <dgm:pt modelId="{22226697-FEA0-4430-BF0A-AC2628CDF1F0}" type="pres">
      <dgm:prSet presAssocID="{7277A292-21AB-4BA0-9A09-B7896901D497}" presName="thickLine" presStyleLbl="alignNode1" presStyleIdx="4" presStyleCnt="5"/>
      <dgm:spPr/>
    </dgm:pt>
    <dgm:pt modelId="{42308FCA-A8BE-4C4C-B862-F8E05E693AA1}" type="pres">
      <dgm:prSet presAssocID="{7277A292-21AB-4BA0-9A09-B7896901D497}" presName="horz1" presStyleCnt="0"/>
      <dgm:spPr/>
    </dgm:pt>
    <dgm:pt modelId="{B9D38063-D698-4EDD-9AC3-9A53B125394E}" type="pres">
      <dgm:prSet presAssocID="{7277A292-21AB-4BA0-9A09-B7896901D497}" presName="tx1" presStyleLbl="revTx" presStyleIdx="4" presStyleCnt="5"/>
      <dgm:spPr/>
    </dgm:pt>
    <dgm:pt modelId="{ABFDC9A3-A499-492F-A5D2-E032BEB2C61D}" type="pres">
      <dgm:prSet presAssocID="{7277A292-21AB-4BA0-9A09-B7896901D497}" presName="vert1" presStyleCnt="0"/>
      <dgm:spPr/>
    </dgm:pt>
  </dgm:ptLst>
  <dgm:cxnLst>
    <dgm:cxn modelId="{1DB3C046-9E57-44BC-9AFD-9CF94A28DC66}" srcId="{E4BDAC50-4201-4806-AAC9-C28D20742276}" destId="{7277A292-21AB-4BA0-9A09-B7896901D497}" srcOrd="4" destOrd="0" parTransId="{35B8F19E-F99F-4469-A95D-8941668729C6}" sibTransId="{2D00FDCB-D30F-41F9-9A2C-C6A89BA57591}"/>
    <dgm:cxn modelId="{27E9C74B-852B-41DC-8C8C-FD1016CBC168}" type="presOf" srcId="{F02EDCEA-7D92-4F80-9712-9F011BE51ED8}" destId="{806CA888-76E3-4AC5-B91E-5402A91D8532}" srcOrd="0" destOrd="0" presId="urn:microsoft.com/office/officeart/2008/layout/LinedList"/>
    <dgm:cxn modelId="{E3A72A79-103E-4801-9A9C-6AF008B16B3B}" srcId="{E4BDAC50-4201-4806-AAC9-C28D20742276}" destId="{6CB18A39-B2BF-4EF4-A75B-BCF2C039E82F}" srcOrd="3" destOrd="0" parTransId="{2C14179B-D9A3-4EB4-B19E-BC7F15CF7434}" sibTransId="{19A87875-3490-463F-B8D7-F388F072C6C3}"/>
    <dgm:cxn modelId="{22F24F7A-906E-40D8-BD27-C3637569B339}" type="presOf" srcId="{E4BDAC50-4201-4806-AAC9-C28D20742276}" destId="{6F52C2ED-EE0F-461E-AD56-D4880B970AE9}" srcOrd="0" destOrd="0" presId="urn:microsoft.com/office/officeart/2008/layout/LinedList"/>
    <dgm:cxn modelId="{2B65EF82-EB2D-44A6-92BC-A742D86C7E2D}" srcId="{E4BDAC50-4201-4806-AAC9-C28D20742276}" destId="{6A4291AE-B095-4C8C-96AF-A55CA684090A}" srcOrd="2" destOrd="0" parTransId="{B5F0E3CD-9D16-4CF0-A8FD-FE78318C3952}" sibTransId="{D717B59E-3C85-43FA-93E1-EDE1278F9271}"/>
    <dgm:cxn modelId="{26A2D388-5554-4595-8F4E-21AB47FAAED3}" type="presOf" srcId="{A801A54F-FE73-4BBD-8AF7-707A8D7B71CE}" destId="{C36A890E-DA25-4D09-896A-4B9D8DA4DFCD}" srcOrd="0" destOrd="0" presId="urn:microsoft.com/office/officeart/2008/layout/LinedList"/>
    <dgm:cxn modelId="{EBFE7CA6-4FEF-4B34-96D8-3F8B2EA23066}" type="presOf" srcId="{6CB18A39-B2BF-4EF4-A75B-BCF2C039E82F}" destId="{0491D114-D46F-446E-A101-6B8A455EC5EF}" srcOrd="0" destOrd="0" presId="urn:microsoft.com/office/officeart/2008/layout/LinedList"/>
    <dgm:cxn modelId="{FBC0A1AB-E699-4AC1-A7E6-EB217D9C6D65}" type="presOf" srcId="{6A4291AE-B095-4C8C-96AF-A55CA684090A}" destId="{E54E85AF-F6B5-43D9-9EAC-5AA2C8C27B73}" srcOrd="0" destOrd="0" presId="urn:microsoft.com/office/officeart/2008/layout/LinedList"/>
    <dgm:cxn modelId="{129BF9C3-263B-4B64-8222-A31A6D858D7C}" type="presOf" srcId="{7277A292-21AB-4BA0-9A09-B7896901D497}" destId="{B9D38063-D698-4EDD-9AC3-9A53B125394E}" srcOrd="0" destOrd="0" presId="urn:microsoft.com/office/officeart/2008/layout/LinedList"/>
    <dgm:cxn modelId="{3D99DCE2-4AC4-4A9B-B142-5719B1A98798}" srcId="{E4BDAC50-4201-4806-AAC9-C28D20742276}" destId="{F02EDCEA-7D92-4F80-9712-9F011BE51ED8}" srcOrd="1" destOrd="0" parTransId="{7FE041AA-33E6-4232-BD30-C764DC8B51B4}" sibTransId="{5A527420-5AB2-4211-B741-455CEAB9BD75}"/>
    <dgm:cxn modelId="{2B4EEEE5-BAA6-4BEE-BA6C-624845010496}" srcId="{E4BDAC50-4201-4806-AAC9-C28D20742276}" destId="{A801A54F-FE73-4BBD-8AF7-707A8D7B71CE}" srcOrd="0" destOrd="0" parTransId="{1DC4CD73-F820-4547-A4F2-91C2DE1D4ADB}" sibTransId="{45270D19-BC19-49DA-917F-0784499618AE}"/>
    <dgm:cxn modelId="{CEA52FF2-012E-4712-A6B6-D3D25D963D9E}" type="presParOf" srcId="{6F52C2ED-EE0F-461E-AD56-D4880B970AE9}" destId="{71CE6D8B-42FB-4CEF-BDA0-85D9DF15653F}" srcOrd="0" destOrd="0" presId="urn:microsoft.com/office/officeart/2008/layout/LinedList"/>
    <dgm:cxn modelId="{0994E061-9AE1-4ECC-9B22-C69004E8138C}" type="presParOf" srcId="{6F52C2ED-EE0F-461E-AD56-D4880B970AE9}" destId="{9AFE3DCF-6C63-45FE-9B30-54468302372D}" srcOrd="1" destOrd="0" presId="urn:microsoft.com/office/officeart/2008/layout/LinedList"/>
    <dgm:cxn modelId="{A1E0A694-2CD8-4F24-A29E-19C77F0E90A7}" type="presParOf" srcId="{9AFE3DCF-6C63-45FE-9B30-54468302372D}" destId="{C36A890E-DA25-4D09-896A-4B9D8DA4DFCD}" srcOrd="0" destOrd="0" presId="urn:microsoft.com/office/officeart/2008/layout/LinedList"/>
    <dgm:cxn modelId="{0916A77F-588B-4FBE-B91D-E9602757E8DD}" type="presParOf" srcId="{9AFE3DCF-6C63-45FE-9B30-54468302372D}" destId="{097B3C46-84BF-4E8C-B7B6-EDF38F3B920D}" srcOrd="1" destOrd="0" presId="urn:microsoft.com/office/officeart/2008/layout/LinedList"/>
    <dgm:cxn modelId="{4289EB83-46D5-4D5E-A95E-9C2390997989}" type="presParOf" srcId="{6F52C2ED-EE0F-461E-AD56-D4880B970AE9}" destId="{F43C5DE4-CF97-494F-8DA8-4DA4C5A833D0}" srcOrd="2" destOrd="0" presId="urn:microsoft.com/office/officeart/2008/layout/LinedList"/>
    <dgm:cxn modelId="{F9E8551F-1A7E-46F3-B224-C88C43D2CE29}" type="presParOf" srcId="{6F52C2ED-EE0F-461E-AD56-D4880B970AE9}" destId="{A9D017C9-EC99-45AE-B079-7556238B2BF9}" srcOrd="3" destOrd="0" presId="urn:microsoft.com/office/officeart/2008/layout/LinedList"/>
    <dgm:cxn modelId="{7BF5172E-6346-4318-8428-BBDB43444C67}" type="presParOf" srcId="{A9D017C9-EC99-45AE-B079-7556238B2BF9}" destId="{806CA888-76E3-4AC5-B91E-5402A91D8532}" srcOrd="0" destOrd="0" presId="urn:microsoft.com/office/officeart/2008/layout/LinedList"/>
    <dgm:cxn modelId="{83778AE7-3475-409B-9E4F-8F1718D1EA2E}" type="presParOf" srcId="{A9D017C9-EC99-45AE-B079-7556238B2BF9}" destId="{B6405FAF-10B1-47DF-B5F8-6636B1809031}" srcOrd="1" destOrd="0" presId="urn:microsoft.com/office/officeart/2008/layout/LinedList"/>
    <dgm:cxn modelId="{C55F468E-7E6A-4397-921C-86FCC989E9E6}" type="presParOf" srcId="{6F52C2ED-EE0F-461E-AD56-D4880B970AE9}" destId="{7AD9EAA1-6779-4CCE-8730-3E091AE2703A}" srcOrd="4" destOrd="0" presId="urn:microsoft.com/office/officeart/2008/layout/LinedList"/>
    <dgm:cxn modelId="{59AE78EE-B216-4409-A55E-4CF1804A1F47}" type="presParOf" srcId="{6F52C2ED-EE0F-461E-AD56-D4880B970AE9}" destId="{991A6250-A9F5-45ED-A922-39A94F87F57D}" srcOrd="5" destOrd="0" presId="urn:microsoft.com/office/officeart/2008/layout/LinedList"/>
    <dgm:cxn modelId="{9396974D-CCC5-4D30-83D8-D4C627F1CEE5}" type="presParOf" srcId="{991A6250-A9F5-45ED-A922-39A94F87F57D}" destId="{E54E85AF-F6B5-43D9-9EAC-5AA2C8C27B73}" srcOrd="0" destOrd="0" presId="urn:microsoft.com/office/officeart/2008/layout/LinedList"/>
    <dgm:cxn modelId="{96A14F80-D5B9-48A2-97FD-AB73892D317A}" type="presParOf" srcId="{991A6250-A9F5-45ED-A922-39A94F87F57D}" destId="{3DDD145A-B137-43CA-A209-72C67E78CB0B}" srcOrd="1" destOrd="0" presId="urn:microsoft.com/office/officeart/2008/layout/LinedList"/>
    <dgm:cxn modelId="{6BC72377-203F-4D92-98BC-C0CCCF052075}" type="presParOf" srcId="{6F52C2ED-EE0F-461E-AD56-D4880B970AE9}" destId="{DDBFE762-1ED5-49EE-A7B2-47717E31A3AF}" srcOrd="6" destOrd="0" presId="urn:microsoft.com/office/officeart/2008/layout/LinedList"/>
    <dgm:cxn modelId="{ECBDA1F3-D297-47FE-8AF4-B13EBC123166}" type="presParOf" srcId="{6F52C2ED-EE0F-461E-AD56-D4880B970AE9}" destId="{C759752C-F21A-48D1-B3F6-B7064291BDB5}" srcOrd="7" destOrd="0" presId="urn:microsoft.com/office/officeart/2008/layout/LinedList"/>
    <dgm:cxn modelId="{2C2726D6-06D0-4037-B98D-58230BB84494}" type="presParOf" srcId="{C759752C-F21A-48D1-B3F6-B7064291BDB5}" destId="{0491D114-D46F-446E-A101-6B8A455EC5EF}" srcOrd="0" destOrd="0" presId="urn:microsoft.com/office/officeart/2008/layout/LinedList"/>
    <dgm:cxn modelId="{D6AB336B-3F8C-4390-A068-32EF9792AE3C}" type="presParOf" srcId="{C759752C-F21A-48D1-B3F6-B7064291BDB5}" destId="{1BE19EF2-0F79-4BCD-9E25-AD7CBFF9F4A7}" srcOrd="1" destOrd="0" presId="urn:microsoft.com/office/officeart/2008/layout/LinedList"/>
    <dgm:cxn modelId="{3EDB9DA9-72BF-48F3-B400-002172CCE177}" type="presParOf" srcId="{6F52C2ED-EE0F-461E-AD56-D4880B970AE9}" destId="{22226697-FEA0-4430-BF0A-AC2628CDF1F0}" srcOrd="8" destOrd="0" presId="urn:microsoft.com/office/officeart/2008/layout/LinedList"/>
    <dgm:cxn modelId="{BCC57364-09A2-4D88-9B85-3E9FA943CED9}" type="presParOf" srcId="{6F52C2ED-EE0F-461E-AD56-D4880B970AE9}" destId="{42308FCA-A8BE-4C4C-B862-F8E05E693AA1}" srcOrd="9" destOrd="0" presId="urn:microsoft.com/office/officeart/2008/layout/LinedList"/>
    <dgm:cxn modelId="{3C750003-4744-4CF9-9A0D-BE802319BCA9}" type="presParOf" srcId="{42308FCA-A8BE-4C4C-B862-F8E05E693AA1}" destId="{B9D38063-D698-4EDD-9AC3-9A53B125394E}" srcOrd="0" destOrd="0" presId="urn:microsoft.com/office/officeart/2008/layout/LinedList"/>
    <dgm:cxn modelId="{4078495B-C04F-49A6-95FE-062A97D9A7F6}" type="presParOf" srcId="{42308FCA-A8BE-4C4C-B862-F8E05E693AA1}" destId="{ABFDC9A3-A499-492F-A5D2-E032BEB2C61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3EB330-F863-4148-B872-F3A248D3CB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12C804F-3C42-4F94-8607-467066EA7DFB}">
      <dgm:prSet/>
      <dgm:spPr/>
      <dgm:t>
        <a:bodyPr/>
        <a:lstStyle/>
        <a:p>
          <a:r>
            <a:rPr lang="en-US"/>
            <a:t>The different libraries have the different features</a:t>
          </a:r>
        </a:p>
      </dgm:t>
    </dgm:pt>
    <dgm:pt modelId="{0D100AD4-6CA3-43F5-8ED6-5F27409D18E5}" type="parTrans" cxnId="{2CD3161B-6EC9-444D-981A-4B2F582A6609}">
      <dgm:prSet/>
      <dgm:spPr/>
      <dgm:t>
        <a:bodyPr/>
        <a:lstStyle/>
        <a:p>
          <a:endParaRPr lang="en-US"/>
        </a:p>
      </dgm:t>
    </dgm:pt>
    <dgm:pt modelId="{80830536-C99C-4C04-9ABB-FBCADF66B64D}" type="sibTrans" cxnId="{2CD3161B-6EC9-444D-981A-4B2F582A6609}">
      <dgm:prSet/>
      <dgm:spPr/>
      <dgm:t>
        <a:bodyPr/>
        <a:lstStyle/>
        <a:p>
          <a:endParaRPr lang="en-US"/>
        </a:p>
      </dgm:t>
    </dgm:pt>
    <dgm:pt modelId="{B00F92CC-E712-4D68-AA77-D3212A0168A8}">
      <dgm:prSet/>
      <dgm:spPr/>
      <dgm:t>
        <a:bodyPr/>
        <a:lstStyle/>
        <a:p>
          <a:r>
            <a:rPr lang="en-US"/>
            <a:t>The different libraries have the different usage field</a:t>
          </a:r>
        </a:p>
      </dgm:t>
    </dgm:pt>
    <dgm:pt modelId="{44A4578F-97E7-4016-ACBE-AB30BD02BB4A}" type="parTrans" cxnId="{19F87F0B-A294-45B4-AA06-44125BF6C0A4}">
      <dgm:prSet/>
      <dgm:spPr/>
      <dgm:t>
        <a:bodyPr/>
        <a:lstStyle/>
        <a:p>
          <a:endParaRPr lang="en-US"/>
        </a:p>
      </dgm:t>
    </dgm:pt>
    <dgm:pt modelId="{4C16221F-782D-4E3E-8243-FB8C68AD03C4}" type="sibTrans" cxnId="{19F87F0B-A294-45B4-AA06-44125BF6C0A4}">
      <dgm:prSet/>
      <dgm:spPr/>
      <dgm:t>
        <a:bodyPr/>
        <a:lstStyle/>
        <a:p>
          <a:endParaRPr lang="en-US"/>
        </a:p>
      </dgm:t>
    </dgm:pt>
    <dgm:pt modelId="{08C2AD39-E753-4DBA-B642-E060F82B8108}" type="pres">
      <dgm:prSet presAssocID="{5D3EB330-F863-4148-B872-F3A248D3CB0E}" presName="root" presStyleCnt="0">
        <dgm:presLayoutVars>
          <dgm:dir/>
          <dgm:resizeHandles val="exact"/>
        </dgm:presLayoutVars>
      </dgm:prSet>
      <dgm:spPr/>
    </dgm:pt>
    <dgm:pt modelId="{5BD1551B-707E-42E0-A996-5C4E812098F9}" type="pres">
      <dgm:prSet presAssocID="{112C804F-3C42-4F94-8607-467066EA7DFB}" presName="compNode" presStyleCnt="0"/>
      <dgm:spPr/>
    </dgm:pt>
    <dgm:pt modelId="{4A936F38-269B-4780-8113-2E2A285CBE07}" type="pres">
      <dgm:prSet presAssocID="{112C804F-3C42-4F94-8607-467066EA7DFB}" presName="bgRect" presStyleLbl="bgShp" presStyleIdx="0" presStyleCnt="2"/>
      <dgm:spPr/>
    </dgm:pt>
    <dgm:pt modelId="{32B1F34A-237E-4F63-A323-0256FF03B193}" type="pres">
      <dgm:prSet presAssocID="{112C804F-3C42-4F94-8607-467066EA7DF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书籍"/>
        </a:ext>
      </dgm:extLst>
    </dgm:pt>
    <dgm:pt modelId="{7A098D8D-54F6-4C24-87CA-FE07209EA71E}" type="pres">
      <dgm:prSet presAssocID="{112C804F-3C42-4F94-8607-467066EA7DFB}" presName="spaceRect" presStyleCnt="0"/>
      <dgm:spPr/>
    </dgm:pt>
    <dgm:pt modelId="{5A5D17FA-72E9-44A7-9749-DF5945C59ED8}" type="pres">
      <dgm:prSet presAssocID="{112C804F-3C42-4F94-8607-467066EA7DFB}" presName="parTx" presStyleLbl="revTx" presStyleIdx="0" presStyleCnt="2">
        <dgm:presLayoutVars>
          <dgm:chMax val="0"/>
          <dgm:chPref val="0"/>
        </dgm:presLayoutVars>
      </dgm:prSet>
      <dgm:spPr/>
    </dgm:pt>
    <dgm:pt modelId="{F435E36F-4800-4DC7-870D-80B0826E010E}" type="pres">
      <dgm:prSet presAssocID="{80830536-C99C-4C04-9ABB-FBCADF66B64D}" presName="sibTrans" presStyleCnt="0"/>
      <dgm:spPr/>
    </dgm:pt>
    <dgm:pt modelId="{67D3A78F-2388-4942-A558-87FD7C812436}" type="pres">
      <dgm:prSet presAssocID="{B00F92CC-E712-4D68-AA77-D3212A0168A8}" presName="compNode" presStyleCnt="0"/>
      <dgm:spPr/>
    </dgm:pt>
    <dgm:pt modelId="{1359B3AF-A930-4E1F-82B0-BAF3D9452C28}" type="pres">
      <dgm:prSet presAssocID="{B00F92CC-E712-4D68-AA77-D3212A0168A8}" presName="bgRect" presStyleLbl="bgShp" presStyleIdx="1" presStyleCnt="2"/>
      <dgm:spPr/>
    </dgm:pt>
    <dgm:pt modelId="{1C054157-C6A7-4BAF-83DC-758E7879DF84}" type="pres">
      <dgm:prSet presAssocID="{B00F92CC-E712-4D68-AA77-D3212A0168A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6E2D6DF4-09F5-40A3-87B9-B4535A1C2FD0}" type="pres">
      <dgm:prSet presAssocID="{B00F92CC-E712-4D68-AA77-D3212A0168A8}" presName="spaceRect" presStyleCnt="0"/>
      <dgm:spPr/>
    </dgm:pt>
    <dgm:pt modelId="{61E9B078-2306-4176-A318-697E9876075C}" type="pres">
      <dgm:prSet presAssocID="{B00F92CC-E712-4D68-AA77-D3212A0168A8}" presName="parTx" presStyleLbl="revTx" presStyleIdx="1" presStyleCnt="2">
        <dgm:presLayoutVars>
          <dgm:chMax val="0"/>
          <dgm:chPref val="0"/>
        </dgm:presLayoutVars>
      </dgm:prSet>
      <dgm:spPr/>
    </dgm:pt>
  </dgm:ptLst>
  <dgm:cxnLst>
    <dgm:cxn modelId="{19F87F0B-A294-45B4-AA06-44125BF6C0A4}" srcId="{5D3EB330-F863-4148-B872-F3A248D3CB0E}" destId="{B00F92CC-E712-4D68-AA77-D3212A0168A8}" srcOrd="1" destOrd="0" parTransId="{44A4578F-97E7-4016-ACBE-AB30BD02BB4A}" sibTransId="{4C16221F-782D-4E3E-8243-FB8C68AD03C4}"/>
    <dgm:cxn modelId="{2CD3161B-6EC9-444D-981A-4B2F582A6609}" srcId="{5D3EB330-F863-4148-B872-F3A248D3CB0E}" destId="{112C804F-3C42-4F94-8607-467066EA7DFB}" srcOrd="0" destOrd="0" parTransId="{0D100AD4-6CA3-43F5-8ED6-5F27409D18E5}" sibTransId="{80830536-C99C-4C04-9ABB-FBCADF66B64D}"/>
    <dgm:cxn modelId="{9015F47B-28C7-458F-9CEA-1060392F5954}" type="presOf" srcId="{B00F92CC-E712-4D68-AA77-D3212A0168A8}" destId="{61E9B078-2306-4176-A318-697E9876075C}" srcOrd="0" destOrd="0" presId="urn:microsoft.com/office/officeart/2018/2/layout/IconVerticalSolidList"/>
    <dgm:cxn modelId="{5B67AA98-0604-4128-9D43-8CBEC935EE58}" type="presOf" srcId="{5D3EB330-F863-4148-B872-F3A248D3CB0E}" destId="{08C2AD39-E753-4DBA-B642-E060F82B8108}" srcOrd="0" destOrd="0" presId="urn:microsoft.com/office/officeart/2018/2/layout/IconVerticalSolidList"/>
    <dgm:cxn modelId="{40F264BF-7FCF-472F-9C46-4349E4C2B4B9}" type="presOf" srcId="{112C804F-3C42-4F94-8607-467066EA7DFB}" destId="{5A5D17FA-72E9-44A7-9749-DF5945C59ED8}" srcOrd="0" destOrd="0" presId="urn:microsoft.com/office/officeart/2018/2/layout/IconVerticalSolidList"/>
    <dgm:cxn modelId="{DC851051-A98D-4532-8AE0-1655D1C24E52}" type="presParOf" srcId="{08C2AD39-E753-4DBA-B642-E060F82B8108}" destId="{5BD1551B-707E-42E0-A996-5C4E812098F9}" srcOrd="0" destOrd="0" presId="urn:microsoft.com/office/officeart/2018/2/layout/IconVerticalSolidList"/>
    <dgm:cxn modelId="{545FD26A-4AC7-48E6-B732-CC8351B7765C}" type="presParOf" srcId="{5BD1551B-707E-42E0-A996-5C4E812098F9}" destId="{4A936F38-269B-4780-8113-2E2A285CBE07}" srcOrd="0" destOrd="0" presId="urn:microsoft.com/office/officeart/2018/2/layout/IconVerticalSolidList"/>
    <dgm:cxn modelId="{AB9170D3-2CDA-44F5-9C00-E9212D0ED357}" type="presParOf" srcId="{5BD1551B-707E-42E0-A996-5C4E812098F9}" destId="{32B1F34A-237E-4F63-A323-0256FF03B193}" srcOrd="1" destOrd="0" presId="urn:microsoft.com/office/officeart/2018/2/layout/IconVerticalSolidList"/>
    <dgm:cxn modelId="{A874099D-47BB-4340-938F-3535B0D53FC5}" type="presParOf" srcId="{5BD1551B-707E-42E0-A996-5C4E812098F9}" destId="{7A098D8D-54F6-4C24-87CA-FE07209EA71E}" srcOrd="2" destOrd="0" presId="urn:microsoft.com/office/officeart/2018/2/layout/IconVerticalSolidList"/>
    <dgm:cxn modelId="{7E81C913-8D65-4398-9961-F7DCEC1D4144}" type="presParOf" srcId="{5BD1551B-707E-42E0-A996-5C4E812098F9}" destId="{5A5D17FA-72E9-44A7-9749-DF5945C59ED8}" srcOrd="3" destOrd="0" presId="urn:microsoft.com/office/officeart/2018/2/layout/IconVerticalSolidList"/>
    <dgm:cxn modelId="{D150F0FC-3489-4659-A670-D9E7D35C5D7E}" type="presParOf" srcId="{08C2AD39-E753-4DBA-B642-E060F82B8108}" destId="{F435E36F-4800-4DC7-870D-80B0826E010E}" srcOrd="1" destOrd="0" presId="urn:microsoft.com/office/officeart/2018/2/layout/IconVerticalSolidList"/>
    <dgm:cxn modelId="{5E56CA34-07EF-4D3D-92F9-312FBB754335}" type="presParOf" srcId="{08C2AD39-E753-4DBA-B642-E060F82B8108}" destId="{67D3A78F-2388-4942-A558-87FD7C812436}" srcOrd="2" destOrd="0" presId="urn:microsoft.com/office/officeart/2018/2/layout/IconVerticalSolidList"/>
    <dgm:cxn modelId="{B054D855-65F8-4007-9EB5-C15EE856199F}" type="presParOf" srcId="{67D3A78F-2388-4942-A558-87FD7C812436}" destId="{1359B3AF-A930-4E1F-82B0-BAF3D9452C28}" srcOrd="0" destOrd="0" presId="urn:microsoft.com/office/officeart/2018/2/layout/IconVerticalSolidList"/>
    <dgm:cxn modelId="{ADD5B265-4FB5-4231-9045-1DE22B9BCB2F}" type="presParOf" srcId="{67D3A78F-2388-4942-A558-87FD7C812436}" destId="{1C054157-C6A7-4BAF-83DC-758E7879DF84}" srcOrd="1" destOrd="0" presId="urn:microsoft.com/office/officeart/2018/2/layout/IconVerticalSolidList"/>
    <dgm:cxn modelId="{DEB6289C-DC78-43C5-9DD4-DA41C10AE137}" type="presParOf" srcId="{67D3A78F-2388-4942-A558-87FD7C812436}" destId="{6E2D6DF4-09F5-40A3-87B9-B4535A1C2FD0}" srcOrd="2" destOrd="0" presId="urn:microsoft.com/office/officeart/2018/2/layout/IconVerticalSolidList"/>
    <dgm:cxn modelId="{4D48A369-A761-42B8-B607-39106AE5FCEC}" type="presParOf" srcId="{67D3A78F-2388-4942-A558-87FD7C812436}" destId="{61E9B078-2306-4176-A318-697E987607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FE57B-DCA6-4A49-80E9-7EAEFEB20AF9}">
      <dsp:nvSpPr>
        <dsp:cNvPr id="0" name=""/>
        <dsp:cNvSpPr/>
      </dsp:nvSpPr>
      <dsp:spPr>
        <a:xfrm>
          <a:off x="307345" y="1546"/>
          <a:ext cx="3222855" cy="193371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1. C++ standard library</a:t>
          </a:r>
          <a:endParaRPr lang="zh-CN" altLang="en-US" sz="3500" kern="1200" dirty="0"/>
        </a:p>
      </dsp:txBody>
      <dsp:txXfrm>
        <a:off x="307345" y="1546"/>
        <a:ext cx="3222855" cy="1933713"/>
      </dsp:txXfrm>
    </dsp:sp>
    <dsp:sp modelId="{81C50266-F956-4D44-B696-CC148622D16F}">
      <dsp:nvSpPr>
        <dsp:cNvPr id="0" name=""/>
        <dsp:cNvSpPr/>
      </dsp:nvSpPr>
      <dsp:spPr>
        <a:xfrm>
          <a:off x="3852486" y="1546"/>
          <a:ext cx="3222855" cy="1933713"/>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2. </a:t>
          </a:r>
          <a:r>
            <a:rPr lang="en-US" altLang="zh-CN" sz="3500" kern="1200" dirty="0" err="1"/>
            <a:t>Pthread</a:t>
          </a:r>
          <a:r>
            <a:rPr lang="en-US" altLang="zh-CN" sz="3500" kern="1200" dirty="0"/>
            <a:t> library</a:t>
          </a:r>
          <a:endParaRPr lang="zh-CN" altLang="en-US" sz="3500" kern="1200" dirty="0"/>
        </a:p>
      </dsp:txBody>
      <dsp:txXfrm>
        <a:off x="3852486" y="1546"/>
        <a:ext cx="3222855" cy="1933713"/>
      </dsp:txXfrm>
    </dsp:sp>
    <dsp:sp modelId="{EC669E4A-78DA-4A03-8980-0B5004A2FA06}">
      <dsp:nvSpPr>
        <dsp:cNvPr id="0" name=""/>
        <dsp:cNvSpPr/>
      </dsp:nvSpPr>
      <dsp:spPr>
        <a:xfrm>
          <a:off x="7397627" y="1546"/>
          <a:ext cx="3222855" cy="193371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3. </a:t>
          </a:r>
          <a:r>
            <a:rPr lang="en-US" altLang="zh-CN" sz="3500" kern="1200" dirty="0" err="1"/>
            <a:t>Openmp</a:t>
          </a:r>
          <a:r>
            <a:rPr lang="en-US" altLang="zh-CN" sz="3500" kern="1200" dirty="0"/>
            <a:t> Library</a:t>
          </a:r>
          <a:endParaRPr lang="zh-CN" altLang="en-US" sz="3500" kern="1200" dirty="0"/>
        </a:p>
      </dsp:txBody>
      <dsp:txXfrm>
        <a:off x="7397627" y="1546"/>
        <a:ext cx="3222855" cy="1933713"/>
      </dsp:txXfrm>
    </dsp:sp>
    <dsp:sp modelId="{35E4D32D-B0A3-4440-AB93-1135DE476555}">
      <dsp:nvSpPr>
        <dsp:cNvPr id="0" name=""/>
        <dsp:cNvSpPr/>
      </dsp:nvSpPr>
      <dsp:spPr>
        <a:xfrm>
          <a:off x="2079915" y="2257545"/>
          <a:ext cx="3222855" cy="1933713"/>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4. PPL Library</a:t>
          </a:r>
          <a:endParaRPr lang="zh-CN" altLang="en-US" sz="3500" kern="1200" dirty="0"/>
        </a:p>
      </dsp:txBody>
      <dsp:txXfrm>
        <a:off x="2079915" y="2257545"/>
        <a:ext cx="3222855" cy="1933713"/>
      </dsp:txXfrm>
    </dsp:sp>
    <dsp:sp modelId="{4F210145-D024-4C43-B56B-ABDF7C5D8DD0}">
      <dsp:nvSpPr>
        <dsp:cNvPr id="0" name=""/>
        <dsp:cNvSpPr/>
      </dsp:nvSpPr>
      <dsp:spPr>
        <a:xfrm>
          <a:off x="5625057" y="2257545"/>
          <a:ext cx="3222855" cy="193371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altLang="zh-CN" sz="3500" kern="1200" dirty="0"/>
            <a:t>5. </a:t>
          </a:r>
          <a:r>
            <a:rPr lang="en-US" altLang="zh-CN" sz="3500" kern="1200" dirty="0" err="1"/>
            <a:t>Dlib</a:t>
          </a:r>
          <a:r>
            <a:rPr lang="en-US" altLang="zh-CN" sz="3500" kern="1200" dirty="0"/>
            <a:t> </a:t>
          </a:r>
          <a:endParaRPr lang="zh-CN" altLang="en-US" sz="3500" kern="1200" dirty="0"/>
        </a:p>
      </dsp:txBody>
      <dsp:txXfrm>
        <a:off x="562505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E6D8B-42FB-4CEF-BDA0-85D9DF15653F}">
      <dsp:nvSpPr>
        <dsp:cNvPr id="0" name=""/>
        <dsp:cNvSpPr/>
      </dsp:nvSpPr>
      <dsp:spPr>
        <a:xfrm>
          <a:off x="0" y="67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6A890E-DA25-4D09-896A-4B9D8DA4DFCD}">
      <dsp:nvSpPr>
        <dsp:cNvPr id="0" name=""/>
        <dsp:cNvSpPr/>
      </dsp:nvSpPr>
      <dsp:spPr>
        <a:xfrm>
          <a:off x="0" y="67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Its features include:</a:t>
          </a:r>
        </a:p>
      </dsp:txBody>
      <dsp:txXfrm>
        <a:off x="0" y="675"/>
        <a:ext cx="6291714" cy="1105876"/>
      </dsp:txXfrm>
    </dsp:sp>
    <dsp:sp modelId="{F43C5DE4-CF97-494F-8DA8-4DA4C5A833D0}">
      <dsp:nvSpPr>
        <dsp:cNvPr id="0" name=""/>
        <dsp:cNvSpPr/>
      </dsp:nvSpPr>
      <dsp:spPr>
        <a:xfrm>
          <a:off x="0" y="110655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6CA888-76E3-4AC5-B91E-5402A91D8532}">
      <dsp:nvSpPr>
        <dsp:cNvPr id="0" name=""/>
        <dsp:cNvSpPr/>
      </dsp:nvSpPr>
      <dsp:spPr>
        <a:xfrm>
          <a:off x="0" y="110655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1. Thread creation and management: The Thread library provides a class called 'thread' that allows developers to create and manage threads. Developers can create new threads, start and stop them, and check their running status.</a:t>
          </a:r>
        </a:p>
      </dsp:txBody>
      <dsp:txXfrm>
        <a:off x="0" y="1106552"/>
        <a:ext cx="6291714" cy="1105876"/>
      </dsp:txXfrm>
    </dsp:sp>
    <dsp:sp modelId="{7AD9EAA1-6779-4CCE-8730-3E091AE2703A}">
      <dsp:nvSpPr>
        <dsp:cNvPr id="0" name=""/>
        <dsp:cNvSpPr/>
      </dsp:nvSpPr>
      <dsp:spPr>
        <a:xfrm>
          <a:off x="0" y="2212429"/>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4E85AF-F6B5-43D9-9EAC-5AA2C8C27B73}">
      <dsp:nvSpPr>
        <dsp:cNvPr id="0" name=""/>
        <dsp:cNvSpPr/>
      </dsp:nvSpPr>
      <dsp:spPr>
        <a:xfrm>
          <a:off x="0" y="2212429"/>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2. Synchronization: The Thread library provides several synchronization mechanisms such as mutexes, condition variables, and barriers that allow developers to coordinate access to shared resources between threads.</a:t>
          </a:r>
        </a:p>
      </dsp:txBody>
      <dsp:txXfrm>
        <a:off x="0" y="2212429"/>
        <a:ext cx="6291714" cy="1105876"/>
      </dsp:txXfrm>
    </dsp:sp>
    <dsp:sp modelId="{DDBFE762-1ED5-49EE-A7B2-47717E31A3AF}">
      <dsp:nvSpPr>
        <dsp:cNvPr id="0" name=""/>
        <dsp:cNvSpPr/>
      </dsp:nvSpPr>
      <dsp:spPr>
        <a:xfrm>
          <a:off x="0" y="3318305"/>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1D114-D46F-446E-A101-6B8A455EC5EF}">
      <dsp:nvSpPr>
        <dsp:cNvPr id="0" name=""/>
        <dsp:cNvSpPr/>
      </dsp:nvSpPr>
      <dsp:spPr>
        <a:xfrm>
          <a:off x="0" y="331830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3. Futures and promises: The Thread library provides a mechanism called 'futures' and 'promises' that allow developers to communicate data between threads. Futures and promises are objects that represent a value that will be computed in the future by a thread.</a:t>
          </a:r>
        </a:p>
      </dsp:txBody>
      <dsp:txXfrm>
        <a:off x="0" y="3318305"/>
        <a:ext cx="6291714" cy="1105876"/>
      </dsp:txXfrm>
    </dsp:sp>
    <dsp:sp modelId="{22226697-FEA0-4430-BF0A-AC2628CDF1F0}">
      <dsp:nvSpPr>
        <dsp:cNvPr id="0" name=""/>
        <dsp:cNvSpPr/>
      </dsp:nvSpPr>
      <dsp:spPr>
        <a:xfrm>
          <a:off x="0" y="4424182"/>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D38063-D698-4EDD-9AC3-9A53B125394E}">
      <dsp:nvSpPr>
        <dsp:cNvPr id="0" name=""/>
        <dsp:cNvSpPr/>
      </dsp:nvSpPr>
      <dsp:spPr>
        <a:xfrm>
          <a:off x="0" y="442418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4. Atomic variables: The Thread library provides support for atomic variables that allow multiple threads to read and write to a shared memory location without the need for synchronization mechanisms.</a:t>
          </a:r>
        </a:p>
      </dsp:txBody>
      <dsp:txXfrm>
        <a:off x="0" y="4424182"/>
        <a:ext cx="6291714" cy="11058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36F38-269B-4780-8113-2E2A285CBE07}">
      <dsp:nvSpPr>
        <dsp:cNvPr id="0" name=""/>
        <dsp:cNvSpPr/>
      </dsp:nvSpPr>
      <dsp:spPr>
        <a:xfrm>
          <a:off x="0" y="958220"/>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1F34A-237E-4F63-A323-0256FF03B193}">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5D17FA-72E9-44A7-9749-DF5945C59ED8}">
      <dsp:nvSpPr>
        <dsp:cNvPr id="0" name=""/>
        <dsp:cNvSpPr/>
      </dsp:nvSpPr>
      <dsp:spPr>
        <a:xfrm>
          <a:off x="2043221" y="958220"/>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111250">
            <a:lnSpc>
              <a:spcPct val="90000"/>
            </a:lnSpc>
            <a:spcBef>
              <a:spcPct val="0"/>
            </a:spcBef>
            <a:spcAft>
              <a:spcPct val="35000"/>
            </a:spcAft>
            <a:buNone/>
          </a:pPr>
          <a:r>
            <a:rPr lang="en-US" sz="2500" kern="1200"/>
            <a:t>The different libraries have the different features</a:t>
          </a:r>
        </a:p>
      </dsp:txBody>
      <dsp:txXfrm>
        <a:off x="2043221" y="958220"/>
        <a:ext cx="4545469" cy="1769022"/>
      </dsp:txXfrm>
    </dsp:sp>
    <dsp:sp modelId="{1359B3AF-A930-4E1F-82B0-BAF3D9452C28}">
      <dsp:nvSpPr>
        <dsp:cNvPr id="0" name=""/>
        <dsp:cNvSpPr/>
      </dsp:nvSpPr>
      <dsp:spPr>
        <a:xfrm>
          <a:off x="0" y="3169499"/>
          <a:ext cx="6588691"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54157-C6A7-4BAF-83DC-758E7879DF84}">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E9B078-2306-4176-A318-697E9876075C}">
      <dsp:nvSpPr>
        <dsp:cNvPr id="0" name=""/>
        <dsp:cNvSpPr/>
      </dsp:nvSpPr>
      <dsp:spPr>
        <a:xfrm>
          <a:off x="2043221" y="3169499"/>
          <a:ext cx="4545469"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1111250">
            <a:lnSpc>
              <a:spcPct val="90000"/>
            </a:lnSpc>
            <a:spcBef>
              <a:spcPct val="0"/>
            </a:spcBef>
            <a:spcAft>
              <a:spcPct val="35000"/>
            </a:spcAft>
            <a:buNone/>
          </a:pPr>
          <a:r>
            <a:rPr lang="en-US" sz="2500" kern="1200"/>
            <a:t>The different libraries have the different usage field</a:t>
          </a:r>
        </a:p>
      </dsp:txBody>
      <dsp:txXfrm>
        <a:off x="2043221" y="3169499"/>
        <a:ext cx="4545469" cy="176902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76943-3D72-459C-B36C-A100C7EFEC48}" type="datetimeFigureOut">
              <a:rPr lang="zh-CN" altLang="en-US" smtClean="0"/>
              <a:t>2023/3/10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BBC4D-B1E7-4ACE-8B10-CEADB93B9358}" type="slidenum">
              <a:rPr lang="zh-CN" altLang="en-US" smtClean="0"/>
              <a:t>‹#›</a:t>
            </a:fld>
            <a:endParaRPr lang="zh-CN" altLang="en-US"/>
          </a:p>
        </p:txBody>
      </p:sp>
    </p:spTree>
    <p:extLst>
      <p:ext uri="{BB962C8B-B14F-4D97-AF65-F5344CB8AC3E}">
        <p14:creationId xmlns:p14="http://schemas.microsoft.com/office/powerpoint/2010/main" val="1104942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every libraries, we stand from the views of features, usage and implementation to introduce them., And then use some algorithm to compare the performance of them in specific algorithm. </a:t>
            </a:r>
            <a:endParaRPr lang="zh-CN" altLang="en-US" dirty="0"/>
          </a:p>
        </p:txBody>
      </p:sp>
      <p:sp>
        <p:nvSpPr>
          <p:cNvPr id="4" name="灯片编号占位符 3"/>
          <p:cNvSpPr>
            <a:spLocks noGrp="1"/>
          </p:cNvSpPr>
          <p:nvPr>
            <p:ph type="sldNum" sz="quarter" idx="5"/>
          </p:nvPr>
        </p:nvSpPr>
        <p:spPr/>
        <p:txBody>
          <a:bodyPr/>
          <a:lstStyle/>
          <a:p>
            <a:fld id="{D53D7AC6-27E9-45A6-AF98-E8ECF152067B}" type="slidenum">
              <a:rPr lang="zh-CN" altLang="en-US" smtClean="0"/>
              <a:t>2</a:t>
            </a:fld>
            <a:endParaRPr lang="zh-CN" altLang="en-US"/>
          </a:p>
        </p:txBody>
      </p:sp>
    </p:spTree>
    <p:extLst>
      <p:ext uri="{BB962C8B-B14F-4D97-AF65-F5344CB8AC3E}">
        <p14:creationId xmlns:p14="http://schemas.microsoft.com/office/powerpoint/2010/main" val="322749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9BBC4D-B1E7-4ACE-8B10-CEADB93B9358}" type="slidenum">
              <a:rPr lang="zh-CN" altLang="en-US" smtClean="0"/>
              <a:t>18</a:t>
            </a:fld>
            <a:endParaRPr lang="zh-CN" altLang="en-US"/>
          </a:p>
        </p:txBody>
      </p:sp>
    </p:spTree>
    <p:extLst>
      <p:ext uri="{BB962C8B-B14F-4D97-AF65-F5344CB8AC3E}">
        <p14:creationId xmlns:p14="http://schemas.microsoft.com/office/powerpoint/2010/main" val="11350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D1D5DB"/>
                </a:solidFill>
                <a:effectLst/>
                <a:latin typeface="Söhne"/>
              </a:rPr>
              <a:t>There are several possible reasons why a parallel matrix multiplication program might perform best with 4 threads instead of 8 on a computer with 4 cores and 8 threads:</a:t>
            </a:r>
          </a:p>
          <a:p>
            <a:pPr algn="l">
              <a:buFont typeface="+mj-lt"/>
              <a:buAutoNum type="arabicPeriod"/>
            </a:pPr>
            <a:r>
              <a:rPr lang="en-US" altLang="zh-CN" b="0" i="0" dirty="0">
                <a:solidFill>
                  <a:srgbClr val="D1D5DB"/>
                </a:solidFill>
                <a:effectLst/>
                <a:latin typeface="Söhne"/>
              </a:rPr>
              <a:t>Thread overhead: Each thread in a parallel program incurs some overhead due to the need to create, synchronize, and communicate with other threads. With 8 threads, the overhead may become significant, especially if the workload for each thread is relatively small. With 4 threads, there may be less overhead per thread, allowing each thread to execute more efficiently.</a:t>
            </a:r>
          </a:p>
          <a:p>
            <a:pPr algn="l">
              <a:buFont typeface="+mj-lt"/>
              <a:buAutoNum type="arabicPeriod"/>
            </a:pPr>
            <a:r>
              <a:rPr lang="en-US" altLang="zh-CN" b="0" i="0" dirty="0">
                <a:solidFill>
                  <a:srgbClr val="D1D5DB"/>
                </a:solidFill>
                <a:effectLst/>
                <a:latin typeface="Söhne"/>
              </a:rPr>
              <a:t>Cache contention: When multiple threads access the same data in memory, there is a risk of cache contention, where one thread's access to a cache line evicts another thread's data from the same cache line. With 8 threads, there is a higher risk of cache contention, which can slow down the program. With 4 threads, there may be less contention and more efficient use of the cache.</a:t>
            </a:r>
          </a:p>
          <a:p>
            <a:pPr algn="l">
              <a:buFont typeface="+mj-lt"/>
              <a:buAutoNum type="arabicPeriod"/>
            </a:pPr>
            <a:r>
              <a:rPr lang="en-US" altLang="zh-CN" b="0" i="0" dirty="0">
                <a:solidFill>
                  <a:srgbClr val="D1D5DB"/>
                </a:solidFill>
                <a:effectLst/>
                <a:latin typeface="Söhne"/>
              </a:rPr>
              <a:t>Memory bandwidth: The memory bandwidth of the computer can limit the performance of a parallel program, especially if multiple threads are competing for access to memory. With 8 threads, there may be more competition for memory bandwidth, which can slow down the program. With 4 threads, there may be less competition and more efficient use of memory bandwidth.</a:t>
            </a:r>
          </a:p>
          <a:p>
            <a:pPr algn="l">
              <a:buFont typeface="+mj-lt"/>
              <a:buAutoNum type="arabicPeriod"/>
            </a:pPr>
            <a:r>
              <a:rPr lang="en-US" altLang="zh-CN" b="0" i="0" dirty="0">
                <a:solidFill>
                  <a:srgbClr val="D1D5DB"/>
                </a:solidFill>
                <a:effectLst/>
                <a:latin typeface="Söhne"/>
              </a:rPr>
              <a:t>Load balancing: If the workload is not evenly distributed among the threads, some threads may finish their work early and have to wait for other threads to finish. With 8 threads, load balancing may be more difficult, leading to idle threads and reduced performance. With 4 threads, load balancing may be easier and more efficient.</a:t>
            </a:r>
          </a:p>
          <a:p>
            <a:pPr algn="l"/>
            <a:r>
              <a:rPr lang="en-US" altLang="zh-CN" b="0" i="0" dirty="0">
                <a:solidFill>
                  <a:srgbClr val="D1D5DB"/>
                </a:solidFill>
                <a:effectLst/>
                <a:latin typeface="Söhne"/>
              </a:rPr>
              <a:t>Overall, the reasons why a parallel matrix multiplication program might perform best with 4 threads instead of 8 on a computer with 4 cores and 8 threads are likely to be a combination of factors related to thread overhead, cache contention, memory bandwidth, and load balancing. The optimal number of threads for a given program will depend on the specifics of the program, the hardware, and the workload.</a:t>
            </a:r>
          </a:p>
          <a:p>
            <a:endParaRPr lang="zh-CN" altLang="en-US" dirty="0"/>
          </a:p>
        </p:txBody>
      </p:sp>
      <p:sp>
        <p:nvSpPr>
          <p:cNvPr id="4" name="灯片编号占位符 3"/>
          <p:cNvSpPr>
            <a:spLocks noGrp="1"/>
          </p:cNvSpPr>
          <p:nvPr>
            <p:ph type="sldNum" sz="quarter" idx="5"/>
          </p:nvPr>
        </p:nvSpPr>
        <p:spPr/>
        <p:txBody>
          <a:bodyPr/>
          <a:lstStyle/>
          <a:p>
            <a:fld id="{9ADC35F9-C060-4E91-8029-03CA1E104B91}" type="slidenum">
              <a:rPr lang="zh-CN" altLang="en-US" smtClean="0"/>
              <a:t>48</a:t>
            </a:fld>
            <a:endParaRPr lang="zh-CN" altLang="en-US"/>
          </a:p>
        </p:txBody>
      </p:sp>
    </p:spTree>
    <p:extLst>
      <p:ext uri="{BB962C8B-B14F-4D97-AF65-F5344CB8AC3E}">
        <p14:creationId xmlns:p14="http://schemas.microsoft.com/office/powerpoint/2010/main" val="3680409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D1D5DB"/>
                </a:solidFill>
                <a:effectLst/>
                <a:latin typeface="Söhne"/>
              </a:rPr>
              <a:t>There are several possible reasons why increasing the number of threads for a parallel matrix multiplication program could lead to worse performance for small sizes of data:</a:t>
            </a:r>
          </a:p>
          <a:p>
            <a:pPr algn="l">
              <a:buFont typeface="+mj-lt"/>
              <a:buAutoNum type="arabicPeriod"/>
            </a:pPr>
            <a:r>
              <a:rPr lang="en-US" altLang="zh-CN" b="0" i="0" dirty="0">
                <a:solidFill>
                  <a:srgbClr val="D1D5DB"/>
                </a:solidFill>
                <a:effectLst/>
                <a:latin typeface="Söhne"/>
              </a:rPr>
              <a:t>Overhead: Creating and managing threads incurs some overhead, which can become a significant fraction of the total execution time for small sizes of data. With more threads, the overhead can become more significant, leading to slower execution times.</a:t>
            </a:r>
          </a:p>
          <a:p>
            <a:pPr algn="l">
              <a:buFont typeface="+mj-lt"/>
              <a:buAutoNum type="arabicPeriod"/>
            </a:pPr>
            <a:r>
              <a:rPr lang="en-US" altLang="zh-CN" b="0" i="0" dirty="0">
                <a:solidFill>
                  <a:srgbClr val="D1D5DB"/>
                </a:solidFill>
                <a:effectLst/>
                <a:latin typeface="Söhne"/>
              </a:rPr>
              <a:t>Load balancing: If the workload is not evenly distributed among the threads, some threads may finish their work early and have to wait for other threads to finish. With more threads, load balancing can become more difficult, leading to idle threads and reduced performance.</a:t>
            </a:r>
          </a:p>
          <a:p>
            <a:pPr algn="l">
              <a:buFont typeface="+mj-lt"/>
              <a:buAutoNum type="arabicPeriod"/>
            </a:pPr>
            <a:r>
              <a:rPr lang="en-US" altLang="zh-CN" b="0" i="0" dirty="0">
                <a:solidFill>
                  <a:srgbClr val="D1D5DB"/>
                </a:solidFill>
                <a:effectLst/>
                <a:latin typeface="Söhne"/>
              </a:rPr>
              <a:t>Cache utilization: For small sizes of data, the matrices may fit entirely in the cache, allowing for very fast access. With more threads, there may be more contention for cache resources, leading to increased cache misses and slower execution times.</a:t>
            </a:r>
          </a:p>
          <a:p>
            <a:pPr algn="l">
              <a:buFont typeface="+mj-lt"/>
              <a:buAutoNum type="arabicPeriod"/>
            </a:pPr>
            <a:r>
              <a:rPr lang="en-US" altLang="zh-CN" b="0" i="0" dirty="0">
                <a:solidFill>
                  <a:srgbClr val="D1D5DB"/>
                </a:solidFill>
                <a:effectLst/>
                <a:latin typeface="Söhne"/>
              </a:rPr>
              <a:t>Memory bandwidth: For small sizes of data, the memory bandwidth required to read and write the matrices may not be enough to fully saturate all the available threads. With more threads, the available memory bandwidth may become a limiting factor, leading to slower execution times.</a:t>
            </a:r>
          </a:p>
          <a:p>
            <a:pPr algn="l"/>
            <a:r>
              <a:rPr lang="en-US" altLang="zh-CN" b="0" i="0" dirty="0">
                <a:solidFill>
                  <a:srgbClr val="D1D5DB"/>
                </a:solidFill>
                <a:effectLst/>
                <a:latin typeface="Söhne"/>
              </a:rPr>
              <a:t>Overall, the reasons why increasing the number of threads for a parallel matrix multiplication program could lead to worse performance for small sizes of data are likely to be a combination of factors related to thread overhead, load balancing, cache utilization, and memory bandwidth. The optimal number of threads for a given program will depend on the specifics of the program, the hardware, and the workload, and may vary depending on the size of the data being processed. It is important to experiment with different thread counts and data sizes to determine the optimal configuration for your particular case.</a:t>
            </a:r>
          </a:p>
          <a:p>
            <a:endParaRPr lang="zh-CN" altLang="en-US" dirty="0"/>
          </a:p>
        </p:txBody>
      </p:sp>
      <p:sp>
        <p:nvSpPr>
          <p:cNvPr id="4" name="灯片编号占位符 3"/>
          <p:cNvSpPr>
            <a:spLocks noGrp="1"/>
          </p:cNvSpPr>
          <p:nvPr>
            <p:ph type="sldNum" sz="quarter" idx="5"/>
          </p:nvPr>
        </p:nvSpPr>
        <p:spPr/>
        <p:txBody>
          <a:bodyPr/>
          <a:lstStyle/>
          <a:p>
            <a:fld id="{9ADC35F9-C060-4E91-8029-03CA1E104B91}" type="slidenum">
              <a:rPr lang="zh-CN" altLang="en-US" smtClean="0"/>
              <a:t>49</a:t>
            </a:fld>
            <a:endParaRPr lang="zh-CN" altLang="en-US"/>
          </a:p>
        </p:txBody>
      </p:sp>
    </p:spTree>
    <p:extLst>
      <p:ext uri="{BB962C8B-B14F-4D97-AF65-F5344CB8AC3E}">
        <p14:creationId xmlns:p14="http://schemas.microsoft.com/office/powerpoint/2010/main" val="2811921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DB1E6-310A-6517-6D77-B844D9C4D6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83FC6F2-7D03-4E31-45C3-0DD5B71E71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D5E4E9-B5A9-329E-8DA2-678AD9BE7082}"/>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D7A34710-15A8-B67C-70A3-2CBDD52843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E536CE-C207-9B8A-F012-2B09CC87B2C6}"/>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2848268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202940-8A9C-D30D-2D6D-536E55175F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094AC8-4517-74B6-2608-E01FF4978F4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227E26-24DC-5599-9B5F-010537E5E519}"/>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1FDD8AD9-CC9C-CA41-7B8E-FB6129036E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0E39E7-32C5-75E3-EDC2-C9A419A52FFE}"/>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9256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D5EA63-ABEC-E6AB-08DF-94C2E925D8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5E0ACB6-5783-BE2D-0380-E59EC9AE48E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148D78-718D-D012-D1E8-12E1CF3E0825}"/>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8F9E96F5-9D6E-0864-519E-AC391EFA43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D82163-F686-FC2D-CCFE-DF62D9DBC972}"/>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222099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85F3E-52FB-9160-1DCC-2D35CCA99E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D53CCAF-A720-9FFA-3C3F-152A4EFB4D1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639D42-480B-789D-9C04-00512B3D35F5}"/>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89600CEB-1EA6-9595-133D-8FDD997E8E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9888AD-0731-B061-A293-9F68A7B76A4C}"/>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132161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AF74B-DD7F-ACAE-2438-46293233FB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9323C7E-0639-914D-B8BB-5154B0A01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8985546-544D-FC1A-6D2E-77996579335D}"/>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4FB518A1-B807-AA19-8388-9B2E2037DD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7285F5-D56C-0DC0-D8D5-4D3ADA596512}"/>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244173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D91FF-2F09-8FAF-FB2D-149497B669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AC2A6D-8C15-7B88-8D4E-344E433F627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3BC3E02-2C57-8159-6B1C-651B535C3C7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2D12262-D9F8-1ABE-C2EB-25BD14765394}"/>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6" name="页脚占位符 5">
            <a:extLst>
              <a:ext uri="{FF2B5EF4-FFF2-40B4-BE49-F238E27FC236}">
                <a16:creationId xmlns:a16="http://schemas.microsoft.com/office/drawing/2014/main" id="{F8697E59-2EFB-4EA8-7B3F-88F1585713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12599E-5D16-FED8-5CFB-49732FED8751}"/>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348502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7D49C-AEC5-5727-5BE2-05DC00A8DD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FD5D8A-343B-F396-A388-741A4DE7DE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A4366A9-E0DE-A04A-BF87-6561D38EA54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63D5BEB-B383-204B-DA53-951A754A8E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256B0A-E0B5-A0E5-D7CE-E9BE6C9C15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0C23FB-185A-BAED-2CC2-14917ACDF4CC}"/>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8" name="页脚占位符 7">
            <a:extLst>
              <a:ext uri="{FF2B5EF4-FFF2-40B4-BE49-F238E27FC236}">
                <a16:creationId xmlns:a16="http://schemas.microsoft.com/office/drawing/2014/main" id="{69C3607F-2FCC-4F83-D1D6-FA5D4AC475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66F4F8-8A98-549D-AD2C-3B8D83DC3B2F}"/>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586737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98D77-0D93-D904-AD7E-61D93DF216E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8CF83D-FC25-7C32-A5F1-15BDCE419C27}"/>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4" name="页脚占位符 3">
            <a:extLst>
              <a:ext uri="{FF2B5EF4-FFF2-40B4-BE49-F238E27FC236}">
                <a16:creationId xmlns:a16="http://schemas.microsoft.com/office/drawing/2014/main" id="{CAAD7761-7A6D-833C-2B8A-9E4E258BE9A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0567E79-2CF5-3235-5776-AA9886105766}"/>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100576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519CC4E-FCD3-8EA6-A7AA-F573FBEA3DAE}"/>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3" name="页脚占位符 2">
            <a:extLst>
              <a:ext uri="{FF2B5EF4-FFF2-40B4-BE49-F238E27FC236}">
                <a16:creationId xmlns:a16="http://schemas.microsoft.com/office/drawing/2014/main" id="{B00EA023-0AA8-73F6-8411-533D06A8F52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EA68A7-E48A-A497-0EE2-1A30FED3A96C}"/>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215198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1663A-A6F5-8B8B-F931-51C22C8B74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CC815DA-568B-CF78-5A75-9830781F5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B019E0C-7A6A-3F5F-FD91-F30B16584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5F5BE1-17BF-ACB4-B6FF-C223794AD75B}"/>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6" name="页脚占位符 5">
            <a:extLst>
              <a:ext uri="{FF2B5EF4-FFF2-40B4-BE49-F238E27FC236}">
                <a16:creationId xmlns:a16="http://schemas.microsoft.com/office/drawing/2014/main" id="{EFCC40A0-B292-1C56-DDF9-463471F232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C94069-BA0F-E5B6-9446-AFCC9D58B02B}"/>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321236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1355F-C295-A152-0753-9CDBAC015D0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EE32B7-910C-4857-1677-D14F2193D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DF3FB8-1749-FF5E-903A-5A084581C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F5074C-18FF-C268-C56E-DE33FB225661}"/>
              </a:ext>
            </a:extLst>
          </p:cNvPr>
          <p:cNvSpPr>
            <a:spLocks noGrp="1"/>
          </p:cNvSpPr>
          <p:nvPr>
            <p:ph type="dt" sz="half" idx="10"/>
          </p:nvPr>
        </p:nvSpPr>
        <p:spPr/>
        <p:txBody>
          <a:bodyPr/>
          <a:lstStyle/>
          <a:p>
            <a:fld id="{3A115CAC-C919-4E5D-911E-CF69811D5860}" type="datetimeFigureOut">
              <a:rPr lang="zh-CN" altLang="en-US" smtClean="0"/>
              <a:t>2023/3/10</a:t>
            </a:fld>
            <a:endParaRPr lang="zh-CN" altLang="en-US"/>
          </a:p>
        </p:txBody>
      </p:sp>
      <p:sp>
        <p:nvSpPr>
          <p:cNvPr id="6" name="页脚占位符 5">
            <a:extLst>
              <a:ext uri="{FF2B5EF4-FFF2-40B4-BE49-F238E27FC236}">
                <a16:creationId xmlns:a16="http://schemas.microsoft.com/office/drawing/2014/main" id="{C302FE46-1CA4-7FD1-4BC7-B0667F15D0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215307-F7DC-C3A2-1978-0DD00AA5B225}"/>
              </a:ext>
            </a:extLst>
          </p:cNvPr>
          <p:cNvSpPr>
            <a:spLocks noGrp="1"/>
          </p:cNvSpPr>
          <p:nvPr>
            <p:ph type="sldNum" sz="quarter" idx="12"/>
          </p:nvPr>
        </p:nvSpPr>
        <p:spPr/>
        <p:txBody>
          <a:body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110412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0EEE6F-7BD5-5C97-BCF6-94FE1D6ED7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840493-9C99-4B40-E88B-1C2C1629B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C4EE6E-9AFA-E714-1D17-B5F1BC99B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15CAC-C919-4E5D-911E-CF69811D5860}" type="datetimeFigureOut">
              <a:rPr lang="zh-CN" altLang="en-US" smtClean="0"/>
              <a:t>2023/3/10</a:t>
            </a:fld>
            <a:endParaRPr lang="zh-CN" altLang="en-US"/>
          </a:p>
        </p:txBody>
      </p:sp>
      <p:sp>
        <p:nvSpPr>
          <p:cNvPr id="5" name="页脚占位符 4">
            <a:extLst>
              <a:ext uri="{FF2B5EF4-FFF2-40B4-BE49-F238E27FC236}">
                <a16:creationId xmlns:a16="http://schemas.microsoft.com/office/drawing/2014/main" id="{264C9C24-CDAD-9814-D1FF-44F4AD58AD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D75A4D-41D9-5BDC-72E8-ED2B3E4FA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F18F8-0553-4F09-A2A7-4A76ADCC0D7F}" type="slidenum">
              <a:rPr lang="zh-CN" altLang="en-US" smtClean="0"/>
              <a:t>‹#›</a:t>
            </a:fld>
            <a:endParaRPr lang="zh-CN" altLang="en-US"/>
          </a:p>
        </p:txBody>
      </p:sp>
    </p:spTree>
    <p:extLst>
      <p:ext uri="{BB962C8B-B14F-4D97-AF65-F5344CB8AC3E}">
        <p14:creationId xmlns:p14="http://schemas.microsoft.com/office/powerpoint/2010/main" val="81250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cxcxcxcx/imgwarp-opencv"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github.com/lukas783/CUDA-Sobel-Filter"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ChristianMagnerfelt/ParallelQuicksor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6.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标题 1">
            <a:extLst>
              <a:ext uri="{FF2B5EF4-FFF2-40B4-BE49-F238E27FC236}">
                <a16:creationId xmlns:a16="http://schemas.microsoft.com/office/drawing/2014/main" id="{E4F5DB99-CED9-175E-F7F3-54DCA4B65195}"/>
              </a:ext>
            </a:extLst>
          </p:cNvPr>
          <p:cNvSpPr>
            <a:spLocks noGrp="1"/>
          </p:cNvSpPr>
          <p:nvPr>
            <p:ph type="ctrTitle"/>
          </p:nvPr>
        </p:nvSpPr>
        <p:spPr>
          <a:xfrm>
            <a:off x="1314824" y="735106"/>
            <a:ext cx="10053763" cy="2928470"/>
          </a:xfrm>
        </p:spPr>
        <p:txBody>
          <a:bodyPr anchor="b">
            <a:normAutofit/>
          </a:bodyPr>
          <a:lstStyle/>
          <a:p>
            <a:pPr algn="l"/>
            <a:r>
              <a:rPr lang="en-US" altLang="zh-CN" sz="4800" dirty="0">
                <a:solidFill>
                  <a:srgbClr val="FFFFFF"/>
                </a:solidFill>
              </a:rPr>
              <a:t>Final presentation</a:t>
            </a:r>
            <a:endParaRPr lang="zh-CN" altLang="en-US" sz="4800" dirty="0">
              <a:solidFill>
                <a:srgbClr val="FFFFFF"/>
              </a:solidFill>
            </a:endParaRPr>
          </a:p>
        </p:txBody>
      </p:sp>
      <p:sp>
        <p:nvSpPr>
          <p:cNvPr id="3" name="副标题 2">
            <a:extLst>
              <a:ext uri="{FF2B5EF4-FFF2-40B4-BE49-F238E27FC236}">
                <a16:creationId xmlns:a16="http://schemas.microsoft.com/office/drawing/2014/main" id="{E08D7723-A2A4-52A4-30CB-8F9FCE174E8B}"/>
              </a:ext>
            </a:extLst>
          </p:cNvPr>
          <p:cNvSpPr>
            <a:spLocks noGrp="1"/>
          </p:cNvSpPr>
          <p:nvPr>
            <p:ph type="subTitle" idx="1"/>
          </p:nvPr>
        </p:nvSpPr>
        <p:spPr>
          <a:xfrm>
            <a:off x="1350682" y="4870824"/>
            <a:ext cx="10005951" cy="1458258"/>
          </a:xfrm>
        </p:spPr>
        <p:txBody>
          <a:bodyPr anchor="ctr">
            <a:normAutofit/>
          </a:bodyPr>
          <a:lstStyle/>
          <a:p>
            <a:pPr algn="l"/>
            <a:r>
              <a:rPr lang="en-US" altLang="zh-CN" dirty="0"/>
              <a:t>Author: Zihan Xia, </a:t>
            </a:r>
            <a:r>
              <a:rPr lang="en-US" altLang="zh-CN" dirty="0" err="1"/>
              <a:t>Zhaofeng</a:t>
            </a:r>
            <a:r>
              <a:rPr lang="en-US" altLang="zh-CN" dirty="0"/>
              <a:t> Cao, </a:t>
            </a:r>
            <a:r>
              <a:rPr lang="en-US" altLang="zh-CN" dirty="0" err="1"/>
              <a:t>Guang</a:t>
            </a:r>
            <a:r>
              <a:rPr lang="en-US" altLang="zh-CN" dirty="0"/>
              <a:t> Zeng, </a:t>
            </a:r>
            <a:r>
              <a:rPr lang="en-US" altLang="zh-CN" dirty="0" err="1"/>
              <a:t>Zizhao</a:t>
            </a:r>
            <a:r>
              <a:rPr lang="en-US" altLang="zh-CN" dirty="0"/>
              <a:t> Cao</a:t>
            </a:r>
            <a:endParaRPr lang="zh-CN" altLang="en-US" dirty="0"/>
          </a:p>
        </p:txBody>
      </p:sp>
    </p:spTree>
    <p:extLst>
      <p:ext uri="{BB962C8B-B14F-4D97-AF65-F5344CB8AC3E}">
        <p14:creationId xmlns:p14="http://schemas.microsoft.com/office/powerpoint/2010/main" val="4103917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FC17C68-1B18-762B-D836-E1F4EBB67D46}"/>
              </a:ext>
            </a:extLst>
          </p:cNvPr>
          <p:cNvSpPr>
            <a:spLocks noGrp="1"/>
          </p:cNvSpPr>
          <p:nvPr>
            <p:ph type="title"/>
          </p:nvPr>
        </p:nvSpPr>
        <p:spPr>
          <a:xfrm>
            <a:off x="686834" y="1153572"/>
            <a:ext cx="3200400" cy="4461163"/>
          </a:xfrm>
        </p:spPr>
        <p:txBody>
          <a:bodyPr>
            <a:normAutofit/>
          </a:bodyPr>
          <a:lstStyle/>
          <a:p>
            <a:r>
              <a:rPr lang="en-US" altLang="zh-CN">
                <a:solidFill>
                  <a:srgbClr val="FFFFFF"/>
                </a:solidFill>
              </a:rPr>
              <a:t>POSIX Threads</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5A918942-F00A-30D9-948A-A5CC1E596E20}"/>
              </a:ext>
            </a:extLst>
          </p:cNvPr>
          <p:cNvSpPr>
            <a:spLocks noGrp="1"/>
          </p:cNvSpPr>
          <p:nvPr>
            <p:ph idx="1"/>
          </p:nvPr>
        </p:nvSpPr>
        <p:spPr>
          <a:xfrm>
            <a:off x="4447308" y="591344"/>
            <a:ext cx="6906491" cy="5585619"/>
          </a:xfrm>
        </p:spPr>
        <p:txBody>
          <a:bodyPr anchor="ctr">
            <a:normAutofit/>
          </a:bodyPr>
          <a:lstStyle/>
          <a:p>
            <a:endParaRPr lang="en-US" altLang="zh-CN" sz="1300"/>
          </a:p>
          <a:p>
            <a:r>
              <a:rPr lang="en-US" altLang="zh-CN" sz="1300"/>
              <a:t>POSIX Threads, often abbreviated as </a:t>
            </a:r>
            <a:r>
              <a:rPr lang="en-US" altLang="zh-CN" sz="1300" err="1"/>
              <a:t>Pthreads</a:t>
            </a:r>
            <a:r>
              <a:rPr lang="en-US" altLang="zh-CN" sz="1300"/>
              <a:t>, is a library consisting of a set of C programming language API (Application Programming Interface) and interfaces with which a programmer can access services of the Operating System to create and manage threads. It is a standard for thread creation and management on Unix-like systems, including Linux.</a:t>
            </a:r>
          </a:p>
          <a:p>
            <a:endParaRPr lang="en-US" altLang="zh-CN" sz="1300"/>
          </a:p>
          <a:p>
            <a:r>
              <a:rPr lang="en-US" altLang="zh-CN" sz="1300"/>
              <a:t>Its features include:</a:t>
            </a:r>
          </a:p>
          <a:p>
            <a:endParaRPr lang="en-US" altLang="zh-CN" sz="1300"/>
          </a:p>
          <a:p>
            <a:r>
              <a:rPr lang="en-US" altLang="zh-CN" sz="1300"/>
              <a:t>1. Thread creation and management: The library provides a set of functions for creating, starting, stopping, and managing threads. The functions can create threads with specific attributes, such as priority, stack size, and scheduling policy.</a:t>
            </a:r>
          </a:p>
          <a:p>
            <a:r>
              <a:rPr lang="en-US" altLang="zh-CN" sz="1300"/>
              <a:t>2. Thread synchronization: POSIX Threads provides a range of synchronization mechanisms such as mutexes, condition variables, read-write locks, and barriers that can be used to synchronize access to shared data between threads.</a:t>
            </a:r>
          </a:p>
          <a:p>
            <a:r>
              <a:rPr lang="en-US" altLang="zh-CN" sz="1300"/>
              <a:t>3. Thread stack management: The library provides functions for managing stack allocation, including setting the stack size, stack address, and stack overflow handling.</a:t>
            </a:r>
          </a:p>
          <a:p>
            <a:r>
              <a:rPr lang="en-US" altLang="zh-CN" sz="1300"/>
              <a:t>4. Thread cancellation: </a:t>
            </a:r>
            <a:r>
              <a:rPr lang="en-US" altLang="zh-CN" sz="1300" err="1"/>
              <a:t>Pthreads</a:t>
            </a:r>
            <a:r>
              <a:rPr lang="en-US" altLang="zh-CN" sz="1300"/>
              <a:t> supports thread cancellation, allowing one thread to terminate another thread. The thread being canceled can perform cleanup operations before being terminated.</a:t>
            </a:r>
          </a:p>
          <a:p>
            <a:endParaRPr lang="zh-CN" altLang="en-US" sz="1300"/>
          </a:p>
        </p:txBody>
      </p:sp>
    </p:spTree>
    <p:extLst>
      <p:ext uri="{BB962C8B-B14F-4D97-AF65-F5344CB8AC3E}">
        <p14:creationId xmlns:p14="http://schemas.microsoft.com/office/powerpoint/2010/main" val="200099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B4D6644-C331-9F67-A854-DAF84109AD29}"/>
              </a:ext>
            </a:extLst>
          </p:cNvPr>
          <p:cNvSpPr>
            <a:spLocks noGrp="1"/>
          </p:cNvSpPr>
          <p:nvPr>
            <p:ph type="title"/>
          </p:nvPr>
        </p:nvSpPr>
        <p:spPr>
          <a:xfrm>
            <a:off x="1389278" y="1233241"/>
            <a:ext cx="3240506" cy="4064628"/>
          </a:xfrm>
        </p:spPr>
        <p:txBody>
          <a:bodyPr>
            <a:normAutofit/>
          </a:bodyPr>
          <a:lstStyle/>
          <a:p>
            <a:r>
              <a:rPr lang="en-US" altLang="zh-CN">
                <a:solidFill>
                  <a:srgbClr val="FFFFFF"/>
                </a:solidFill>
              </a:rPr>
              <a:t>POSIX Thread Usage:</a:t>
            </a:r>
            <a:endParaRPr lang="zh-CN" alt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469BC4EB-07C6-2216-D47A-D9075D5AE63F}"/>
              </a:ext>
            </a:extLst>
          </p:cNvPr>
          <p:cNvSpPr>
            <a:spLocks noGrp="1"/>
          </p:cNvSpPr>
          <p:nvPr>
            <p:ph idx="1"/>
          </p:nvPr>
        </p:nvSpPr>
        <p:spPr>
          <a:xfrm>
            <a:off x="6096000" y="820880"/>
            <a:ext cx="5257799" cy="4889350"/>
          </a:xfrm>
        </p:spPr>
        <p:txBody>
          <a:bodyPr anchor="t">
            <a:normAutofit/>
          </a:bodyPr>
          <a:lstStyle/>
          <a:p>
            <a:r>
              <a:rPr lang="en-US" altLang="zh-CN" err="1"/>
              <a:t>Pthreads</a:t>
            </a:r>
            <a:r>
              <a:rPr lang="en-US" altLang="zh-CN"/>
              <a:t> are useful for multithreaded programming on Unix-like systems. They allow a program to perform multiple tasks concurrently, taking advantage of multi-core processors or multiple CPUs.</a:t>
            </a:r>
          </a:p>
          <a:p>
            <a:endParaRPr lang="zh-CN" altLang="en-US"/>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0901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74E1317-1ABE-204C-C08F-3EB5EF057199}"/>
              </a:ext>
            </a:extLst>
          </p:cNvPr>
          <p:cNvSpPr>
            <a:spLocks noGrp="1"/>
          </p:cNvSpPr>
          <p:nvPr>
            <p:ph type="title"/>
          </p:nvPr>
        </p:nvSpPr>
        <p:spPr>
          <a:xfrm>
            <a:off x="1389278" y="1233241"/>
            <a:ext cx="3240506" cy="4064628"/>
          </a:xfrm>
        </p:spPr>
        <p:txBody>
          <a:bodyPr>
            <a:normAutofit/>
          </a:bodyPr>
          <a:lstStyle/>
          <a:p>
            <a:r>
              <a:rPr lang="en-US" altLang="zh-CN" sz="3400">
                <a:solidFill>
                  <a:srgbClr val="FFFFFF"/>
                </a:solidFill>
              </a:rPr>
              <a:t>POSIX Thread Implementation:</a:t>
            </a:r>
            <a:endParaRPr lang="zh-CN" altLang="en-US" sz="34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5AF903BE-6089-A8A7-C01D-0B5A4B163516}"/>
              </a:ext>
            </a:extLst>
          </p:cNvPr>
          <p:cNvSpPr>
            <a:spLocks noGrp="1"/>
          </p:cNvSpPr>
          <p:nvPr>
            <p:ph idx="1"/>
          </p:nvPr>
        </p:nvSpPr>
        <p:spPr>
          <a:xfrm>
            <a:off x="6096000" y="820880"/>
            <a:ext cx="5257799" cy="4889350"/>
          </a:xfrm>
        </p:spPr>
        <p:txBody>
          <a:bodyPr anchor="t">
            <a:normAutofit/>
          </a:bodyPr>
          <a:lstStyle/>
          <a:p>
            <a:r>
              <a:rPr lang="en-US" altLang="zh-CN" sz="2000" dirty="0"/>
              <a:t>POSIX Threads also rely on the operating system's thread support, which is typically implemented using kernel-level and user-level code. When a thread is created using the </a:t>
            </a:r>
            <a:r>
              <a:rPr lang="en-US" altLang="zh-CN" sz="2000" dirty="0" err="1"/>
              <a:t>pthread_create</a:t>
            </a:r>
            <a:r>
              <a:rPr lang="en-US" altLang="zh-CN" sz="2000" dirty="0"/>
              <a:t>() function, the library allocates a new stack for the thread and sets up a thread context that is managed by the operating system. Like C++ Standard Library Threads, the thread context includes things like the thread's register state and program counter, which are saved and restored as the thread is scheduled by the operating system. POSIX Threads provide a low-level interface to thread management, which can be used to create and manage threads with fine-grained control.</a:t>
            </a:r>
            <a:endParaRPr lang="zh-CN" altLang="en-US" sz="20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1121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DD0D7-7CDC-82FC-6032-8D6972684698}"/>
              </a:ext>
            </a:extLst>
          </p:cNvPr>
          <p:cNvSpPr>
            <a:spLocks noGrp="1"/>
          </p:cNvSpPr>
          <p:nvPr>
            <p:ph type="title"/>
          </p:nvPr>
        </p:nvSpPr>
        <p:spPr/>
        <p:txBody>
          <a:bodyPr/>
          <a:lstStyle/>
          <a:p>
            <a:r>
              <a:rPr lang="en-US" altLang="zh-CN" dirty="0"/>
              <a:t>Parallel Pattern Library(PPL)</a:t>
            </a:r>
            <a:endParaRPr lang="zh-CN" altLang="en-US" dirty="0"/>
          </a:p>
        </p:txBody>
      </p:sp>
      <p:sp>
        <p:nvSpPr>
          <p:cNvPr id="3" name="内容占位符 2">
            <a:extLst>
              <a:ext uri="{FF2B5EF4-FFF2-40B4-BE49-F238E27FC236}">
                <a16:creationId xmlns:a16="http://schemas.microsoft.com/office/drawing/2014/main" id="{9D7D6E79-E614-1169-0004-327AF137A51C}"/>
              </a:ext>
            </a:extLst>
          </p:cNvPr>
          <p:cNvSpPr>
            <a:spLocks noGrp="1"/>
          </p:cNvSpPr>
          <p:nvPr>
            <p:ph idx="1"/>
          </p:nvPr>
        </p:nvSpPr>
        <p:spPr/>
        <p:txBody>
          <a:bodyPr/>
          <a:lstStyle/>
          <a:p>
            <a:pPr algn="l">
              <a:buFont typeface="Arial" panose="020B0604020202020204" pitchFamily="34" charset="0"/>
              <a:buChar char="•"/>
            </a:pPr>
            <a:r>
              <a:rPr lang="en-US" altLang="zh-CN" b="0" i="0" dirty="0">
                <a:effectLst/>
                <a:latin typeface="Söhne"/>
              </a:rPr>
              <a:t>Advantage: PPL is a high-level library that simplifies the process of writing parallel code. It provides a collection of parallel algorithms and data structures that can be used to distribute work across multiple threads or cores safely.</a:t>
            </a:r>
          </a:p>
          <a:p>
            <a:pPr algn="l">
              <a:buFont typeface="Arial" panose="020B0604020202020204" pitchFamily="34" charset="0"/>
              <a:buChar char="•"/>
            </a:pPr>
            <a:r>
              <a:rPr lang="en-US" altLang="zh-CN" b="0" i="0" dirty="0">
                <a:effectLst/>
                <a:latin typeface="Söhne"/>
              </a:rPr>
              <a:t>Disadvantage: PPL is only available on Windows platforms, which limits its portability to other operating systems.</a:t>
            </a:r>
          </a:p>
          <a:p>
            <a:pPr algn="l">
              <a:buFont typeface="Arial" panose="020B0604020202020204" pitchFamily="34" charset="0"/>
              <a:buChar char="•"/>
            </a:pPr>
            <a:r>
              <a:rPr lang="en-US" altLang="zh-CN" b="0" i="0" dirty="0">
                <a:effectLst/>
                <a:latin typeface="Söhne"/>
              </a:rPr>
              <a:t>Usage: PPL is often used in high-performance computing environments to speed up computationally-intensive tasks such as numerical simulations and data analysis.</a:t>
            </a:r>
          </a:p>
          <a:p>
            <a:endParaRPr lang="zh-CN" altLang="en-US" dirty="0"/>
          </a:p>
        </p:txBody>
      </p:sp>
    </p:spTree>
    <p:extLst>
      <p:ext uri="{BB962C8B-B14F-4D97-AF65-F5344CB8AC3E}">
        <p14:creationId xmlns:p14="http://schemas.microsoft.com/office/powerpoint/2010/main" val="225706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397E03-BAA4-FD30-E869-0F74405EBFFD}"/>
              </a:ext>
            </a:extLst>
          </p:cNvPr>
          <p:cNvSpPr>
            <a:spLocks noGrp="1"/>
          </p:cNvSpPr>
          <p:nvPr>
            <p:ph type="title"/>
          </p:nvPr>
        </p:nvSpPr>
        <p:spPr/>
        <p:txBody>
          <a:bodyPr/>
          <a:lstStyle/>
          <a:p>
            <a:r>
              <a:rPr lang="en-US" altLang="zh-CN" dirty="0" err="1"/>
              <a:t>Dlib</a:t>
            </a:r>
            <a:endParaRPr lang="zh-CN" altLang="en-US" dirty="0"/>
          </a:p>
        </p:txBody>
      </p:sp>
      <p:sp>
        <p:nvSpPr>
          <p:cNvPr id="3" name="内容占位符 2">
            <a:extLst>
              <a:ext uri="{FF2B5EF4-FFF2-40B4-BE49-F238E27FC236}">
                <a16:creationId xmlns:a16="http://schemas.microsoft.com/office/drawing/2014/main" id="{59DBC31A-B6BD-7C0B-7369-31398CDC9D53}"/>
              </a:ext>
            </a:extLst>
          </p:cNvPr>
          <p:cNvSpPr>
            <a:spLocks noGrp="1"/>
          </p:cNvSpPr>
          <p:nvPr>
            <p:ph idx="1"/>
          </p:nvPr>
        </p:nvSpPr>
        <p:spPr/>
        <p:txBody>
          <a:bodyPr>
            <a:normAutofit lnSpcReduction="10000"/>
          </a:bodyPr>
          <a:lstStyle/>
          <a:p>
            <a:pPr algn="l">
              <a:buFont typeface="Arial" panose="020B0604020202020204" pitchFamily="34" charset="0"/>
              <a:buChar char="•"/>
            </a:pPr>
            <a:r>
              <a:rPr lang="en-US" altLang="zh-CN" b="0" i="0" dirty="0">
                <a:effectLst/>
                <a:latin typeface="Söhne"/>
              </a:rPr>
              <a:t>Advantage: </a:t>
            </a:r>
            <a:r>
              <a:rPr lang="en-US" altLang="zh-CN" b="0" i="0" dirty="0" err="1">
                <a:effectLst/>
                <a:latin typeface="Söhne"/>
              </a:rPr>
              <a:t>dlib</a:t>
            </a:r>
            <a:r>
              <a:rPr lang="en-US" altLang="zh-CN" b="0" i="0" dirty="0">
                <a:effectLst/>
                <a:latin typeface="Söhne"/>
              </a:rPr>
              <a:t> is a versatile library that provides a wide range of machine learning algorithms and tools, including image processing, face recognition, and object detection.</a:t>
            </a:r>
          </a:p>
          <a:p>
            <a:pPr algn="l">
              <a:buFont typeface="Arial" panose="020B0604020202020204" pitchFamily="34" charset="0"/>
              <a:buChar char="•"/>
            </a:pPr>
            <a:r>
              <a:rPr lang="en-US" altLang="zh-CN" b="0" i="0" dirty="0">
                <a:effectLst/>
                <a:latin typeface="Söhne"/>
              </a:rPr>
              <a:t>Disadvantage: </a:t>
            </a:r>
            <a:r>
              <a:rPr lang="en-US" altLang="zh-CN" b="0" i="0" dirty="0" err="1">
                <a:effectLst/>
                <a:latin typeface="Söhne"/>
              </a:rPr>
              <a:t>dlib</a:t>
            </a:r>
            <a:r>
              <a:rPr lang="en-US" altLang="zh-CN" b="0" i="0" dirty="0">
                <a:effectLst/>
                <a:latin typeface="Söhne"/>
              </a:rPr>
              <a:t> has a steeper learning curve than some other machine learning libraries due to its complex architecture and large number of features.</a:t>
            </a:r>
          </a:p>
          <a:p>
            <a:pPr algn="l">
              <a:buFont typeface="Arial" panose="020B0604020202020204" pitchFamily="34" charset="0"/>
              <a:buChar char="•"/>
            </a:pPr>
            <a:r>
              <a:rPr lang="en-US" altLang="zh-CN" b="0" i="0" dirty="0">
                <a:effectLst/>
                <a:latin typeface="Söhne"/>
              </a:rPr>
              <a:t>Usage: </a:t>
            </a:r>
            <a:r>
              <a:rPr lang="en-US" altLang="zh-CN" b="0" i="0" dirty="0" err="1">
                <a:effectLst/>
                <a:latin typeface="Söhne"/>
              </a:rPr>
              <a:t>dlib</a:t>
            </a:r>
            <a:r>
              <a:rPr lang="en-US" altLang="zh-CN" b="0" i="0" dirty="0">
                <a:effectLst/>
                <a:latin typeface="Söhne"/>
              </a:rPr>
              <a:t> is well known for its high accuracy in scenarios such as face recognition and often used in computer vision and image processing applications, as well as in natural language processing and other machine learning tasks. It is also commonly used in research and academic environments due to its flexibility and scalability.</a:t>
            </a:r>
          </a:p>
          <a:p>
            <a:endParaRPr lang="zh-CN" altLang="en-US" dirty="0"/>
          </a:p>
        </p:txBody>
      </p:sp>
    </p:spTree>
    <p:extLst>
      <p:ext uri="{BB962C8B-B14F-4D97-AF65-F5344CB8AC3E}">
        <p14:creationId xmlns:p14="http://schemas.microsoft.com/office/powerpoint/2010/main" val="87794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标题 3">
            <a:extLst>
              <a:ext uri="{FF2B5EF4-FFF2-40B4-BE49-F238E27FC236}">
                <a16:creationId xmlns:a16="http://schemas.microsoft.com/office/drawing/2014/main" id="{07941475-46EB-E76F-7882-2D13BD2F20D1}"/>
              </a:ext>
            </a:extLst>
          </p:cNvPr>
          <p:cNvSpPr>
            <a:spLocks noGrp="1"/>
          </p:cNvSpPr>
          <p:nvPr>
            <p:ph type="ctrTitle"/>
          </p:nvPr>
        </p:nvSpPr>
        <p:spPr>
          <a:xfrm>
            <a:off x="3315031" y="1380754"/>
            <a:ext cx="5561938" cy="2513516"/>
          </a:xfrm>
        </p:spPr>
        <p:txBody>
          <a:bodyPr>
            <a:normAutofit/>
          </a:bodyPr>
          <a:lstStyle/>
          <a:p>
            <a:r>
              <a:rPr lang="en-US" altLang="zh-CN">
                <a:solidFill>
                  <a:srgbClr val="FFFFFF"/>
                </a:solidFill>
              </a:rPr>
              <a:t>Experiment:</a:t>
            </a:r>
            <a:endParaRPr lang="zh-CN" altLang="en-US">
              <a:solidFill>
                <a:srgbClr val="FFFFFF"/>
              </a:solidFill>
            </a:endParaRPr>
          </a:p>
        </p:txBody>
      </p:sp>
      <p:sp>
        <p:nvSpPr>
          <p:cNvPr id="5" name="副标题 4">
            <a:extLst>
              <a:ext uri="{FF2B5EF4-FFF2-40B4-BE49-F238E27FC236}">
                <a16:creationId xmlns:a16="http://schemas.microsoft.com/office/drawing/2014/main" id="{3DCDF8AB-526F-604D-F4DC-C17EF93BAA0B}"/>
              </a:ext>
            </a:extLst>
          </p:cNvPr>
          <p:cNvSpPr>
            <a:spLocks noGrp="1"/>
          </p:cNvSpPr>
          <p:nvPr>
            <p:ph type="subTitle" idx="1"/>
          </p:nvPr>
        </p:nvSpPr>
        <p:spPr>
          <a:xfrm>
            <a:off x="3315031" y="4076802"/>
            <a:ext cx="5561938" cy="1534587"/>
          </a:xfrm>
        </p:spPr>
        <p:txBody>
          <a:bodyPr>
            <a:normAutofit/>
          </a:bodyPr>
          <a:lstStyle/>
          <a:p>
            <a:endParaRPr lang="zh-CN" altLang="en-US">
              <a:solidFill>
                <a:srgbClr val="FFFFFF"/>
              </a:solidFill>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052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EF18-9968-6CF0-826D-C957ED482791}"/>
              </a:ext>
            </a:extLst>
          </p:cNvPr>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Application: Image 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751C67-5234-6990-D0D2-EB35C54C2885}"/>
              </a:ext>
            </a:extLst>
          </p:cNvPr>
          <p:cNvSpPr>
            <a:spLocks noGrp="1"/>
          </p:cNvSpPr>
          <p:nvPr>
            <p:ph idx="1"/>
          </p:nvPr>
        </p:nvSpPr>
        <p:spPr>
          <a:xfrm>
            <a:off x="838200" y="1534823"/>
            <a:ext cx="10515600" cy="5084186"/>
          </a:xfrm>
        </p:spPr>
        <p:txBody>
          <a:bodyPr>
            <a:normAutofit lnSpcReduction="10000"/>
          </a:bodyPr>
          <a:lstStyle/>
          <a:p>
            <a:pPr>
              <a:lnSpc>
                <a:spcPct val="150000"/>
              </a:lnSpc>
            </a:pPr>
            <a:r>
              <a:rPr lang="en-US" b="1" dirty="0">
                <a:latin typeface="Times New Roman" panose="02020603050405020304" pitchFamily="18" charset="0"/>
                <a:cs typeface="Times New Roman" panose="02020603050405020304" pitchFamily="18" charset="0"/>
              </a:rPr>
              <a:t>Reason: </a:t>
            </a:r>
          </a:p>
          <a:p>
            <a:pPr lvl="1">
              <a:lnSpc>
                <a:spcPct val="150000"/>
              </a:lnSpc>
            </a:pPr>
            <a:r>
              <a:rPr lang="en-US" dirty="0">
                <a:latin typeface="Times New Roman" panose="02020603050405020304" pitchFamily="18" charset="0"/>
                <a:cs typeface="Times New Roman" panose="02020603050405020304" pitchFamily="18" charset="0"/>
              </a:rPr>
              <a:t>computationally intensive (separated regions in multiple threads)</a:t>
            </a:r>
          </a:p>
          <a:p>
            <a:pPr lvl="1">
              <a:lnSpc>
                <a:spcPct val="150000"/>
              </a:lnSpc>
            </a:pPr>
            <a:r>
              <a:rPr lang="en-US" dirty="0">
                <a:latin typeface="Times New Roman" panose="02020603050405020304" pitchFamily="18" charset="0"/>
                <a:cs typeface="Times New Roman" panose="02020603050405020304" pitchFamily="18" charset="0"/>
              </a:rPr>
              <a:t>helpful with real-time applications (large &amp; multiple images)</a:t>
            </a:r>
          </a:p>
          <a:p>
            <a:pPr marL="457200" lvl="1"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Comparison:</a:t>
            </a:r>
          </a:p>
          <a:p>
            <a:pPr lvl="1">
              <a:lnSpc>
                <a:spcPct val="150000"/>
              </a:lnSpc>
            </a:pPr>
            <a:r>
              <a:rPr lang="en-US" dirty="0">
                <a:latin typeface="Times New Roman" panose="02020603050405020304" pitchFamily="18" charset="0"/>
                <a:cs typeface="Times New Roman" panose="02020603050405020304" pitchFamily="18" charset="0"/>
              </a:rPr>
              <a:t>3 different libraries (C++ standard lib, </a:t>
            </a:r>
            <a:r>
              <a:rPr lang="en-US" dirty="0" err="1">
                <a:latin typeface="Times New Roman" panose="02020603050405020304" pitchFamily="18" charset="0"/>
                <a:cs typeface="Times New Roman" panose="02020603050405020304" pitchFamily="18" charset="0"/>
              </a:rPr>
              <a:t>Pthread</a:t>
            </a:r>
            <a:r>
              <a:rPr lang="en-US" dirty="0">
                <a:latin typeface="Times New Roman" panose="02020603050405020304" pitchFamily="18" charset="0"/>
                <a:cs typeface="Times New Roman" panose="02020603050405020304" pitchFamily="18" charset="0"/>
              </a:rPr>
              <a:t>, OpenMP)</a:t>
            </a:r>
          </a:p>
          <a:p>
            <a:pPr lvl="1">
              <a:lnSpc>
                <a:spcPct val="150000"/>
              </a:lnSpc>
            </a:pPr>
            <a:r>
              <a:rPr lang="en-US" dirty="0">
                <a:latin typeface="Times New Roman" panose="02020603050405020304" pitchFamily="18" charset="0"/>
                <a:cs typeface="Times New Roman" panose="02020603050405020304" pitchFamily="18" charset="0"/>
              </a:rPr>
              <a:t>Image warp</a:t>
            </a:r>
          </a:p>
          <a:p>
            <a:pPr lvl="1">
              <a:lnSpc>
                <a:spcPct val="150000"/>
              </a:lnSpc>
            </a:pPr>
            <a:r>
              <a:rPr lang="en-US" dirty="0">
                <a:latin typeface="Times New Roman" panose="02020603050405020304" pitchFamily="18" charset="0"/>
                <a:cs typeface="Times New Roman" panose="02020603050405020304" pitchFamily="18" charset="0"/>
              </a:rPr>
              <a:t>Sobel edge detection</a:t>
            </a:r>
          </a:p>
          <a:p>
            <a:pPr lvl="1">
              <a:lnSpc>
                <a:spcPct val="150000"/>
              </a:lnSpc>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660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ABAD-CA5F-1FF2-0F3F-0A2B09AAE37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Performance metrices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040FE5-99B8-DD95-435D-AD5E42F20C90}"/>
                  </a:ext>
                </a:extLst>
              </p:cNvPr>
              <p:cNvSpPr>
                <a:spLocks noGrp="1"/>
              </p:cNvSpPr>
              <p:nvPr>
                <p:ph idx="1"/>
              </p:nvPr>
            </p:nvSpPr>
            <p:spPr>
              <a:xfrm>
                <a:off x="838200" y="1825625"/>
                <a:ext cx="10515600" cy="4667250"/>
              </a:xfrm>
            </p:spPr>
            <p:txBody>
              <a:bodyPr/>
              <a:lstStyle/>
              <a:p>
                <a:r>
                  <a:rPr lang="en-US" b="1" dirty="0">
                    <a:latin typeface="Times New Roman" panose="02020603050405020304" pitchFamily="18" charset="0"/>
                    <a:cs typeface="Times New Roman" panose="02020603050405020304" pitchFamily="18" charset="0"/>
                  </a:rPr>
                  <a:t>Execution time:</a:t>
                </a:r>
              </a:p>
              <a:p>
                <a:pPr marL="457200" lvl="1" indent="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Measured by &lt;</a:t>
                </a:r>
                <a:r>
                  <a:rPr lang="en-US" sz="2000" b="1" dirty="0">
                    <a:solidFill>
                      <a:schemeClr val="accent6"/>
                    </a:solidFill>
                    <a:effectLst/>
                  </a:rPr>
                  <a:t>chrono</a:t>
                </a:r>
                <a:r>
                  <a:rPr lang="en-US" sz="2000" dirty="0">
                    <a:latin typeface="Times New Roman" panose="02020603050405020304" pitchFamily="18" charset="0"/>
                    <a:cs typeface="Times New Roman" panose="02020603050405020304" pitchFamily="18" charset="0"/>
                  </a:rPr>
                  <a:t>&gt; library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Speedup:</a:t>
                </a:r>
              </a:p>
              <a:p>
                <a:pPr marL="457200"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𝑆𝑝𝑒𝑒𝑑𝑢𝑝</m:t>
                      </m:r>
                      <m:r>
                        <a:rPr lang="en-US" sz="2000" i="1" smtClean="0">
                          <a:latin typeface="Cambria Math" panose="02040503050406030204" pitchFamily="18" charset="0"/>
                          <a:cs typeface="Times New Roman" panose="02020603050405020304" pitchFamily="18" charset="0"/>
                        </a:rPr>
                        <m:t>=</m:t>
                      </m:r>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𝑂𝑟𝑖𝑔𝑖𝑛𝑎𝑙</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𝑇𝑖𝑚𝑒</m:t>
                          </m:r>
                        </m:num>
                        <m:den>
                          <m:r>
                            <a:rPr lang="en-US" sz="2000" b="0" i="1" smtClean="0">
                              <a:latin typeface="Cambria Math" panose="02040503050406030204" pitchFamily="18" charset="0"/>
                              <a:cs typeface="Times New Roman" panose="02020603050405020304" pitchFamily="18" charset="0"/>
                            </a:rPr>
                            <m:t>𝑃𝑎𝑟𝑎𝑙𝑙𝑒𝑙</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𝑇𝑖𝑚𝑒</m:t>
                          </m:r>
                        </m:den>
                      </m:f>
                    </m:oMath>
                  </m:oMathPara>
                </a14:m>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Efficiency:</a:t>
                </a:r>
              </a:p>
              <a:p>
                <a:pPr marL="457200" lvl="1" indent="0">
                  <a:buNone/>
                </a:pPr>
                <a:r>
                  <a:rPr lang="en-US" dirty="0">
                    <a:cs typeface="Times New Roman" panose="02020603050405020304" pitchFamily="18" charset="0"/>
                  </a:rPr>
                  <a:t>			</a:t>
                </a:r>
                <a:r>
                  <a:rPr lang="en-US" b="0" dirty="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𝐸𝑓𝑓𝑖𝑐𝑖𝑒𝑛𝑐𝑦</m:t>
                    </m:r>
                    <m:r>
                      <a:rPr lang="en-US" sz="2000" i="1" smtClean="0">
                        <a:latin typeface="Cambria Math" panose="02040503050406030204" pitchFamily="18" charset="0"/>
                        <a:cs typeface="Times New Roman" panose="02020603050405020304" pitchFamily="18" charset="0"/>
                      </a:rPr>
                      <m:t>=</m:t>
                    </m:r>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𝑂𝑟𝑖𝑔𝑖𝑛𝑎𝑙</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𝑇𝑖𝑚𝑒</m:t>
                        </m:r>
                      </m:num>
                      <m:den>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𝑜𝑓</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𝑃𝑟𝑜𝑐𝑒𝑠𝑠𝑜𝑟</m:t>
                        </m:r>
                        <m:r>
                          <a:rPr lang="en-US" sz="2000" b="0" i="1" smtClean="0">
                            <a:latin typeface="Cambria Math" panose="02040503050406030204" pitchFamily="18" charset="0"/>
                            <a:cs typeface="Times New Roman" panose="02020603050405020304" pitchFamily="18" charset="0"/>
                          </a:rPr>
                          <m:t> ∗ </m:t>
                        </m:r>
                        <m:r>
                          <a:rPr lang="en-US" sz="2000" b="0" i="1" smtClean="0">
                            <a:latin typeface="Cambria Math" panose="02040503050406030204" pitchFamily="18" charset="0"/>
                            <a:cs typeface="Times New Roman" panose="02020603050405020304" pitchFamily="18" charset="0"/>
                          </a:rPr>
                          <m:t>𝑃𝑎𝑟𝑎𝑙𝑙𝑒𝑙</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𝑇𝑖𝑚𝑒</m:t>
                        </m:r>
                      </m:den>
                    </m:f>
                  </m:oMath>
                </a14:m>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Improvement:</a:t>
                </a:r>
              </a:p>
              <a:p>
                <a:pPr marL="457200" lvl="1" indent="0">
                  <a:buNone/>
                </a:pPr>
                <a:r>
                  <a:rPr lang="en-US" dirty="0">
                    <a:cs typeface="Times New Roman" panose="02020603050405020304" pitchFamily="18" charset="0"/>
                  </a:rPr>
                  <a:t>			</a:t>
                </a:r>
                <a:r>
                  <a:rPr lang="en-US" sz="2000" b="0" dirty="0">
                    <a:cs typeface="Times New Roman" panose="02020603050405020304" pitchFamily="18" charset="0"/>
                  </a:rPr>
                  <a:t>    </a:t>
                </a:r>
                <a14:m>
                  <m:oMath xmlns:m="http://schemas.openxmlformats.org/officeDocument/2006/math">
                    <m:r>
                      <a:rPr lang="en-US" sz="2000" b="0" i="1" smtClean="0">
                        <a:latin typeface="Cambria Math" panose="02040503050406030204" pitchFamily="18" charset="0"/>
                        <a:cs typeface="Times New Roman" panose="02020603050405020304" pitchFamily="18" charset="0"/>
                      </a:rPr>
                      <m:t>𝐼𝑚𝑝𝑟𝑜𝑣𝑒𝑚𝑒𝑛𝑡</m:t>
                    </m:r>
                    <m:r>
                      <a:rPr lang="en-US" sz="2000" i="1" smtClean="0">
                        <a:latin typeface="Cambria Math" panose="02040503050406030204" pitchFamily="18" charset="0"/>
                        <a:cs typeface="Times New Roman" panose="02020603050405020304" pitchFamily="18" charset="0"/>
                      </a:rPr>
                      <m:t>=</m:t>
                    </m:r>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𝑂𝑟𝑖𝑔𝑖𝑛𝑎𝑙</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𝑇𝑖𝑚𝑒</m:t>
                        </m:r>
                        <m:r>
                          <a:rPr lang="en-US" sz="2000" i="1">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𝑃𝑎𝑟𝑎𝑙𝑙𝑒𝑙</m:t>
                        </m:r>
                        <m:r>
                          <a:rPr lang="en-US" sz="2000" i="1">
                            <a:latin typeface="Cambria Math" panose="02040503050406030204" pitchFamily="18" charset="0"/>
                            <a:cs typeface="Times New Roman" panose="02020603050405020304" pitchFamily="18" charset="0"/>
                          </a:rPr>
                          <m:t> </m:t>
                        </m:r>
                        <m:r>
                          <a:rPr lang="en-US" sz="2000" i="1">
                            <a:latin typeface="Cambria Math" panose="02040503050406030204" pitchFamily="18" charset="0"/>
                            <a:cs typeface="Times New Roman" panose="02020603050405020304" pitchFamily="18" charset="0"/>
                          </a:rPr>
                          <m:t>𝑇𝑖𝑚𝑒</m:t>
                        </m:r>
                      </m:num>
                      <m:den>
                        <m:r>
                          <a:rPr lang="en-US" sz="2000" i="1">
                            <a:latin typeface="Cambria Math" panose="02040503050406030204" pitchFamily="18" charset="0"/>
                            <a:cs typeface="Times New Roman" panose="02020603050405020304" pitchFamily="18" charset="0"/>
                          </a:rPr>
                          <m:t>𝑂𝑟𝑖𝑔𝑖𝑛𝑎𝑙</m:t>
                        </m:r>
                        <m:r>
                          <a:rPr lang="en-US" sz="2000" b="0" i="1" smtClean="0">
                            <a:latin typeface="Cambria Math" panose="02040503050406030204" pitchFamily="18" charset="0"/>
                            <a:cs typeface="Times New Roman" panose="02020603050405020304" pitchFamily="18" charset="0"/>
                          </a:rPr>
                          <m:t> </m:t>
                        </m:r>
                        <m:r>
                          <a:rPr lang="en-US" sz="2000" b="0" i="1" smtClean="0">
                            <a:latin typeface="Cambria Math" panose="02040503050406030204" pitchFamily="18" charset="0"/>
                            <a:cs typeface="Times New Roman" panose="02020603050405020304" pitchFamily="18" charset="0"/>
                          </a:rPr>
                          <m:t>𝑇𝑖𝑚𝑒</m:t>
                        </m:r>
                      </m:den>
                    </m:f>
                  </m:oMath>
                </a14:m>
                <a:endParaRPr lang="en-US" dirty="0"/>
              </a:p>
            </p:txBody>
          </p:sp>
        </mc:Choice>
        <mc:Fallback xmlns="">
          <p:sp>
            <p:nvSpPr>
              <p:cNvPr id="3" name="Content Placeholder 2">
                <a:extLst>
                  <a:ext uri="{FF2B5EF4-FFF2-40B4-BE49-F238E27FC236}">
                    <a16:creationId xmlns:a16="http://schemas.microsoft.com/office/drawing/2014/main" id="{21040FE5-99B8-DD95-435D-AD5E42F20C90}"/>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2168"/>
                </a:stretch>
              </a:blipFill>
            </p:spPr>
            <p:txBody>
              <a:bodyPr/>
              <a:lstStyle/>
              <a:p>
                <a:r>
                  <a:rPr lang="en-US">
                    <a:noFill/>
                  </a:rPr>
                  <a:t> </a:t>
                </a:r>
              </a:p>
            </p:txBody>
          </p:sp>
        </mc:Fallback>
      </mc:AlternateContent>
    </p:spTree>
    <p:extLst>
      <p:ext uri="{BB962C8B-B14F-4D97-AF65-F5344CB8AC3E}">
        <p14:creationId xmlns:p14="http://schemas.microsoft.com/office/powerpoint/2010/main" val="192484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DC43-30DE-28BE-8974-CC120925C7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Hardware &amp; Software Specifications</a:t>
            </a:r>
          </a:p>
        </p:txBody>
      </p:sp>
      <p:sp>
        <p:nvSpPr>
          <p:cNvPr id="3" name="Content Placeholder 2">
            <a:extLst>
              <a:ext uri="{FF2B5EF4-FFF2-40B4-BE49-F238E27FC236}">
                <a16:creationId xmlns:a16="http://schemas.microsoft.com/office/drawing/2014/main" id="{F5309980-B018-63F7-1C89-E84F66B263F5}"/>
              </a:ext>
            </a:extLst>
          </p:cNvPr>
          <p:cNvSpPr>
            <a:spLocks noGrp="1"/>
          </p:cNvSpPr>
          <p:nvPr>
            <p:ph idx="1"/>
          </p:nvPr>
        </p:nvSpPr>
        <p:spPr>
          <a:xfrm>
            <a:off x="838200" y="1668079"/>
            <a:ext cx="10515600" cy="4667250"/>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Apple M1 Pro</a:t>
            </a:r>
          </a:p>
          <a:p>
            <a:pPr>
              <a:lnSpc>
                <a:spcPct val="150000"/>
              </a:lnSpc>
            </a:pPr>
            <a:r>
              <a:rPr lang="en-US" sz="2400" dirty="0">
                <a:latin typeface="Times New Roman" panose="02020603050405020304" pitchFamily="18" charset="0"/>
                <a:cs typeface="Times New Roman" panose="02020603050405020304" pitchFamily="18" charset="0"/>
              </a:rPr>
              <a:t>10-core M1 processor </a:t>
            </a:r>
            <a:r>
              <a:rPr lang="en-US" sz="1600" dirty="0">
                <a:solidFill>
                  <a:srgbClr val="000000"/>
                </a:solidFill>
                <a:effectLst/>
                <a:latin typeface="Times New Roman" panose="02020603050405020304" pitchFamily="18" charset="0"/>
                <a:cs typeface="Times New Roman" panose="02020603050405020304" pitchFamily="18" charset="0"/>
              </a:rPr>
              <a:t>(8 performance and 2 efficiency)</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16GB RAM</a:t>
            </a:r>
          </a:p>
          <a:p>
            <a:pPr>
              <a:lnSpc>
                <a:spcPct val="150000"/>
              </a:lnSpc>
            </a:pPr>
            <a:r>
              <a:rPr lang="en-US" sz="2400" dirty="0">
                <a:latin typeface="Times New Roman" panose="02020603050405020304" pitchFamily="18" charset="0"/>
                <a:cs typeface="Times New Roman" panose="02020603050405020304" pitchFamily="18" charset="0"/>
              </a:rPr>
              <a:t>2.5 GHz - 3.2 GHz</a:t>
            </a:r>
          </a:p>
          <a:p>
            <a:pPr>
              <a:lnSpc>
                <a:spcPct val="150000"/>
              </a:lnSpc>
            </a:pPr>
            <a:r>
              <a:rPr lang="en-US" sz="2400" dirty="0">
                <a:latin typeface="Times New Roman" panose="02020603050405020304" pitchFamily="18" charset="0"/>
                <a:cs typeface="Times New Roman" panose="02020603050405020304" pitchFamily="18" charset="0"/>
              </a:rPr>
              <a:t>Operation system: macOS 13.2.1</a:t>
            </a:r>
          </a:p>
          <a:p>
            <a:pPr>
              <a:lnSpc>
                <a:spcPct val="150000"/>
              </a:lnSpc>
            </a:pPr>
            <a:r>
              <a:rPr lang="en-US" sz="2400" dirty="0">
                <a:latin typeface="Times New Roman" panose="02020603050405020304" pitchFamily="18" charset="0"/>
                <a:cs typeface="Times New Roman" panose="02020603050405020304" pitchFamily="18" charset="0"/>
              </a:rPr>
              <a:t>Compiler: Clang</a:t>
            </a:r>
          </a:p>
          <a:p>
            <a:pPr>
              <a:lnSpc>
                <a:spcPct val="150000"/>
              </a:lnSpc>
            </a:pPr>
            <a:r>
              <a:rPr lang="en-US" sz="2400" dirty="0">
                <a:latin typeface="Times New Roman" panose="02020603050405020304" pitchFamily="18" charset="0"/>
                <a:cs typeface="Times New Roman" panose="02020603050405020304" pitchFamily="18" charset="0"/>
              </a:rPr>
              <a:t>IDE: </a:t>
            </a:r>
            <a:r>
              <a:rPr lang="en-US" sz="2400" dirty="0" err="1">
                <a:latin typeface="Times New Roman" panose="02020603050405020304" pitchFamily="18" charset="0"/>
                <a:cs typeface="Times New Roman" panose="02020603050405020304" pitchFamily="18" charset="0"/>
              </a:rPr>
              <a:t>CLion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649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DE5A-F288-1091-A5D5-F6E7736D7C59}"/>
              </a:ext>
            </a:extLst>
          </p:cNvPr>
          <p:cNvSpPr>
            <a:spLocks noGrp="1"/>
          </p:cNvSpPr>
          <p:nvPr>
            <p:ph type="title"/>
          </p:nvPr>
        </p:nvSpPr>
        <p:spPr>
          <a:xfrm>
            <a:off x="838200" y="-102828"/>
            <a:ext cx="10515600" cy="1325563"/>
          </a:xfrm>
        </p:spPr>
        <p:txBody>
          <a:bodyPr/>
          <a:lstStyle/>
          <a:p>
            <a:pPr algn="ctr"/>
            <a:r>
              <a:rPr lang="en-US" altLang="zh-CN" sz="4400" b="1" dirty="0">
                <a:latin typeface="Times New Roman" panose="02020603050405020304" pitchFamily="18" charset="0"/>
                <a:cs typeface="Times New Roman" panose="02020603050405020304" pitchFamily="18" charset="0"/>
              </a:rPr>
              <a:t>Image warp</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408908-0A83-0098-D15B-0DD0FA5FEA1C}"/>
              </a:ext>
            </a:extLst>
          </p:cNvPr>
          <p:cNvSpPr>
            <a:spLocks noGrp="1"/>
          </p:cNvSpPr>
          <p:nvPr>
            <p:ph idx="1"/>
          </p:nvPr>
        </p:nvSpPr>
        <p:spPr>
          <a:xfrm>
            <a:off x="623456" y="1178449"/>
            <a:ext cx="11104418" cy="5554859"/>
          </a:xfrm>
        </p:spPr>
        <p:txBody>
          <a:bodyPr>
            <a:normAutofit/>
          </a:bodyPr>
          <a:lstStyle/>
          <a:p>
            <a:r>
              <a:rPr lang="en-US" sz="2400" b="1" dirty="0">
                <a:latin typeface="Times New Roman" panose="02020603050405020304" pitchFamily="18" charset="0"/>
                <a:cs typeface="Times New Roman" panose="02020603050405020304" pitchFamily="18" charset="0"/>
              </a:rPr>
              <a:t>Spatial transformation</a:t>
            </a:r>
            <a:r>
              <a:rPr lang="en-US" sz="2400" dirty="0">
                <a:latin typeface="Times New Roman" panose="02020603050405020304" pitchFamily="18" charset="0"/>
                <a:cs typeface="Times New Roman" panose="02020603050405020304" pitchFamily="18" charset="0"/>
              </a:rPr>
              <a:t> of an image is a popular process in both photo-editing software and registration algorithms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Mathematical expression:</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Demo:</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Reference code: </a:t>
            </a:r>
            <a:r>
              <a:rPr lang="en-US" sz="1600" b="1" dirty="0">
                <a:latin typeface="Times New Roman" panose="02020603050405020304" pitchFamily="18" charset="0"/>
                <a:cs typeface="Times New Roman" panose="02020603050405020304" pitchFamily="18" charset="0"/>
                <a:hlinkClick r:id="rId2"/>
              </a:rPr>
              <a:t>https://github.com/cxcxcxcx/imgwarp-opencv</a:t>
            </a:r>
            <a:endParaRPr lang="en-US" sz="16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17BD9CC-4AE7-446F-7603-A96B1A799716}"/>
              </a:ext>
            </a:extLst>
          </p:cNvPr>
          <p:cNvPicPr>
            <a:picLocks noChangeAspect="1"/>
          </p:cNvPicPr>
          <p:nvPr/>
        </p:nvPicPr>
        <p:blipFill>
          <a:blip r:embed="rId3"/>
          <a:stretch>
            <a:fillRect/>
          </a:stretch>
        </p:blipFill>
        <p:spPr>
          <a:xfrm>
            <a:off x="4451439" y="2290783"/>
            <a:ext cx="5689600" cy="990600"/>
          </a:xfrm>
          <a:prstGeom prst="rect">
            <a:avLst/>
          </a:prstGeom>
        </p:spPr>
      </p:pic>
      <p:pic>
        <p:nvPicPr>
          <p:cNvPr id="5" name="Content Placeholder 6" descr="A picture containing person, sky, outdoor&#10;&#10;Description automatically generated">
            <a:extLst>
              <a:ext uri="{FF2B5EF4-FFF2-40B4-BE49-F238E27FC236}">
                <a16:creationId xmlns:a16="http://schemas.microsoft.com/office/drawing/2014/main" id="{234A3FA0-D4E0-38CF-6EA5-1EE83CD1B286}"/>
              </a:ext>
            </a:extLst>
          </p:cNvPr>
          <p:cNvPicPr>
            <a:picLocks noChangeAspect="1"/>
          </p:cNvPicPr>
          <p:nvPr/>
        </p:nvPicPr>
        <p:blipFill rotWithShape="1">
          <a:blip r:embed="rId4">
            <a:extLst>
              <a:ext uri="{28A0092B-C50C-407E-A947-70E740481C1C}">
                <a14:useLocalDpi xmlns:a14="http://schemas.microsoft.com/office/drawing/2010/main" val="0"/>
              </a:ext>
            </a:extLst>
          </a:blip>
          <a:srcRect t="3926" b="6620"/>
          <a:stretch/>
        </p:blipFill>
        <p:spPr>
          <a:xfrm>
            <a:off x="2220190" y="3475537"/>
            <a:ext cx="2044415" cy="2438380"/>
          </a:xfrm>
          <a:prstGeom prst="rect">
            <a:avLst/>
          </a:prstGeom>
        </p:spPr>
      </p:pic>
      <p:pic>
        <p:nvPicPr>
          <p:cNvPr id="6" name="Picture 5">
            <a:extLst>
              <a:ext uri="{FF2B5EF4-FFF2-40B4-BE49-F238E27FC236}">
                <a16:creationId xmlns:a16="http://schemas.microsoft.com/office/drawing/2014/main" id="{E463168B-5B0C-AF2E-9BC3-96C639429C1D}"/>
              </a:ext>
            </a:extLst>
          </p:cNvPr>
          <p:cNvPicPr>
            <a:picLocks noChangeAspect="1"/>
          </p:cNvPicPr>
          <p:nvPr/>
        </p:nvPicPr>
        <p:blipFill>
          <a:blip r:embed="rId5"/>
          <a:stretch>
            <a:fillRect/>
          </a:stretch>
        </p:blipFill>
        <p:spPr>
          <a:xfrm>
            <a:off x="4879213" y="3409800"/>
            <a:ext cx="2433573" cy="2569854"/>
          </a:xfrm>
          <a:prstGeom prst="rect">
            <a:avLst/>
          </a:prstGeom>
        </p:spPr>
      </p:pic>
    </p:spTree>
    <p:extLst>
      <p:ext uri="{BB962C8B-B14F-4D97-AF65-F5344CB8AC3E}">
        <p14:creationId xmlns:p14="http://schemas.microsoft.com/office/powerpoint/2010/main" val="416256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标题 5">
            <a:extLst>
              <a:ext uri="{FF2B5EF4-FFF2-40B4-BE49-F238E27FC236}">
                <a16:creationId xmlns:a16="http://schemas.microsoft.com/office/drawing/2014/main" id="{14C7B4BE-1DFA-F889-ACAB-34A6AEB0B7C5}"/>
              </a:ext>
            </a:extLst>
          </p:cNvPr>
          <p:cNvSpPr>
            <a:spLocks noGrp="1"/>
          </p:cNvSpPr>
          <p:nvPr>
            <p:ph type="title"/>
          </p:nvPr>
        </p:nvSpPr>
        <p:spPr>
          <a:xfrm>
            <a:off x="1371597" y="348865"/>
            <a:ext cx="10044023" cy="877729"/>
          </a:xfrm>
        </p:spPr>
        <p:txBody>
          <a:bodyPr anchor="ctr">
            <a:normAutofit/>
          </a:bodyPr>
          <a:lstStyle/>
          <a:p>
            <a:r>
              <a:rPr lang="en-US" altLang="zh-CN" sz="4000">
                <a:solidFill>
                  <a:srgbClr val="FFFFFF"/>
                </a:solidFill>
              </a:rPr>
              <a:t>Libraries: </a:t>
            </a:r>
            <a:endParaRPr lang="zh-CN" altLang="en-US" sz="4000">
              <a:solidFill>
                <a:srgbClr val="FFFFFF"/>
              </a:solidFill>
            </a:endParaRPr>
          </a:p>
        </p:txBody>
      </p:sp>
      <p:graphicFrame>
        <p:nvGraphicFramePr>
          <p:cNvPr id="21" name="内容占位符 6">
            <a:extLst>
              <a:ext uri="{FF2B5EF4-FFF2-40B4-BE49-F238E27FC236}">
                <a16:creationId xmlns:a16="http://schemas.microsoft.com/office/drawing/2014/main" id="{2B77CFD0-0A16-191B-82E9-3BA2481CBFAB}"/>
              </a:ext>
            </a:extLst>
          </p:cNvPr>
          <p:cNvGraphicFramePr>
            <a:graphicFrameLocks noGrp="1"/>
          </p:cNvGraphicFramePr>
          <p:nvPr>
            <p:ph idx="1"/>
            <p:extLst>
              <p:ext uri="{D42A27DB-BD31-4B8C-83A1-F6EECF244321}">
                <p14:modId xmlns:p14="http://schemas.microsoft.com/office/powerpoint/2010/main" val="125939668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775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5A97-5E0E-DA61-4698-A8852531FEF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Code example:</a:t>
            </a:r>
          </a:p>
        </p:txBody>
      </p:sp>
      <p:pic>
        <p:nvPicPr>
          <p:cNvPr id="4" name="Content Placeholder 3">
            <a:extLst>
              <a:ext uri="{FF2B5EF4-FFF2-40B4-BE49-F238E27FC236}">
                <a16:creationId xmlns:a16="http://schemas.microsoft.com/office/drawing/2014/main" id="{D51C983B-70D8-BCBD-FEC7-FA7D529716ED}"/>
              </a:ext>
            </a:extLst>
          </p:cNvPr>
          <p:cNvPicPr>
            <a:picLocks noGrp="1" noChangeAspect="1"/>
          </p:cNvPicPr>
          <p:nvPr>
            <p:ph idx="1"/>
          </p:nvPr>
        </p:nvPicPr>
        <p:blipFill>
          <a:blip r:embed="rId2"/>
          <a:stretch>
            <a:fillRect/>
          </a:stretch>
        </p:blipFill>
        <p:spPr>
          <a:xfrm>
            <a:off x="142621" y="1931637"/>
            <a:ext cx="5953379" cy="4294476"/>
          </a:xfrm>
          <a:prstGeom prst="rect">
            <a:avLst/>
          </a:prstGeom>
        </p:spPr>
      </p:pic>
      <p:pic>
        <p:nvPicPr>
          <p:cNvPr id="5" name="Picture 4">
            <a:extLst>
              <a:ext uri="{FF2B5EF4-FFF2-40B4-BE49-F238E27FC236}">
                <a16:creationId xmlns:a16="http://schemas.microsoft.com/office/drawing/2014/main" id="{EBF31B72-8B18-4FC0-5A63-C571EFF1D618}"/>
              </a:ext>
            </a:extLst>
          </p:cNvPr>
          <p:cNvPicPr>
            <a:picLocks noChangeAspect="1"/>
          </p:cNvPicPr>
          <p:nvPr/>
        </p:nvPicPr>
        <p:blipFill>
          <a:blip r:embed="rId3"/>
          <a:stretch>
            <a:fillRect/>
          </a:stretch>
        </p:blipFill>
        <p:spPr>
          <a:xfrm>
            <a:off x="6096000" y="1931637"/>
            <a:ext cx="5743215" cy="4294476"/>
          </a:xfrm>
          <a:prstGeom prst="rect">
            <a:avLst/>
          </a:prstGeom>
        </p:spPr>
      </p:pic>
      <p:cxnSp>
        <p:nvCxnSpPr>
          <p:cNvPr id="7" name="Straight Arrow Connector 6">
            <a:extLst>
              <a:ext uri="{FF2B5EF4-FFF2-40B4-BE49-F238E27FC236}">
                <a16:creationId xmlns:a16="http://schemas.microsoft.com/office/drawing/2014/main" id="{7A85317A-9D9E-C7C5-2066-C27D6E83E17A}"/>
              </a:ext>
            </a:extLst>
          </p:cNvPr>
          <p:cNvCxnSpPr>
            <a:cxnSpLocks/>
          </p:cNvCxnSpPr>
          <p:nvPr/>
        </p:nvCxnSpPr>
        <p:spPr>
          <a:xfrm flipH="1">
            <a:off x="8758989" y="1517750"/>
            <a:ext cx="741145" cy="8277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895952-D310-C9A7-CF94-17E288383224}"/>
              </a:ext>
            </a:extLst>
          </p:cNvPr>
          <p:cNvCxnSpPr>
            <a:cxnSpLocks/>
          </p:cNvCxnSpPr>
          <p:nvPr/>
        </p:nvCxnSpPr>
        <p:spPr>
          <a:xfrm flipH="1">
            <a:off x="5179996" y="4078875"/>
            <a:ext cx="441158" cy="3183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1E790A5-651E-A488-3252-9149CFDF713F}"/>
              </a:ext>
            </a:extLst>
          </p:cNvPr>
          <p:cNvCxnSpPr>
            <a:cxnSpLocks/>
          </p:cNvCxnSpPr>
          <p:nvPr/>
        </p:nvCxnSpPr>
        <p:spPr>
          <a:xfrm flipH="1">
            <a:off x="7700211" y="5050152"/>
            <a:ext cx="65451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F4B31C9-1719-ED06-73BA-43AFDC07100A}"/>
              </a:ext>
            </a:extLst>
          </p:cNvPr>
          <p:cNvSpPr txBox="1"/>
          <p:nvPr/>
        </p:nvSpPr>
        <p:spPr>
          <a:xfrm>
            <a:off x="9129561" y="1280161"/>
            <a:ext cx="1415772" cy="307777"/>
          </a:xfrm>
          <a:prstGeom prst="rect">
            <a:avLst/>
          </a:prstGeom>
          <a:noFill/>
        </p:spPr>
        <p:txBody>
          <a:bodyPr wrap="non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Read the image </a:t>
            </a:r>
          </a:p>
        </p:txBody>
      </p:sp>
      <p:cxnSp>
        <p:nvCxnSpPr>
          <p:cNvPr id="17" name="Straight Arrow Connector 16">
            <a:extLst>
              <a:ext uri="{FF2B5EF4-FFF2-40B4-BE49-F238E27FC236}">
                <a16:creationId xmlns:a16="http://schemas.microsoft.com/office/drawing/2014/main" id="{355EBE35-6F8C-7477-833F-850BA5648284}"/>
              </a:ext>
            </a:extLst>
          </p:cNvPr>
          <p:cNvCxnSpPr>
            <a:cxnSpLocks/>
          </p:cNvCxnSpPr>
          <p:nvPr/>
        </p:nvCxnSpPr>
        <p:spPr>
          <a:xfrm flipH="1" flipV="1">
            <a:off x="10337532" y="2711213"/>
            <a:ext cx="173255" cy="5517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CD50133-E00B-3D47-EC02-593F93B559DF}"/>
              </a:ext>
            </a:extLst>
          </p:cNvPr>
          <p:cNvSpPr txBox="1"/>
          <p:nvPr/>
        </p:nvSpPr>
        <p:spPr>
          <a:xfrm>
            <a:off x="10109734" y="3196137"/>
            <a:ext cx="1186543" cy="307777"/>
          </a:xfrm>
          <a:prstGeom prst="rect">
            <a:avLst/>
          </a:prstGeom>
          <a:noFill/>
        </p:spPr>
        <p:txBody>
          <a:bodyPr wrap="non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Change pixel</a:t>
            </a:r>
          </a:p>
        </p:txBody>
      </p:sp>
      <p:sp>
        <p:nvSpPr>
          <p:cNvPr id="21" name="TextBox 20">
            <a:extLst>
              <a:ext uri="{FF2B5EF4-FFF2-40B4-BE49-F238E27FC236}">
                <a16:creationId xmlns:a16="http://schemas.microsoft.com/office/drawing/2014/main" id="{42EA1C94-87EA-DBBB-D119-5FDCC0BE302F}"/>
              </a:ext>
            </a:extLst>
          </p:cNvPr>
          <p:cNvSpPr txBox="1"/>
          <p:nvPr/>
        </p:nvSpPr>
        <p:spPr>
          <a:xfrm>
            <a:off x="8354729" y="4896263"/>
            <a:ext cx="2056910" cy="307777"/>
          </a:xfrm>
          <a:prstGeom prst="rect">
            <a:avLst/>
          </a:prstGeom>
          <a:noFill/>
        </p:spPr>
        <p:txBody>
          <a:bodyPr wrap="non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Separated image regions</a:t>
            </a:r>
          </a:p>
        </p:txBody>
      </p:sp>
      <p:sp>
        <p:nvSpPr>
          <p:cNvPr id="22" name="TextBox 21">
            <a:extLst>
              <a:ext uri="{FF2B5EF4-FFF2-40B4-BE49-F238E27FC236}">
                <a16:creationId xmlns:a16="http://schemas.microsoft.com/office/drawing/2014/main" id="{91DCFA30-315C-6EFF-175F-E39F10B5BA4A}"/>
              </a:ext>
            </a:extLst>
          </p:cNvPr>
          <p:cNvSpPr txBox="1"/>
          <p:nvPr/>
        </p:nvSpPr>
        <p:spPr>
          <a:xfrm>
            <a:off x="4649806" y="3576316"/>
            <a:ext cx="1409297" cy="523220"/>
          </a:xfrm>
          <a:prstGeom prst="rect">
            <a:avLst/>
          </a:prstGeom>
          <a:noFill/>
        </p:spPr>
        <p:txBody>
          <a:bodyPr wrap="none" rtlCol="0">
            <a:spAutoFit/>
          </a:bodyPr>
          <a:lstStyle/>
          <a:p>
            <a:r>
              <a:rPr lang="en-US" sz="1400" b="1" dirty="0">
                <a:solidFill>
                  <a:srgbClr val="FF0000"/>
                </a:solidFill>
                <a:latin typeface="Times New Roman" panose="02020603050405020304" pitchFamily="18" charset="0"/>
                <a:cs typeface="Times New Roman" panose="02020603050405020304" pitchFamily="18" charset="0"/>
              </a:rPr>
              <a:t>Math process of</a:t>
            </a:r>
          </a:p>
          <a:p>
            <a:r>
              <a:rPr lang="en-US" sz="1400" b="1" dirty="0">
                <a:solidFill>
                  <a:srgbClr val="FF0000"/>
                </a:solidFill>
                <a:latin typeface="Times New Roman" panose="02020603050405020304" pitchFamily="18" charset="0"/>
                <a:cs typeface="Times New Roman" panose="02020603050405020304" pitchFamily="18" charset="0"/>
              </a:rPr>
              <a:t> image data</a:t>
            </a:r>
          </a:p>
        </p:txBody>
      </p:sp>
    </p:spTree>
    <p:extLst>
      <p:ext uri="{BB962C8B-B14F-4D97-AF65-F5344CB8AC3E}">
        <p14:creationId xmlns:p14="http://schemas.microsoft.com/office/powerpoint/2010/main" val="869248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FB2E-EBE8-C3E5-899E-DBC3D99FD1F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 1</a:t>
            </a:r>
          </a:p>
        </p:txBody>
      </p:sp>
      <p:sp>
        <p:nvSpPr>
          <p:cNvPr id="7" name="TextBox 6">
            <a:extLst>
              <a:ext uri="{FF2B5EF4-FFF2-40B4-BE49-F238E27FC236}">
                <a16:creationId xmlns:a16="http://schemas.microsoft.com/office/drawing/2014/main" id="{21071D45-0E6A-6B15-A74A-EED28DB02191}"/>
              </a:ext>
            </a:extLst>
          </p:cNvPr>
          <p:cNvSpPr txBox="1"/>
          <p:nvPr/>
        </p:nvSpPr>
        <p:spPr>
          <a:xfrm>
            <a:off x="6477802" y="1690688"/>
            <a:ext cx="5011555" cy="646331"/>
          </a:xfrm>
          <a:prstGeom prst="rect">
            <a:avLst/>
          </a:prstGeom>
          <a:noFill/>
        </p:spPr>
        <p:txBody>
          <a:bodyPr wrap="square" rtlCol="0">
            <a:spAutoFit/>
          </a:bodyPr>
          <a:lstStyle/>
          <a:p>
            <a:pPr algn="ctr"/>
            <a:r>
              <a:rPr lang="en-US" b="1" dirty="0"/>
              <a:t>Table. Example of performance matrices of C++ standard Library</a:t>
            </a:r>
          </a:p>
        </p:txBody>
      </p:sp>
      <p:pic>
        <p:nvPicPr>
          <p:cNvPr id="8" name="Content Placeholder 7">
            <a:extLst>
              <a:ext uri="{FF2B5EF4-FFF2-40B4-BE49-F238E27FC236}">
                <a16:creationId xmlns:a16="http://schemas.microsoft.com/office/drawing/2014/main" id="{0E32EB99-476D-BB2F-F3E9-DFF02443116E}"/>
              </a:ext>
            </a:extLst>
          </p:cNvPr>
          <p:cNvPicPr>
            <a:picLocks noGrp="1" noChangeAspect="1"/>
          </p:cNvPicPr>
          <p:nvPr>
            <p:ph idx="1"/>
          </p:nvPr>
        </p:nvPicPr>
        <p:blipFill>
          <a:blip r:embed="rId2"/>
          <a:stretch>
            <a:fillRect/>
          </a:stretch>
        </p:blipFill>
        <p:spPr>
          <a:xfrm>
            <a:off x="205847" y="1920122"/>
            <a:ext cx="5840592" cy="4548714"/>
          </a:xfrm>
          <a:prstGeom prst="rect">
            <a:avLst/>
          </a:prstGeom>
        </p:spPr>
      </p:pic>
      <p:pic>
        <p:nvPicPr>
          <p:cNvPr id="9" name="Picture 8">
            <a:extLst>
              <a:ext uri="{FF2B5EF4-FFF2-40B4-BE49-F238E27FC236}">
                <a16:creationId xmlns:a16="http://schemas.microsoft.com/office/drawing/2014/main" id="{50046033-C625-08B1-1F5A-FB8F47963E85}"/>
              </a:ext>
            </a:extLst>
          </p:cNvPr>
          <p:cNvPicPr>
            <a:picLocks noChangeAspect="1"/>
          </p:cNvPicPr>
          <p:nvPr/>
        </p:nvPicPr>
        <p:blipFill>
          <a:blip r:embed="rId3"/>
          <a:stretch>
            <a:fillRect/>
          </a:stretch>
        </p:blipFill>
        <p:spPr>
          <a:xfrm>
            <a:off x="6333561" y="2337019"/>
            <a:ext cx="5587159" cy="3967848"/>
          </a:xfrm>
          <a:prstGeom prst="rect">
            <a:avLst/>
          </a:prstGeom>
        </p:spPr>
      </p:pic>
    </p:spTree>
    <p:extLst>
      <p:ext uri="{BB962C8B-B14F-4D97-AF65-F5344CB8AC3E}">
        <p14:creationId xmlns:p14="http://schemas.microsoft.com/office/powerpoint/2010/main" val="2042264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ECC0-D723-4225-4ECC-5B7047D819CB}"/>
              </a:ext>
            </a:extLst>
          </p:cNvPr>
          <p:cNvSpPr>
            <a:spLocks noGrp="1"/>
          </p:cNvSpPr>
          <p:nvPr>
            <p:ph type="title"/>
          </p:nvPr>
        </p:nvSpPr>
        <p:spPr>
          <a:xfrm>
            <a:off x="838200" y="-40102"/>
            <a:ext cx="10515600" cy="1325563"/>
          </a:xfrm>
        </p:spPr>
        <p:txBody>
          <a:bodyPr/>
          <a:lstStyle/>
          <a:p>
            <a:pPr algn="ctr"/>
            <a:r>
              <a:rPr lang="en-US" b="1" dirty="0">
                <a:latin typeface="Times New Roman" panose="02020603050405020304" pitchFamily="18" charset="0"/>
                <a:cs typeface="Times New Roman" panose="02020603050405020304" pitchFamily="18" charset="0"/>
              </a:rPr>
              <a:t>Sobel Edge Detection </a:t>
            </a:r>
          </a:p>
        </p:txBody>
      </p:sp>
      <p:sp>
        <p:nvSpPr>
          <p:cNvPr id="3" name="Content Placeholder 2">
            <a:extLst>
              <a:ext uri="{FF2B5EF4-FFF2-40B4-BE49-F238E27FC236}">
                <a16:creationId xmlns:a16="http://schemas.microsoft.com/office/drawing/2014/main" id="{4D2EE3E4-D419-C9F1-2AFC-94EA13365269}"/>
              </a:ext>
            </a:extLst>
          </p:cNvPr>
          <p:cNvSpPr>
            <a:spLocks noGrp="1"/>
          </p:cNvSpPr>
          <p:nvPr>
            <p:ph idx="1"/>
          </p:nvPr>
        </p:nvSpPr>
        <p:spPr>
          <a:xfrm>
            <a:off x="838200" y="1155032"/>
            <a:ext cx="10515600" cy="5630779"/>
          </a:xfrm>
        </p:spPr>
        <p:txBody>
          <a:bodyPr>
            <a:normAutofit/>
          </a:bodyPr>
          <a:lstStyle/>
          <a:p>
            <a:r>
              <a:rPr lang="en-US" b="1" dirty="0">
                <a:latin typeface="Times New Roman" panose="02020603050405020304" pitchFamily="18" charset="0"/>
                <a:cs typeface="Times New Roman" panose="02020603050405020304" pitchFamily="18" charset="0"/>
              </a:rPr>
              <a:t>Algorithm:</a:t>
            </a:r>
          </a:p>
          <a:p>
            <a:pPr lvl="1"/>
            <a:r>
              <a:rPr lang="en-US" sz="2000" dirty="0">
                <a:latin typeface="Times New Roman" panose="02020603050405020304" pitchFamily="18" charset="0"/>
                <a:cs typeface="Times New Roman" panose="02020603050405020304" pitchFamily="18" charset="0"/>
              </a:rPr>
              <a:t>Input image</a:t>
            </a:r>
          </a:p>
          <a:p>
            <a:pPr lvl="1"/>
            <a:r>
              <a:rPr lang="en-US" sz="2000" dirty="0">
                <a:latin typeface="Times New Roman" panose="02020603050405020304" pitchFamily="18" charset="0"/>
                <a:cs typeface="Times New Roman" panose="02020603050405020304" pitchFamily="18" charset="0"/>
              </a:rPr>
              <a:t>Load the image into a 2D array</a:t>
            </a:r>
          </a:p>
          <a:p>
            <a:pPr lvl="1"/>
            <a:r>
              <a:rPr lang="en-US" sz="2000" dirty="0">
                <a:latin typeface="Times New Roman" panose="02020603050405020304" pitchFamily="18" charset="0"/>
                <a:cs typeface="Times New Roman" panose="02020603050405020304" pitchFamily="18" charset="0"/>
              </a:rPr>
              <a:t>Split the image into 4 sub-regions</a:t>
            </a:r>
          </a:p>
          <a:p>
            <a:pPr lvl="1"/>
            <a:r>
              <a:rPr lang="en-US" sz="2000" dirty="0">
                <a:latin typeface="Times New Roman" panose="02020603050405020304" pitchFamily="18" charset="0"/>
                <a:cs typeface="Times New Roman" panose="02020603050405020304" pitchFamily="18" charset="0"/>
              </a:rPr>
              <a:t>Process </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sub-regions using </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threads</a:t>
            </a:r>
          </a:p>
          <a:p>
            <a:pPr lvl="1"/>
            <a:r>
              <a:rPr lang="en-US" sz="2000" dirty="0">
                <a:latin typeface="Times New Roman" panose="02020603050405020304" pitchFamily="18" charset="0"/>
                <a:cs typeface="Times New Roman" panose="02020603050405020304" pitchFamily="18" charset="0"/>
              </a:rPr>
              <a:t>Join threads</a:t>
            </a:r>
          </a:p>
          <a:p>
            <a:pPr lvl="1"/>
            <a:r>
              <a:rPr lang="en-US" sz="2000" dirty="0">
                <a:latin typeface="Times New Roman" panose="02020603050405020304" pitchFamily="18" charset="0"/>
                <a:cs typeface="Times New Roman" panose="02020603050405020304" pitchFamily="18" charset="0"/>
              </a:rPr>
              <a:t>Combine </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sub-region results to get the final output image</a:t>
            </a:r>
          </a:p>
          <a:p>
            <a:pPr lvl="1"/>
            <a:r>
              <a:rPr lang="en-US" sz="2000" dirty="0">
                <a:latin typeface="Times New Roman" panose="02020603050405020304" pitchFamily="18" charset="0"/>
                <a:cs typeface="Times New Roman" panose="02020603050405020304" pitchFamily="18" charset="0"/>
              </a:rPr>
              <a:t>Output image</a:t>
            </a:r>
          </a:p>
          <a:p>
            <a:r>
              <a:rPr lang="en-US" sz="2400" b="1" dirty="0">
                <a:latin typeface="Times New Roman" panose="02020603050405020304" pitchFamily="18" charset="0"/>
                <a:cs typeface="Times New Roman" panose="02020603050405020304" pitchFamily="18" charset="0"/>
              </a:rPr>
              <a:t>Demo:</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Reference: </a:t>
            </a:r>
            <a:r>
              <a:rPr lang="en-US" sz="1600" b="1" dirty="0">
                <a:latin typeface="Times New Roman" panose="02020603050405020304" pitchFamily="18" charset="0"/>
                <a:cs typeface="Times New Roman" panose="02020603050405020304" pitchFamily="18" charset="0"/>
                <a:hlinkClick r:id="rId2"/>
              </a:rPr>
              <a:t>https://github.com/lukas783/CUDA-Sobel-Filter</a:t>
            </a:r>
            <a:r>
              <a:rPr lang="en-US" sz="16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ACF33C66-2157-0DBB-AB87-397F56A5437F}"/>
              </a:ext>
            </a:extLst>
          </p:cNvPr>
          <p:cNvPicPr>
            <a:picLocks noChangeAspect="1"/>
          </p:cNvPicPr>
          <p:nvPr/>
        </p:nvPicPr>
        <p:blipFill rotWithShape="1">
          <a:blip r:embed="rId3"/>
          <a:srcRect b="4507"/>
          <a:stretch/>
        </p:blipFill>
        <p:spPr>
          <a:xfrm>
            <a:off x="6288505" y="3717357"/>
            <a:ext cx="1930438" cy="2553480"/>
          </a:xfrm>
          <a:prstGeom prst="rect">
            <a:avLst/>
          </a:prstGeom>
        </p:spPr>
      </p:pic>
      <p:pic>
        <p:nvPicPr>
          <p:cNvPr id="7" name="Picture 6">
            <a:extLst>
              <a:ext uri="{FF2B5EF4-FFF2-40B4-BE49-F238E27FC236}">
                <a16:creationId xmlns:a16="http://schemas.microsoft.com/office/drawing/2014/main" id="{46827431-498A-6608-6E3E-5FE03A058DD2}"/>
              </a:ext>
            </a:extLst>
          </p:cNvPr>
          <p:cNvPicPr>
            <a:picLocks noChangeAspect="1"/>
          </p:cNvPicPr>
          <p:nvPr/>
        </p:nvPicPr>
        <p:blipFill>
          <a:blip r:embed="rId4"/>
          <a:stretch>
            <a:fillRect/>
          </a:stretch>
        </p:blipFill>
        <p:spPr>
          <a:xfrm>
            <a:off x="3305878" y="3811830"/>
            <a:ext cx="2057400" cy="2451100"/>
          </a:xfrm>
          <a:prstGeom prst="rect">
            <a:avLst/>
          </a:prstGeom>
        </p:spPr>
      </p:pic>
      <p:sp>
        <p:nvSpPr>
          <p:cNvPr id="8" name="TextBox 7">
            <a:extLst>
              <a:ext uri="{FF2B5EF4-FFF2-40B4-BE49-F238E27FC236}">
                <a16:creationId xmlns:a16="http://schemas.microsoft.com/office/drawing/2014/main" id="{C02640B3-63B1-484B-8ABF-BD0E6EEA866B}"/>
              </a:ext>
            </a:extLst>
          </p:cNvPr>
          <p:cNvSpPr txBox="1"/>
          <p:nvPr/>
        </p:nvSpPr>
        <p:spPr>
          <a:xfrm>
            <a:off x="6714763" y="1354316"/>
            <a:ext cx="322446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Threshold value is determined by Euclidean distance formula:</a:t>
            </a:r>
          </a:p>
        </p:txBody>
      </p:sp>
      <p:pic>
        <p:nvPicPr>
          <p:cNvPr id="9" name="Picture 8">
            <a:extLst>
              <a:ext uri="{FF2B5EF4-FFF2-40B4-BE49-F238E27FC236}">
                <a16:creationId xmlns:a16="http://schemas.microsoft.com/office/drawing/2014/main" id="{7EE46167-F435-5364-90B6-2E8F9AF7F77A}"/>
              </a:ext>
            </a:extLst>
          </p:cNvPr>
          <p:cNvPicPr>
            <a:picLocks noChangeAspect="1"/>
          </p:cNvPicPr>
          <p:nvPr/>
        </p:nvPicPr>
        <p:blipFill>
          <a:blip r:embed="rId5"/>
          <a:stretch>
            <a:fillRect/>
          </a:stretch>
        </p:blipFill>
        <p:spPr>
          <a:xfrm>
            <a:off x="9764763" y="1377974"/>
            <a:ext cx="2138354" cy="646479"/>
          </a:xfrm>
          <a:prstGeom prst="rect">
            <a:avLst/>
          </a:prstGeom>
        </p:spPr>
      </p:pic>
      <p:sp>
        <p:nvSpPr>
          <p:cNvPr id="10" name="TextBox 9">
            <a:extLst>
              <a:ext uri="{FF2B5EF4-FFF2-40B4-BE49-F238E27FC236}">
                <a16:creationId xmlns:a16="http://schemas.microsoft.com/office/drawing/2014/main" id="{7D4161FD-2CD2-C371-94CB-91EC1992D92D}"/>
              </a:ext>
            </a:extLst>
          </p:cNvPr>
          <p:cNvSpPr txBox="1"/>
          <p:nvPr/>
        </p:nvSpPr>
        <p:spPr>
          <a:xfrm>
            <a:off x="6714763" y="2150294"/>
            <a:ext cx="3602312"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Compromising with the Manhattan distance formula (improvement): </a:t>
            </a:r>
          </a:p>
        </p:txBody>
      </p:sp>
      <p:pic>
        <p:nvPicPr>
          <p:cNvPr id="11" name="Picture 10">
            <a:extLst>
              <a:ext uri="{FF2B5EF4-FFF2-40B4-BE49-F238E27FC236}">
                <a16:creationId xmlns:a16="http://schemas.microsoft.com/office/drawing/2014/main" id="{B15BED92-FD74-0F51-3BE6-03B93DE8722D}"/>
              </a:ext>
            </a:extLst>
          </p:cNvPr>
          <p:cNvPicPr>
            <a:picLocks noChangeAspect="1"/>
          </p:cNvPicPr>
          <p:nvPr/>
        </p:nvPicPr>
        <p:blipFill>
          <a:blip r:embed="rId6"/>
          <a:stretch>
            <a:fillRect/>
          </a:stretch>
        </p:blipFill>
        <p:spPr>
          <a:xfrm>
            <a:off x="9990799" y="2473459"/>
            <a:ext cx="1912318" cy="343017"/>
          </a:xfrm>
          <a:prstGeom prst="rect">
            <a:avLst/>
          </a:prstGeom>
        </p:spPr>
      </p:pic>
    </p:spTree>
    <p:extLst>
      <p:ext uri="{BB962C8B-B14F-4D97-AF65-F5344CB8AC3E}">
        <p14:creationId xmlns:p14="http://schemas.microsoft.com/office/powerpoint/2010/main" val="238438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C650-DB0B-8F2C-C998-6D95090729A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Code</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sample:</a:t>
            </a:r>
            <a:endParaRPr lang="en-US"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D7441B6-5D7F-5117-381F-1EE079A49138}"/>
              </a:ext>
            </a:extLst>
          </p:cNvPr>
          <p:cNvPicPr>
            <a:picLocks noGrp="1" noChangeAspect="1"/>
          </p:cNvPicPr>
          <p:nvPr>
            <p:ph idx="1"/>
          </p:nvPr>
        </p:nvPicPr>
        <p:blipFill rotWithShape="1">
          <a:blip r:embed="rId2"/>
          <a:srcRect r="5742"/>
          <a:stretch/>
        </p:blipFill>
        <p:spPr>
          <a:xfrm>
            <a:off x="356620" y="1798585"/>
            <a:ext cx="5739380" cy="3790081"/>
          </a:xfrm>
          <a:prstGeom prst="rect">
            <a:avLst/>
          </a:prstGeom>
        </p:spPr>
      </p:pic>
      <p:pic>
        <p:nvPicPr>
          <p:cNvPr id="5" name="Picture 4">
            <a:extLst>
              <a:ext uri="{FF2B5EF4-FFF2-40B4-BE49-F238E27FC236}">
                <a16:creationId xmlns:a16="http://schemas.microsoft.com/office/drawing/2014/main" id="{9F719EB8-13BB-2092-98CD-9D70968C93A1}"/>
              </a:ext>
            </a:extLst>
          </p:cNvPr>
          <p:cNvPicPr>
            <a:picLocks noChangeAspect="1"/>
          </p:cNvPicPr>
          <p:nvPr/>
        </p:nvPicPr>
        <p:blipFill rotWithShape="1">
          <a:blip r:embed="rId3"/>
          <a:srcRect t="1" r="9631" b="28379"/>
          <a:stretch/>
        </p:blipFill>
        <p:spPr>
          <a:xfrm>
            <a:off x="6199812" y="2429352"/>
            <a:ext cx="5934124" cy="2927419"/>
          </a:xfrm>
          <a:prstGeom prst="rect">
            <a:avLst/>
          </a:prstGeom>
        </p:spPr>
      </p:pic>
      <p:cxnSp>
        <p:nvCxnSpPr>
          <p:cNvPr id="6" name="Straight Arrow Connector 5">
            <a:extLst>
              <a:ext uri="{FF2B5EF4-FFF2-40B4-BE49-F238E27FC236}">
                <a16:creationId xmlns:a16="http://schemas.microsoft.com/office/drawing/2014/main" id="{68C1596D-ADCB-3F0C-2C30-752F55C040C0}"/>
              </a:ext>
            </a:extLst>
          </p:cNvPr>
          <p:cNvCxnSpPr>
            <a:cxnSpLocks/>
          </p:cNvCxnSpPr>
          <p:nvPr/>
        </p:nvCxnSpPr>
        <p:spPr>
          <a:xfrm flipH="1">
            <a:off x="3628724" y="2167917"/>
            <a:ext cx="469573" cy="1517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97887E-759B-2EF2-ADE1-001296A45870}"/>
              </a:ext>
            </a:extLst>
          </p:cNvPr>
          <p:cNvSpPr txBox="1"/>
          <p:nvPr/>
        </p:nvSpPr>
        <p:spPr>
          <a:xfrm>
            <a:off x="4098297" y="1798585"/>
            <a:ext cx="1472665" cy="738664"/>
          </a:xfrm>
          <a:prstGeom prst="rect">
            <a:avLst/>
          </a:prstGeom>
          <a:noFill/>
        </p:spPr>
        <p:txBody>
          <a:bodyPr wrap="square" rtlCol="0">
            <a:spAutoFit/>
          </a:bodyPr>
          <a:lstStyle/>
          <a:p>
            <a:r>
              <a:rPr lang="en-US" sz="1400" dirty="0">
                <a:solidFill>
                  <a:srgbClr val="FF0000"/>
                </a:solidFill>
                <a:effectLst/>
                <a:latin typeface="Times New Roman" panose="02020603050405020304" pitchFamily="18" charset="0"/>
                <a:cs typeface="Times New Roman" panose="02020603050405020304" pitchFamily="18" charset="0"/>
              </a:rPr>
              <a:t>Sobel kernel for detecting edges in x and y direction</a:t>
            </a:r>
            <a:endParaRPr lang="en-US" sz="1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422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EA7C-CF56-BE62-C67C-9C5695BEF6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 2</a:t>
            </a:r>
          </a:p>
        </p:txBody>
      </p:sp>
      <p:sp>
        <p:nvSpPr>
          <p:cNvPr id="6" name="TextBox 5">
            <a:extLst>
              <a:ext uri="{FF2B5EF4-FFF2-40B4-BE49-F238E27FC236}">
                <a16:creationId xmlns:a16="http://schemas.microsoft.com/office/drawing/2014/main" id="{02E7D292-C7B0-A641-EB96-167AACC959D0}"/>
              </a:ext>
            </a:extLst>
          </p:cNvPr>
          <p:cNvSpPr txBox="1"/>
          <p:nvPr/>
        </p:nvSpPr>
        <p:spPr>
          <a:xfrm>
            <a:off x="6766560" y="2970242"/>
            <a:ext cx="5236143" cy="261610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Pthread</a:t>
            </a:r>
            <a:r>
              <a:rPr lang="en-US" sz="2000" dirty="0">
                <a:latin typeface="Times New Roman" panose="02020603050405020304" pitchFamily="18" charset="0"/>
                <a:cs typeface="Times New Roman" panose="02020603050405020304" pitchFamily="18" charset="0"/>
              </a:rPr>
              <a:t> and C++ standard library has similar performance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OpenMP will has a better performance in large pixel image processing </a:t>
            </a:r>
          </a:p>
        </p:txBody>
      </p:sp>
      <p:pic>
        <p:nvPicPr>
          <p:cNvPr id="5" name="Content Placeholder 4">
            <a:extLst>
              <a:ext uri="{FF2B5EF4-FFF2-40B4-BE49-F238E27FC236}">
                <a16:creationId xmlns:a16="http://schemas.microsoft.com/office/drawing/2014/main" id="{25A0C5E7-9961-12B6-0F02-93C9D8D9C30E}"/>
              </a:ext>
            </a:extLst>
          </p:cNvPr>
          <p:cNvPicPr>
            <a:picLocks noGrp="1" noChangeAspect="1"/>
          </p:cNvPicPr>
          <p:nvPr>
            <p:ph idx="1"/>
          </p:nvPr>
        </p:nvPicPr>
        <p:blipFill>
          <a:blip r:embed="rId2"/>
          <a:stretch>
            <a:fillRect/>
          </a:stretch>
        </p:blipFill>
        <p:spPr>
          <a:xfrm>
            <a:off x="125559" y="1784061"/>
            <a:ext cx="6472667" cy="4717368"/>
          </a:xfrm>
          <a:prstGeom prst="rect">
            <a:avLst/>
          </a:prstGeom>
        </p:spPr>
      </p:pic>
    </p:spTree>
    <p:extLst>
      <p:ext uri="{BB962C8B-B14F-4D97-AF65-F5344CB8AC3E}">
        <p14:creationId xmlns:p14="http://schemas.microsoft.com/office/powerpoint/2010/main" val="1005502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6902131-6CC5-35F2-2E53-A4989847C2D0}"/>
              </a:ext>
            </a:extLst>
          </p:cNvPr>
          <p:cNvSpPr>
            <a:spLocks noGrp="1"/>
          </p:cNvSpPr>
          <p:nvPr>
            <p:ph type="title"/>
          </p:nvPr>
        </p:nvSpPr>
        <p:spPr>
          <a:xfrm>
            <a:off x="686834" y="1153572"/>
            <a:ext cx="3200400" cy="4461163"/>
          </a:xfrm>
        </p:spPr>
        <p:txBody>
          <a:bodyPr>
            <a:normAutofit/>
          </a:bodyPr>
          <a:lstStyle/>
          <a:p>
            <a:r>
              <a:rPr lang="en-US" altLang="zh-CN">
                <a:solidFill>
                  <a:srgbClr val="FFFFFF"/>
                </a:solidFill>
              </a:rPr>
              <a:t>Question:</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8018C3DC-547F-80B9-E5CA-537925F88189}"/>
              </a:ext>
            </a:extLst>
          </p:cNvPr>
          <p:cNvSpPr>
            <a:spLocks noGrp="1"/>
          </p:cNvSpPr>
          <p:nvPr>
            <p:ph idx="1"/>
          </p:nvPr>
        </p:nvSpPr>
        <p:spPr>
          <a:xfrm>
            <a:off x="4447308" y="591344"/>
            <a:ext cx="6906491" cy="5585619"/>
          </a:xfrm>
        </p:spPr>
        <p:txBody>
          <a:bodyPr anchor="ctr">
            <a:normAutofit/>
          </a:bodyPr>
          <a:lstStyle/>
          <a:p>
            <a:r>
              <a:rPr lang="en-US" altLang="zh-CN" dirty="0"/>
              <a:t>The performance of </a:t>
            </a:r>
            <a:r>
              <a:rPr lang="en-US" altLang="zh-CN" dirty="0" err="1"/>
              <a:t>Pthread</a:t>
            </a:r>
            <a:r>
              <a:rPr lang="en-US" altLang="zh-CN" dirty="0"/>
              <a:t> and </a:t>
            </a:r>
            <a:r>
              <a:rPr lang="en-US" altLang="zh-CN" dirty="0" err="1"/>
              <a:t>Openmp</a:t>
            </a:r>
            <a:r>
              <a:rPr lang="en-US" altLang="zh-CN" dirty="0"/>
              <a:t>  in parallelization quicksort.</a:t>
            </a:r>
            <a:endParaRPr lang="zh-CN" altLang="en-US" dirty="0"/>
          </a:p>
        </p:txBody>
      </p:sp>
    </p:spTree>
    <p:extLst>
      <p:ext uri="{BB962C8B-B14F-4D97-AF65-F5344CB8AC3E}">
        <p14:creationId xmlns:p14="http://schemas.microsoft.com/office/powerpoint/2010/main" val="93712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0482515-ABCA-184A-D88B-BB93B0A805C8}"/>
              </a:ext>
            </a:extLst>
          </p:cNvPr>
          <p:cNvSpPr>
            <a:spLocks noGrp="1"/>
          </p:cNvSpPr>
          <p:nvPr>
            <p:ph type="title"/>
          </p:nvPr>
        </p:nvSpPr>
        <p:spPr>
          <a:xfrm>
            <a:off x="686834" y="1153572"/>
            <a:ext cx="3200400" cy="4461163"/>
          </a:xfrm>
        </p:spPr>
        <p:txBody>
          <a:bodyPr>
            <a:normAutofit/>
          </a:bodyPr>
          <a:lstStyle/>
          <a:p>
            <a:r>
              <a:rPr lang="en-US" altLang="zh-CN">
                <a:solidFill>
                  <a:srgbClr val="FFFFFF"/>
                </a:solidFill>
              </a:rPr>
              <a:t>Method</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09532C6A-F729-64AA-05E3-C128B7608241}"/>
              </a:ext>
            </a:extLst>
          </p:cNvPr>
          <p:cNvSpPr>
            <a:spLocks noGrp="1"/>
          </p:cNvSpPr>
          <p:nvPr>
            <p:ph idx="1"/>
          </p:nvPr>
        </p:nvSpPr>
        <p:spPr>
          <a:xfrm>
            <a:off x="4447308" y="591344"/>
            <a:ext cx="6906491" cy="5585619"/>
          </a:xfrm>
        </p:spPr>
        <p:txBody>
          <a:bodyPr anchor="ctr">
            <a:normAutofit/>
          </a:bodyPr>
          <a:lstStyle/>
          <a:p>
            <a:r>
              <a:rPr lang="en-US" altLang="zh-CN" sz="2600" dirty="0"/>
              <a:t>1. implement the quicksort with C standard library(sequential program), </a:t>
            </a:r>
            <a:r>
              <a:rPr lang="en-US" altLang="zh-CN" sz="2600" dirty="0" err="1"/>
              <a:t>pthread</a:t>
            </a:r>
            <a:r>
              <a:rPr lang="en-US" altLang="zh-CN" sz="2600" dirty="0"/>
              <a:t> library(parallel program) and </a:t>
            </a:r>
            <a:r>
              <a:rPr lang="en-US" altLang="zh-CN" sz="2600" dirty="0" err="1"/>
              <a:t>openmp</a:t>
            </a:r>
            <a:r>
              <a:rPr lang="en-US" altLang="zh-CN" sz="2600" dirty="0"/>
              <a:t> (parallel program).</a:t>
            </a:r>
          </a:p>
          <a:p>
            <a:r>
              <a:rPr lang="en-US" altLang="zh-CN" sz="2600" dirty="0"/>
              <a:t>Record the running time with sample number of 100000, 500000 and 1000000 by using the 5 threads. </a:t>
            </a:r>
          </a:p>
          <a:p>
            <a:r>
              <a:rPr lang="en-US" altLang="zh-CN" sz="2600" dirty="0"/>
              <a:t>Running 20 times for each size of sample.</a:t>
            </a:r>
          </a:p>
          <a:p>
            <a:r>
              <a:rPr lang="en-US" altLang="zh-CN" sz="2600" dirty="0"/>
              <a:t>Time measurement: using clock() function</a:t>
            </a:r>
          </a:p>
          <a:p>
            <a:r>
              <a:rPr lang="en-US" altLang="zh-CN" sz="2600" dirty="0"/>
              <a:t>Recording the clocks of </a:t>
            </a:r>
            <a:r>
              <a:rPr lang="en-US" altLang="zh-CN" sz="2600" dirty="0" err="1"/>
              <a:t>cpu</a:t>
            </a:r>
            <a:r>
              <a:rPr lang="en-US" altLang="zh-CN" sz="2600" dirty="0"/>
              <a:t> running to do the sort and then divide by CLOCKS_PER_SEC to get the running time in second. </a:t>
            </a:r>
          </a:p>
        </p:txBody>
      </p:sp>
    </p:spTree>
    <p:extLst>
      <p:ext uri="{BB962C8B-B14F-4D97-AF65-F5344CB8AC3E}">
        <p14:creationId xmlns:p14="http://schemas.microsoft.com/office/powerpoint/2010/main" val="2181784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357759C-7B86-3D11-4F68-203CA10AE1A9}"/>
              </a:ext>
            </a:extLst>
          </p:cNvPr>
          <p:cNvSpPr>
            <a:spLocks noGrp="1"/>
          </p:cNvSpPr>
          <p:nvPr>
            <p:ph type="title"/>
          </p:nvPr>
        </p:nvSpPr>
        <p:spPr>
          <a:xfrm>
            <a:off x="686834" y="1153572"/>
            <a:ext cx="3200400" cy="4461163"/>
          </a:xfrm>
        </p:spPr>
        <p:txBody>
          <a:bodyPr>
            <a:normAutofit/>
          </a:bodyPr>
          <a:lstStyle/>
          <a:p>
            <a:r>
              <a:rPr lang="en-US" altLang="zh-CN">
                <a:solidFill>
                  <a:srgbClr val="FFFFFF"/>
                </a:solidFill>
              </a:rPr>
              <a:t>Code:</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EB8CAA1F-B79D-FF97-164A-648F5E589A4C}"/>
              </a:ext>
            </a:extLst>
          </p:cNvPr>
          <p:cNvSpPr>
            <a:spLocks noGrp="1"/>
          </p:cNvSpPr>
          <p:nvPr>
            <p:ph idx="1"/>
          </p:nvPr>
        </p:nvSpPr>
        <p:spPr>
          <a:xfrm>
            <a:off x="4447308" y="591344"/>
            <a:ext cx="6906491" cy="5585619"/>
          </a:xfrm>
        </p:spPr>
        <p:txBody>
          <a:bodyPr anchor="ctr">
            <a:normAutofit/>
          </a:bodyPr>
          <a:lstStyle/>
          <a:p>
            <a:r>
              <a:rPr lang="en-US" altLang="zh-CN" dirty="0" err="1"/>
              <a:t>Pthread</a:t>
            </a:r>
            <a:r>
              <a:rPr lang="en-US" altLang="zh-CN" dirty="0"/>
              <a:t>: </a:t>
            </a:r>
          </a:p>
          <a:p>
            <a:r>
              <a:rPr lang="en-US" altLang="zh-CN" dirty="0"/>
              <a:t>Based on </a:t>
            </a:r>
            <a:r>
              <a:rPr lang="en-US" altLang="zh-CN" dirty="0">
                <a:hlinkClick r:id="rId2"/>
              </a:rPr>
              <a:t>https://github.com/ChristianMagnerfelt/ParallelQuicksort</a:t>
            </a:r>
            <a:endParaRPr lang="en-US" altLang="zh-CN" dirty="0"/>
          </a:p>
          <a:p>
            <a:r>
              <a:rPr lang="en-US" altLang="zh-CN" dirty="0" err="1"/>
              <a:t>Openmp</a:t>
            </a:r>
            <a:r>
              <a:rPr lang="en-US" altLang="zh-CN" dirty="0"/>
              <a:t> and C standard library:</a:t>
            </a:r>
          </a:p>
          <a:p>
            <a:r>
              <a:rPr lang="en-US" altLang="zh-CN" dirty="0"/>
              <a:t>https://github.com/xiazi21/threeWayQuickSort/tree/master</a:t>
            </a:r>
            <a:endParaRPr lang="zh-CN" altLang="en-US" dirty="0"/>
          </a:p>
        </p:txBody>
      </p:sp>
    </p:spTree>
    <p:extLst>
      <p:ext uri="{BB962C8B-B14F-4D97-AF65-F5344CB8AC3E}">
        <p14:creationId xmlns:p14="http://schemas.microsoft.com/office/powerpoint/2010/main" val="1219916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9E70943-E442-24DF-F70E-8C540B63C847}"/>
              </a:ext>
            </a:extLst>
          </p:cNvPr>
          <p:cNvSpPr>
            <a:spLocks noGrp="1"/>
          </p:cNvSpPr>
          <p:nvPr>
            <p:ph type="title"/>
          </p:nvPr>
        </p:nvSpPr>
        <p:spPr>
          <a:xfrm>
            <a:off x="686834" y="1153572"/>
            <a:ext cx="3200400" cy="4461163"/>
          </a:xfrm>
        </p:spPr>
        <p:txBody>
          <a:bodyPr>
            <a:normAutofit/>
          </a:bodyPr>
          <a:lstStyle/>
          <a:p>
            <a:r>
              <a:rPr lang="en-US" altLang="zh-CN">
                <a:solidFill>
                  <a:srgbClr val="FFFFFF"/>
                </a:solidFill>
              </a:rPr>
              <a:t>Test environment</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5DCAAA25-2EB0-A83B-AE57-3A60D9CABAAB}"/>
              </a:ext>
            </a:extLst>
          </p:cNvPr>
          <p:cNvSpPr>
            <a:spLocks noGrp="1"/>
          </p:cNvSpPr>
          <p:nvPr>
            <p:ph idx="1"/>
          </p:nvPr>
        </p:nvSpPr>
        <p:spPr>
          <a:xfrm>
            <a:off x="4447308" y="591344"/>
            <a:ext cx="6906491" cy="5585619"/>
          </a:xfrm>
        </p:spPr>
        <p:txBody>
          <a:bodyPr anchor="ctr">
            <a:normAutofit fontScale="92500" lnSpcReduction="10000"/>
          </a:bodyPr>
          <a:lstStyle/>
          <a:p>
            <a:r>
              <a:rPr lang="en-US" altLang="zh-CN" dirty="0"/>
              <a:t>CPU: 10 cores(1 thread per core); i7-12700k</a:t>
            </a:r>
          </a:p>
          <a:p>
            <a:r>
              <a:rPr lang="en-US" altLang="zh-CN" dirty="0"/>
              <a:t>RAM: 32770MB</a:t>
            </a:r>
          </a:p>
          <a:p>
            <a:r>
              <a:rPr lang="en-US" altLang="zh-CN" dirty="0" err="1"/>
              <a:t>Ubantu</a:t>
            </a:r>
            <a:r>
              <a:rPr lang="en-US" altLang="zh-CN" dirty="0"/>
              <a:t> OS in virtual machine</a:t>
            </a:r>
          </a:p>
          <a:p>
            <a:r>
              <a:rPr lang="en-US" altLang="zh-CN" dirty="0"/>
              <a:t>The experiment use software solution to limit the running thread number.</a:t>
            </a:r>
          </a:p>
          <a:p>
            <a:r>
              <a:rPr lang="en-US" altLang="zh-CN" dirty="0"/>
              <a:t>All experiment based on 5 thread.</a:t>
            </a:r>
          </a:p>
          <a:p>
            <a:r>
              <a:rPr lang="en-US" altLang="zh-CN" dirty="0"/>
              <a:t>For </a:t>
            </a:r>
            <a:r>
              <a:rPr lang="en-US" altLang="zh-CN" dirty="0" err="1"/>
              <a:t>pthread</a:t>
            </a:r>
            <a:r>
              <a:rPr lang="en-US" altLang="zh-CN" dirty="0"/>
              <a:t> library, using thread counter to limit.</a:t>
            </a:r>
          </a:p>
          <a:p>
            <a:r>
              <a:rPr lang="en-US" altLang="zh-CN" dirty="0"/>
              <a:t>For </a:t>
            </a:r>
            <a:r>
              <a:rPr lang="en-US" altLang="zh-CN" dirty="0" err="1"/>
              <a:t>Openmp</a:t>
            </a:r>
            <a:r>
              <a:rPr lang="en-US" altLang="zh-CN" dirty="0"/>
              <a:t> library, using “OMP_NUM_THREADS=5” to limit thread number</a:t>
            </a:r>
          </a:p>
          <a:p>
            <a:r>
              <a:rPr lang="en-US" altLang="zh-CN" dirty="0"/>
              <a:t>For sequential program, have only use one thread</a:t>
            </a:r>
            <a:endParaRPr lang="zh-CN" altLang="en-US" dirty="0"/>
          </a:p>
        </p:txBody>
      </p:sp>
    </p:spTree>
    <p:extLst>
      <p:ext uri="{BB962C8B-B14F-4D97-AF65-F5344CB8AC3E}">
        <p14:creationId xmlns:p14="http://schemas.microsoft.com/office/powerpoint/2010/main" val="3334510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057F6-E6E6-4C98-F606-AE5FD79CF500}"/>
              </a:ext>
            </a:extLst>
          </p:cNvPr>
          <p:cNvSpPr>
            <a:spLocks noGrp="1"/>
          </p:cNvSpPr>
          <p:nvPr>
            <p:ph type="title"/>
          </p:nvPr>
        </p:nvSpPr>
        <p:spPr/>
        <p:txBody>
          <a:bodyPr/>
          <a:lstStyle/>
          <a:p>
            <a:endParaRPr lang="zh-CN" altLang="en-US" dirty="0"/>
          </a:p>
        </p:txBody>
      </p:sp>
      <p:graphicFrame>
        <p:nvGraphicFramePr>
          <p:cNvPr id="4" name="内容占位符 3">
            <a:extLst>
              <a:ext uri="{FF2B5EF4-FFF2-40B4-BE49-F238E27FC236}">
                <a16:creationId xmlns:a16="http://schemas.microsoft.com/office/drawing/2014/main" id="{CF4BED26-D99B-3B1A-490F-5F647B18B695}"/>
              </a:ext>
            </a:extLst>
          </p:cNvPr>
          <p:cNvGraphicFramePr>
            <a:graphicFrameLocks noGrp="1"/>
          </p:cNvGraphicFramePr>
          <p:nvPr>
            <p:ph idx="1"/>
            <p:extLst>
              <p:ext uri="{D42A27DB-BD31-4B8C-83A1-F6EECF244321}">
                <p14:modId xmlns:p14="http://schemas.microsoft.com/office/powerpoint/2010/main" val="583966396"/>
              </p:ext>
            </p:extLst>
          </p:nvPr>
        </p:nvGraphicFramePr>
        <p:xfrm>
          <a:off x="0" y="1301750"/>
          <a:ext cx="12192004" cy="4283717"/>
        </p:xfrm>
        <a:graphic>
          <a:graphicData uri="http://schemas.openxmlformats.org/drawingml/2006/table">
            <a:tbl>
              <a:tblPr>
                <a:tableStyleId>{5C22544A-7EE6-4342-B048-85BDC9FD1C3A}</a:tableStyleId>
              </a:tblPr>
              <a:tblGrid>
                <a:gridCol w="617546">
                  <a:extLst>
                    <a:ext uri="{9D8B030D-6E8A-4147-A177-3AD203B41FA5}">
                      <a16:colId xmlns:a16="http://schemas.microsoft.com/office/drawing/2014/main" val="1431951549"/>
                    </a:ext>
                  </a:extLst>
                </a:gridCol>
                <a:gridCol w="619817">
                  <a:extLst>
                    <a:ext uri="{9D8B030D-6E8A-4147-A177-3AD203B41FA5}">
                      <a16:colId xmlns:a16="http://schemas.microsoft.com/office/drawing/2014/main" val="411560041"/>
                    </a:ext>
                  </a:extLst>
                </a:gridCol>
                <a:gridCol w="753770">
                  <a:extLst>
                    <a:ext uri="{9D8B030D-6E8A-4147-A177-3AD203B41FA5}">
                      <a16:colId xmlns:a16="http://schemas.microsoft.com/office/drawing/2014/main" val="3033750596"/>
                    </a:ext>
                  </a:extLst>
                </a:gridCol>
                <a:gridCol w="908157">
                  <a:extLst>
                    <a:ext uri="{9D8B030D-6E8A-4147-A177-3AD203B41FA5}">
                      <a16:colId xmlns:a16="http://schemas.microsoft.com/office/drawing/2014/main" val="2336934505"/>
                    </a:ext>
                  </a:extLst>
                </a:gridCol>
                <a:gridCol w="490405">
                  <a:extLst>
                    <a:ext uri="{9D8B030D-6E8A-4147-A177-3AD203B41FA5}">
                      <a16:colId xmlns:a16="http://schemas.microsoft.com/office/drawing/2014/main" val="1500857564"/>
                    </a:ext>
                  </a:extLst>
                </a:gridCol>
                <a:gridCol w="490405">
                  <a:extLst>
                    <a:ext uri="{9D8B030D-6E8A-4147-A177-3AD203B41FA5}">
                      <a16:colId xmlns:a16="http://schemas.microsoft.com/office/drawing/2014/main" val="3595191868"/>
                    </a:ext>
                  </a:extLst>
                </a:gridCol>
                <a:gridCol w="490405">
                  <a:extLst>
                    <a:ext uri="{9D8B030D-6E8A-4147-A177-3AD203B41FA5}">
                      <a16:colId xmlns:a16="http://schemas.microsoft.com/office/drawing/2014/main" val="2685428341"/>
                    </a:ext>
                  </a:extLst>
                </a:gridCol>
                <a:gridCol w="662954">
                  <a:extLst>
                    <a:ext uri="{9D8B030D-6E8A-4147-A177-3AD203B41FA5}">
                      <a16:colId xmlns:a16="http://schemas.microsoft.com/office/drawing/2014/main" val="643796719"/>
                    </a:ext>
                  </a:extLst>
                </a:gridCol>
                <a:gridCol w="790095">
                  <a:extLst>
                    <a:ext uri="{9D8B030D-6E8A-4147-A177-3AD203B41FA5}">
                      <a16:colId xmlns:a16="http://schemas.microsoft.com/office/drawing/2014/main" val="2981388647"/>
                    </a:ext>
                  </a:extLst>
                </a:gridCol>
                <a:gridCol w="899075">
                  <a:extLst>
                    <a:ext uri="{9D8B030D-6E8A-4147-A177-3AD203B41FA5}">
                      <a16:colId xmlns:a16="http://schemas.microsoft.com/office/drawing/2014/main" val="3291984146"/>
                    </a:ext>
                  </a:extLst>
                </a:gridCol>
                <a:gridCol w="490405">
                  <a:extLst>
                    <a:ext uri="{9D8B030D-6E8A-4147-A177-3AD203B41FA5}">
                      <a16:colId xmlns:a16="http://schemas.microsoft.com/office/drawing/2014/main" val="3196485770"/>
                    </a:ext>
                  </a:extLst>
                </a:gridCol>
                <a:gridCol w="490405">
                  <a:extLst>
                    <a:ext uri="{9D8B030D-6E8A-4147-A177-3AD203B41FA5}">
                      <a16:colId xmlns:a16="http://schemas.microsoft.com/office/drawing/2014/main" val="3932196564"/>
                    </a:ext>
                  </a:extLst>
                </a:gridCol>
                <a:gridCol w="490405">
                  <a:extLst>
                    <a:ext uri="{9D8B030D-6E8A-4147-A177-3AD203B41FA5}">
                      <a16:colId xmlns:a16="http://schemas.microsoft.com/office/drawing/2014/main" val="1359161808"/>
                    </a:ext>
                  </a:extLst>
                </a:gridCol>
                <a:gridCol w="744688">
                  <a:extLst>
                    <a:ext uri="{9D8B030D-6E8A-4147-A177-3AD203B41FA5}">
                      <a16:colId xmlns:a16="http://schemas.microsoft.com/office/drawing/2014/main" val="1837999541"/>
                    </a:ext>
                  </a:extLst>
                </a:gridCol>
                <a:gridCol w="835504">
                  <a:extLst>
                    <a:ext uri="{9D8B030D-6E8A-4147-A177-3AD203B41FA5}">
                      <a16:colId xmlns:a16="http://schemas.microsoft.com/office/drawing/2014/main" val="1444832016"/>
                    </a:ext>
                  </a:extLst>
                </a:gridCol>
                <a:gridCol w="946753">
                  <a:extLst>
                    <a:ext uri="{9D8B030D-6E8A-4147-A177-3AD203B41FA5}">
                      <a16:colId xmlns:a16="http://schemas.microsoft.com/office/drawing/2014/main" val="2269842379"/>
                    </a:ext>
                  </a:extLst>
                </a:gridCol>
                <a:gridCol w="490405">
                  <a:extLst>
                    <a:ext uri="{9D8B030D-6E8A-4147-A177-3AD203B41FA5}">
                      <a16:colId xmlns:a16="http://schemas.microsoft.com/office/drawing/2014/main" val="553138883"/>
                    </a:ext>
                  </a:extLst>
                </a:gridCol>
                <a:gridCol w="490405">
                  <a:extLst>
                    <a:ext uri="{9D8B030D-6E8A-4147-A177-3AD203B41FA5}">
                      <a16:colId xmlns:a16="http://schemas.microsoft.com/office/drawing/2014/main" val="3572574597"/>
                    </a:ext>
                  </a:extLst>
                </a:gridCol>
                <a:gridCol w="490405">
                  <a:extLst>
                    <a:ext uri="{9D8B030D-6E8A-4147-A177-3AD203B41FA5}">
                      <a16:colId xmlns:a16="http://schemas.microsoft.com/office/drawing/2014/main" val="1529505884"/>
                    </a:ext>
                  </a:extLst>
                </a:gridCol>
              </a:tblGrid>
              <a:tr h="198643">
                <a:tc>
                  <a:txBody>
                    <a:bodyPr/>
                    <a:lstStyle/>
                    <a:p>
                      <a:pPr algn="l" fontAlgn="b"/>
                      <a:r>
                        <a:rPr lang="en-US" sz="700" u="none" strike="noStrike">
                          <a:effectLst/>
                        </a:rPr>
                        <a:t>dataSample</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100000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500000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1000000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extLst>
                  <a:ext uri="{0D108BD9-81ED-4DB2-BD59-A6C34878D82A}">
                    <a16:rowId xmlns:a16="http://schemas.microsoft.com/office/drawing/2014/main" val="2806313344"/>
                  </a:ext>
                </a:extLst>
              </a:tr>
              <a:tr h="584888">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thread num = 5</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times</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tc>
                  <a:txBody>
                    <a:bodyPr/>
                    <a:lstStyle/>
                    <a:p>
                      <a:pPr algn="l" fontAlgn="b"/>
                      <a:r>
                        <a:rPr lang="en-US" sz="700" u="none" strike="noStrike">
                          <a:effectLst/>
                        </a:rPr>
                        <a:t>C std library (not parallel)</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tc>
                  <a:txBody>
                    <a:bodyPr/>
                    <a:lstStyle/>
                    <a:p>
                      <a:pPr algn="l" fontAlgn="b"/>
                      <a:r>
                        <a:rPr lang="en-US" sz="700" u="none" strike="noStrike">
                          <a:effectLst/>
                        </a:rPr>
                        <a:t>pthread</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tc>
                  <a:txBody>
                    <a:bodyPr/>
                    <a:lstStyle/>
                    <a:p>
                      <a:pPr algn="l" fontAlgn="b"/>
                      <a:r>
                        <a:rPr lang="en-US" sz="700" u="none" strike="noStrike">
                          <a:effectLst/>
                        </a:rPr>
                        <a:t>openmp</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thread num = 5</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times</a:t>
                      </a:r>
                      <a:endParaRPr lang="en-US" sz="700" b="0" i="0" u="none" strike="noStrike">
                        <a:solidFill>
                          <a:srgbClr val="000000"/>
                        </a:solidFill>
                        <a:effectLst/>
                        <a:latin typeface="宋体" panose="02010600030101010101" pitchFamily="2" charset="-122"/>
                        <a:ea typeface="宋体" panose="02010600030101010101" pitchFamily="2" charset="-122"/>
                      </a:endParaRPr>
                    </a:p>
                  </a:txBody>
                  <a:tcPr marL="5877" marR="5877" marT="5877" marB="0" anchor="b"/>
                </a:tc>
                <a:tc>
                  <a:txBody>
                    <a:bodyPr/>
                    <a:lstStyle/>
                    <a:p>
                      <a:pPr algn="l" fontAlgn="b"/>
                      <a:r>
                        <a:rPr lang="en-US" sz="700" u="none" strike="noStrike">
                          <a:effectLst/>
                        </a:rPr>
                        <a:t>C std library (not parallel)</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tc>
                  <a:txBody>
                    <a:bodyPr/>
                    <a:lstStyle/>
                    <a:p>
                      <a:pPr algn="l" fontAlgn="b"/>
                      <a:r>
                        <a:rPr lang="en-US" sz="700" u="none" strike="noStrike">
                          <a:effectLst/>
                        </a:rPr>
                        <a:t>pthread</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tc>
                  <a:txBody>
                    <a:bodyPr/>
                    <a:lstStyle/>
                    <a:p>
                      <a:pPr algn="l" fontAlgn="b"/>
                      <a:r>
                        <a:rPr lang="en-US" sz="700" u="none" strike="noStrike">
                          <a:effectLst/>
                        </a:rPr>
                        <a:t>openmp</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thread num = 5</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times</a:t>
                      </a:r>
                      <a:endParaRPr lang="en-US" sz="700" b="0" i="0" u="none" strike="noStrike">
                        <a:solidFill>
                          <a:srgbClr val="000000"/>
                        </a:solidFill>
                        <a:effectLst/>
                        <a:latin typeface="宋体" panose="02010600030101010101" pitchFamily="2" charset="-122"/>
                        <a:ea typeface="宋体" panose="02010600030101010101" pitchFamily="2" charset="-122"/>
                      </a:endParaRPr>
                    </a:p>
                  </a:txBody>
                  <a:tcPr marL="5877" marR="5877" marT="5877" marB="0" anchor="b"/>
                </a:tc>
                <a:tc>
                  <a:txBody>
                    <a:bodyPr/>
                    <a:lstStyle/>
                    <a:p>
                      <a:pPr algn="l" fontAlgn="b"/>
                      <a:r>
                        <a:rPr lang="en-US" sz="700" u="none" strike="noStrike">
                          <a:effectLst/>
                        </a:rPr>
                        <a:t>C std library (not parallel)</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tc>
                  <a:txBody>
                    <a:bodyPr/>
                    <a:lstStyle/>
                    <a:p>
                      <a:pPr algn="l" fontAlgn="b"/>
                      <a:r>
                        <a:rPr lang="en-US" sz="700" u="none" strike="noStrike">
                          <a:effectLst/>
                        </a:rPr>
                        <a:t>pthread</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tc>
                  <a:txBody>
                    <a:bodyPr/>
                    <a:lstStyle/>
                    <a:p>
                      <a:pPr algn="l" fontAlgn="b"/>
                      <a:r>
                        <a:rPr lang="en-US" sz="700" u="none" strike="noStrike">
                          <a:effectLst/>
                        </a:rPr>
                        <a:t>openmp</a:t>
                      </a:r>
                      <a:endParaRPr lang="en-US" sz="700" b="0" i="0" u="none" strike="noStrike">
                        <a:solidFill>
                          <a:srgbClr val="000000"/>
                        </a:solidFill>
                        <a:effectLst/>
                        <a:latin typeface="Yu Gothic" panose="020B0400000000000000" pitchFamily="34" charset="-128"/>
                        <a:ea typeface="Yu Gothic" panose="020B0400000000000000" pitchFamily="34" charset="-128"/>
                      </a:endParaRPr>
                    </a:p>
                  </a:txBody>
                  <a:tcPr marL="5877" marR="5877" marT="5877" marB="0" anchor="b"/>
                </a:tc>
                <a:extLst>
                  <a:ext uri="{0D108BD9-81ED-4DB2-BD59-A6C34878D82A}">
                    <a16:rowId xmlns:a16="http://schemas.microsoft.com/office/drawing/2014/main" val="3499033208"/>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0.029647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0.00217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0.136339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0.642153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0.014545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1.178072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2.537552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0.023788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3.936516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2758927370"/>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0.030784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0.003054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0.135984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0.641584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0.014601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1.167178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2.54511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0.023043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3.911854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2133593131"/>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dirty="0">
                          <a:effectLst/>
                        </a:rPr>
                        <a:t>0.030051</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0.017999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0.136334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0.646187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0.013731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1.168978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2.546774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0.022836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3.862097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42916053"/>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0.030963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0.002458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0.135502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0.648564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0.016222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1.174986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2.573123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0.022924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3.931822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2063975903"/>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0.029874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0.002411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0.13555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0.645535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0.014168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1.175138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2.543543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0.023803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3.9122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2417146398"/>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0.03003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0.002202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0.133699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0.642148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0.014529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1.169445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2.595967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0.023211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3.895254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1186033208"/>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0.030591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0.002732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0.136004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0.642956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0.015982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1.177061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2.508598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0.02304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3.825096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71674215"/>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0.030535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0.002211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0.16788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0.645142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0.013581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1.16588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2.506492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0.022359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3.801075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2670794622"/>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0.0301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0.002128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0.135519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0.662332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0.016968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1.237556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2.507361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0.023835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3.829338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4101828903"/>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0.03121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0.002299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0.135109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0.648349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0.014183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1.176487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2.507232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0.02355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3.85233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1119449996"/>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0.030329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0.002846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0.136193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0.641229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0.015861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1.185558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2.535603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0.02441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3.803511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1567045958"/>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0.02978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0.00302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0.13562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0.645569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0.01637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1.162396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2.497732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0.033213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3.79625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480231314"/>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0.030397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0.002128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0.133907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0.640198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0.015644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1.181594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2.500158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0.028936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3.843484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2225018085"/>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0.033586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0.002779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0.145959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0.642168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0.013613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1.177219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2.500024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0.026335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3.808598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1572351434"/>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0.031504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0.002209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0.134819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0.660529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0.015886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1.174343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2.506824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0.022628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3.82546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2518974259"/>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0.029844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0.002806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0.137046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0.646752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0.017264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1.176226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2.521142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0.023418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3.810844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29482574"/>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0.03017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0.002155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0.137046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0.645853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0.01577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1.17345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2.516034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0.023747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3.810493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389193213"/>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0.029937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0.014731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0.138076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0.654219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0.014108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1.197438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2.555882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0.02429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3.868366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1653521461"/>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0.032172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0.002173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0.136038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0.659569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0.018145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1.200062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2.576217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0.02444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3.957533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1412636475"/>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20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0.030222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0.002846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0.13695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20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0.653058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b"/>
                      <a:r>
                        <a:rPr lang="en-US" altLang="zh-CN" sz="700" u="none" strike="noStrike">
                          <a:effectLst/>
                        </a:rPr>
                        <a:t>0.013331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1.216045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20</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ctr"/>
                      <a:r>
                        <a:rPr lang="en-US" altLang="zh-CN" sz="700" u="none" strike="noStrike">
                          <a:effectLst/>
                        </a:rPr>
                        <a:t>2.551947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0.025694</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tc>
                  <a:txBody>
                    <a:bodyPr/>
                    <a:lstStyle/>
                    <a:p>
                      <a:pPr algn="r" fontAlgn="ctr"/>
                      <a:r>
                        <a:rPr lang="en-US" altLang="zh-CN" sz="700" u="none" strike="noStrike">
                          <a:effectLst/>
                        </a:rPr>
                        <a:t>3.848815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ctr"/>
                </a:tc>
                <a:extLst>
                  <a:ext uri="{0D108BD9-81ED-4DB2-BD59-A6C34878D82A}">
                    <a16:rowId xmlns:a16="http://schemas.microsoft.com/office/drawing/2014/main" val="2203500166"/>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Average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dirty="0">
                          <a:effectLst/>
                        </a:rPr>
                        <a:t>0.030586</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dirty="0">
                          <a:effectLst/>
                        </a:rPr>
                        <a:t>0.003868</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dirty="0">
                          <a:effectLst/>
                        </a:rPr>
                        <a:t>0.137979</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dirty="0">
                          <a:effectLst/>
                        </a:rPr>
                        <a:t>Average</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dirty="0">
                          <a:effectLst/>
                        </a:rPr>
                        <a:t>0.647705</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dirty="0">
                          <a:effectLst/>
                        </a:rPr>
                        <a:t>0.015225</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dirty="0">
                          <a:effectLst/>
                        </a:rPr>
                        <a:t>1.179951</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dirty="0">
                          <a:effectLst/>
                        </a:rPr>
                        <a:t>Average</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dirty="0">
                          <a:effectLst/>
                        </a:rPr>
                        <a:t>2.531666</a:t>
                      </a:r>
                      <a:endParaRPr lang="en-US" altLang="zh-CN" sz="700" b="1"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dirty="0">
                          <a:effectLst/>
                        </a:rPr>
                        <a:t>0.024475</a:t>
                      </a:r>
                      <a:endParaRPr lang="en-US" altLang="zh-CN" sz="700" b="1"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dirty="0">
                          <a:effectLst/>
                        </a:rPr>
                        <a:t>3.856547</a:t>
                      </a:r>
                      <a:endParaRPr lang="en-US" altLang="zh-CN" sz="700" b="1"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extLst>
                  <a:ext uri="{0D108BD9-81ED-4DB2-BD59-A6C34878D82A}">
                    <a16:rowId xmlns:a16="http://schemas.microsoft.com/office/drawing/2014/main" val="613299318"/>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Median</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0.030276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0.002435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0.136021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Median</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0.645711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0.015123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1.176357</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Median</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2.528373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0.023768</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3.84615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extLst>
                  <a:ext uri="{0D108BD9-81ED-4DB2-BD59-A6C34878D82A}">
                    <a16:rowId xmlns:a16="http://schemas.microsoft.com/office/drawing/2014/main" val="2028612940"/>
                  </a:ext>
                </a:extLst>
              </a:tr>
              <a:tr h="152182">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Standard deviation </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0.000951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0.004319</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0.007461</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Standard deviation </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0.006746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0.001373</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0.018306</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l" fontAlgn="b"/>
                      <a:r>
                        <a:rPr lang="en-US" sz="700" u="none" strike="noStrike">
                          <a:effectLst/>
                        </a:rPr>
                        <a:t>Standard deviation </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0.028935</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a:effectLst/>
                        </a:rPr>
                        <a:t>0.002552</a:t>
                      </a:r>
                      <a:endParaRPr lang="en-US" altLang="zh-CN" sz="700" b="0" i="0" u="none" strike="noStrike">
                        <a:solidFill>
                          <a:srgbClr val="000000"/>
                        </a:solidFill>
                        <a:effectLst/>
                        <a:latin typeface="等线" panose="02010600030101010101" pitchFamily="2" charset="-122"/>
                        <a:ea typeface="等线" panose="02010600030101010101" pitchFamily="2" charset="-122"/>
                      </a:endParaRPr>
                    </a:p>
                  </a:txBody>
                  <a:tcPr marL="5877" marR="5877" marT="5877" marB="0" anchor="b"/>
                </a:tc>
                <a:tc>
                  <a:txBody>
                    <a:bodyPr/>
                    <a:lstStyle/>
                    <a:p>
                      <a:pPr algn="r" fontAlgn="b"/>
                      <a:r>
                        <a:rPr lang="en-US" altLang="zh-CN" sz="700" u="none" strike="noStrike" dirty="0">
                          <a:effectLst/>
                        </a:rPr>
                        <a:t>0.050816</a:t>
                      </a:r>
                      <a:endParaRPr lang="en-US" altLang="zh-CN" sz="700" b="0" i="0" u="none" strike="noStrike" dirty="0">
                        <a:solidFill>
                          <a:srgbClr val="000000"/>
                        </a:solidFill>
                        <a:effectLst/>
                        <a:latin typeface="等线" panose="02010600030101010101" pitchFamily="2" charset="-122"/>
                        <a:ea typeface="等线" panose="02010600030101010101" pitchFamily="2" charset="-122"/>
                      </a:endParaRPr>
                    </a:p>
                  </a:txBody>
                  <a:tcPr marL="5877" marR="5877" marT="5877" marB="0" anchor="b"/>
                </a:tc>
                <a:extLst>
                  <a:ext uri="{0D108BD9-81ED-4DB2-BD59-A6C34878D82A}">
                    <a16:rowId xmlns:a16="http://schemas.microsoft.com/office/drawing/2014/main" val="2012853464"/>
                  </a:ext>
                </a:extLst>
              </a:tr>
            </a:tbl>
          </a:graphicData>
        </a:graphic>
      </p:graphicFrame>
    </p:spTree>
    <p:extLst>
      <p:ext uri="{BB962C8B-B14F-4D97-AF65-F5344CB8AC3E}">
        <p14:creationId xmlns:p14="http://schemas.microsoft.com/office/powerpoint/2010/main" val="334068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标题 3">
            <a:extLst>
              <a:ext uri="{FF2B5EF4-FFF2-40B4-BE49-F238E27FC236}">
                <a16:creationId xmlns:a16="http://schemas.microsoft.com/office/drawing/2014/main" id="{2FDE9168-F2C7-7B8F-3CBA-74A2FDDCB8A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altLang="zh-CN" sz="4800" kern="1200">
                <a:solidFill>
                  <a:srgbClr val="FFFFFF"/>
                </a:solidFill>
                <a:latin typeface="+mj-lt"/>
                <a:ea typeface="+mj-ea"/>
                <a:cs typeface="+mj-cs"/>
              </a:rPr>
              <a:t>Basic information</a:t>
            </a:r>
          </a:p>
        </p:txBody>
      </p:sp>
      <p:sp>
        <p:nvSpPr>
          <p:cNvPr id="5" name="文本占位符 4">
            <a:extLst>
              <a:ext uri="{FF2B5EF4-FFF2-40B4-BE49-F238E27FC236}">
                <a16:creationId xmlns:a16="http://schemas.microsoft.com/office/drawing/2014/main" id="{EC27A544-39F1-C58B-3F8B-6D72067AF819}"/>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endParaRPr lang="en-US" altLang="zh-CN" sz="2400" kern="1200">
              <a:solidFill>
                <a:schemeClr val="tx1"/>
              </a:solidFill>
              <a:latin typeface="+mn-lt"/>
              <a:ea typeface="+mn-ea"/>
              <a:cs typeface="+mn-cs"/>
            </a:endParaRPr>
          </a:p>
        </p:txBody>
      </p:sp>
    </p:spTree>
    <p:extLst>
      <p:ext uri="{BB962C8B-B14F-4D97-AF65-F5344CB8AC3E}">
        <p14:creationId xmlns:p14="http://schemas.microsoft.com/office/powerpoint/2010/main" val="620236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5" name="图表 4">
            <a:extLst>
              <a:ext uri="{FF2B5EF4-FFF2-40B4-BE49-F238E27FC236}">
                <a16:creationId xmlns:a16="http://schemas.microsoft.com/office/drawing/2014/main" id="{5D3A9839-B4A2-F93E-59BF-7453F0D71032}"/>
              </a:ext>
            </a:extLst>
          </p:cNvPr>
          <p:cNvGraphicFramePr>
            <a:graphicFrameLocks/>
          </p:cNvGraphicFramePr>
          <p:nvPr>
            <p:extLst>
              <p:ext uri="{D42A27DB-BD31-4B8C-83A1-F6EECF244321}">
                <p14:modId xmlns:p14="http://schemas.microsoft.com/office/powerpoint/2010/main" val="3584148680"/>
              </p:ext>
            </p:extLst>
          </p:nvPr>
        </p:nvGraphicFramePr>
        <p:xfrm>
          <a:off x="6127750" y="1285875"/>
          <a:ext cx="4799013" cy="41052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内容占位符 3">
            <a:extLst>
              <a:ext uri="{FF2B5EF4-FFF2-40B4-BE49-F238E27FC236}">
                <a16:creationId xmlns:a16="http://schemas.microsoft.com/office/drawing/2014/main" id="{83BEB7F2-B8B4-A227-B44C-51B7B1486F60}"/>
              </a:ext>
            </a:extLst>
          </p:cNvPr>
          <p:cNvGraphicFramePr>
            <a:graphicFrameLocks noGrp="1"/>
          </p:cNvGraphicFramePr>
          <p:nvPr>
            <p:ph idx="1"/>
            <p:extLst>
              <p:ext uri="{D42A27DB-BD31-4B8C-83A1-F6EECF244321}">
                <p14:modId xmlns:p14="http://schemas.microsoft.com/office/powerpoint/2010/main" val="1014747729"/>
              </p:ext>
            </p:extLst>
          </p:nvPr>
        </p:nvGraphicFramePr>
        <p:xfrm>
          <a:off x="1262063" y="1285875"/>
          <a:ext cx="4799011" cy="4105263"/>
        </p:xfrm>
        <a:graphic>
          <a:graphicData uri="http://schemas.openxmlformats.org/drawingml/2006/table">
            <a:tbl>
              <a:tblPr bandRow="1">
                <a:tableStyleId>{5C22544A-7EE6-4342-B048-85BDC9FD1C3A}</a:tableStyleId>
              </a:tblPr>
              <a:tblGrid>
                <a:gridCol w="1150402">
                  <a:extLst>
                    <a:ext uri="{9D8B030D-6E8A-4147-A177-3AD203B41FA5}">
                      <a16:colId xmlns:a16="http://schemas.microsoft.com/office/drawing/2014/main" val="2220883192"/>
                    </a:ext>
                  </a:extLst>
                </a:gridCol>
                <a:gridCol w="1381842">
                  <a:extLst>
                    <a:ext uri="{9D8B030D-6E8A-4147-A177-3AD203B41FA5}">
                      <a16:colId xmlns:a16="http://schemas.microsoft.com/office/drawing/2014/main" val="4235129559"/>
                    </a:ext>
                  </a:extLst>
                </a:gridCol>
                <a:gridCol w="755589">
                  <a:extLst>
                    <a:ext uri="{9D8B030D-6E8A-4147-A177-3AD203B41FA5}">
                      <a16:colId xmlns:a16="http://schemas.microsoft.com/office/drawing/2014/main" val="374223998"/>
                    </a:ext>
                  </a:extLst>
                </a:gridCol>
                <a:gridCol w="755589">
                  <a:extLst>
                    <a:ext uri="{9D8B030D-6E8A-4147-A177-3AD203B41FA5}">
                      <a16:colId xmlns:a16="http://schemas.microsoft.com/office/drawing/2014/main" val="436212812"/>
                    </a:ext>
                  </a:extLst>
                </a:gridCol>
                <a:gridCol w="755589">
                  <a:extLst>
                    <a:ext uri="{9D8B030D-6E8A-4147-A177-3AD203B41FA5}">
                      <a16:colId xmlns:a16="http://schemas.microsoft.com/office/drawing/2014/main" val="29218211"/>
                    </a:ext>
                  </a:extLst>
                </a:gridCol>
              </a:tblGrid>
              <a:tr h="150270">
                <a:tc>
                  <a:txBody>
                    <a:bodyPr/>
                    <a:lstStyle/>
                    <a:p>
                      <a:pPr algn="r" fontAlgn="b"/>
                      <a:r>
                        <a:rPr lang="en-US" altLang="zh-CN" sz="800" u="none" strike="noStrike">
                          <a:effectLst/>
                        </a:rPr>
                        <a:t>100000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3163983066"/>
                  </a:ext>
                </a:extLst>
              </a:tr>
              <a:tr h="498783">
                <a:tc>
                  <a:txBody>
                    <a:bodyPr/>
                    <a:lstStyle/>
                    <a:p>
                      <a:pPr algn="l" fontAlgn="b"/>
                      <a:r>
                        <a:rPr lang="en-US" sz="800" u="none" strike="noStrike">
                          <a:effectLst/>
                        </a:rPr>
                        <a:t>thread num = 5</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times</a:t>
                      </a:r>
                      <a:endParaRPr lang="en-US" sz="800" b="0" i="0" u="none" strike="noStrike">
                        <a:solidFill>
                          <a:srgbClr val="000000"/>
                        </a:solidFill>
                        <a:effectLst/>
                        <a:latin typeface="Yu Gothic" panose="020B0400000000000000" pitchFamily="34" charset="-128"/>
                        <a:ea typeface="Yu Gothic" panose="020B0400000000000000" pitchFamily="34" charset="-128"/>
                      </a:endParaRPr>
                    </a:p>
                  </a:txBody>
                  <a:tcPr marL="6219" marR="6219" marT="6219" marB="0" anchor="b"/>
                </a:tc>
                <a:tc>
                  <a:txBody>
                    <a:bodyPr/>
                    <a:lstStyle/>
                    <a:p>
                      <a:pPr algn="l" fontAlgn="b"/>
                      <a:r>
                        <a:rPr lang="en-US" sz="800" u="none" strike="noStrike">
                          <a:effectLst/>
                        </a:rPr>
                        <a:t>C std library (not parallel)</a:t>
                      </a:r>
                      <a:endParaRPr lang="en-US" sz="800" b="0" i="0" u="none" strike="noStrike">
                        <a:solidFill>
                          <a:srgbClr val="000000"/>
                        </a:solidFill>
                        <a:effectLst/>
                        <a:latin typeface="Yu Gothic" panose="020B0400000000000000" pitchFamily="34" charset="-128"/>
                        <a:ea typeface="Yu Gothic" panose="020B0400000000000000" pitchFamily="34" charset="-128"/>
                      </a:endParaRPr>
                    </a:p>
                  </a:txBody>
                  <a:tcPr marL="6219" marR="6219" marT="6219" marB="0" anchor="b"/>
                </a:tc>
                <a:tc>
                  <a:txBody>
                    <a:bodyPr/>
                    <a:lstStyle/>
                    <a:p>
                      <a:pPr algn="l" fontAlgn="b"/>
                      <a:r>
                        <a:rPr lang="en-US" sz="800" u="none" strike="noStrike">
                          <a:effectLst/>
                        </a:rPr>
                        <a:t>pthread</a:t>
                      </a:r>
                      <a:endParaRPr lang="en-US" sz="800" b="0" i="0" u="none" strike="noStrike">
                        <a:solidFill>
                          <a:srgbClr val="000000"/>
                        </a:solidFill>
                        <a:effectLst/>
                        <a:latin typeface="Yu Gothic" panose="020B0400000000000000" pitchFamily="34" charset="-128"/>
                        <a:ea typeface="Yu Gothic" panose="020B0400000000000000" pitchFamily="34" charset="-128"/>
                      </a:endParaRPr>
                    </a:p>
                  </a:txBody>
                  <a:tcPr marL="6219" marR="6219" marT="6219" marB="0" anchor="b"/>
                </a:tc>
                <a:tc>
                  <a:txBody>
                    <a:bodyPr/>
                    <a:lstStyle/>
                    <a:p>
                      <a:pPr algn="l" fontAlgn="b"/>
                      <a:r>
                        <a:rPr lang="en-US" sz="800" u="none" strike="noStrike">
                          <a:effectLst/>
                        </a:rPr>
                        <a:t>openmp</a:t>
                      </a:r>
                      <a:endParaRPr lang="en-US" sz="800" b="0" i="0" u="none" strike="noStrike">
                        <a:solidFill>
                          <a:srgbClr val="000000"/>
                        </a:solidFill>
                        <a:effectLst/>
                        <a:latin typeface="Yu Gothic" panose="020B0400000000000000" pitchFamily="34" charset="-128"/>
                        <a:ea typeface="Yu Gothic" panose="020B0400000000000000" pitchFamily="34" charset="-128"/>
                      </a:endParaRPr>
                    </a:p>
                  </a:txBody>
                  <a:tcPr marL="6219" marR="6219" marT="6219" marB="0" anchor="b"/>
                </a:tc>
                <a:extLst>
                  <a:ext uri="{0D108BD9-81ED-4DB2-BD59-A6C34878D82A}">
                    <a16:rowId xmlns:a16="http://schemas.microsoft.com/office/drawing/2014/main" val="1238528884"/>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0.029647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0.136339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497584466"/>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0.030784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0.003054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0.135984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262606812"/>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0.030051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0.017999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0.136334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122240567"/>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0.030963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0.002458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0.135502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025385118"/>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0.029874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0.002411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0.13555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737718508"/>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0.03003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0.002202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0.133699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727802260"/>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0.030591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0.002732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0.136004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687459754"/>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0.030535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0.002211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0.16788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566039127"/>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0.002128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0.135519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934794040"/>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0.03121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0.002299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0.135109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986195181"/>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0.030329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0.002846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0.136193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785909174"/>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0.02978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0.00302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0.13562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32163418"/>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0.030397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0.002128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0.133907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550188766"/>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0.033586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0.002779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0.145959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208280143"/>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0.031504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0.002209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0.134819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955303330"/>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0.029844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0.002806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0.137046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4147203031"/>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0.002155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0.137046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788595821"/>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0.029937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0.014731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0.138076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604203106"/>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0.032172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0.002173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0.136038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72074343"/>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20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0.030222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0.002846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0.13695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447051369"/>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Average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dirty="0">
                          <a:effectLst/>
                        </a:rPr>
                        <a:t>0.030586</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dirty="0">
                          <a:effectLst/>
                        </a:rPr>
                        <a:t>0.003868</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0.137979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1213832543"/>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Median</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0.030276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0.002435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0.136021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2505170640"/>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Standard deviation </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0.000951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0.004319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dirty="0">
                          <a:effectLst/>
                        </a:rPr>
                        <a:t>0.007461</a:t>
                      </a:r>
                      <a:endParaRPr lang="en-US" altLang="zh-CN" sz="800" b="0" i="0" u="none" strike="noStrike" dirty="0">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3493765009"/>
                  </a:ext>
                </a:extLst>
              </a:tr>
            </a:tbl>
          </a:graphicData>
        </a:graphic>
      </p:graphicFrame>
    </p:spTree>
    <p:extLst>
      <p:ext uri="{BB962C8B-B14F-4D97-AF65-F5344CB8AC3E}">
        <p14:creationId xmlns:p14="http://schemas.microsoft.com/office/powerpoint/2010/main" val="616487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5" name="图表 4">
            <a:extLst>
              <a:ext uri="{FF2B5EF4-FFF2-40B4-BE49-F238E27FC236}">
                <a16:creationId xmlns:a16="http://schemas.microsoft.com/office/drawing/2014/main" id="{3B89A36E-CA62-2BBE-F651-9D70FFA4BE5F}"/>
              </a:ext>
            </a:extLst>
          </p:cNvPr>
          <p:cNvGraphicFramePr>
            <a:graphicFrameLocks/>
          </p:cNvGraphicFramePr>
          <p:nvPr>
            <p:extLst>
              <p:ext uri="{D42A27DB-BD31-4B8C-83A1-F6EECF244321}">
                <p14:modId xmlns:p14="http://schemas.microsoft.com/office/powerpoint/2010/main" val="2734014723"/>
              </p:ext>
            </p:extLst>
          </p:nvPr>
        </p:nvGraphicFramePr>
        <p:xfrm>
          <a:off x="1262063" y="1285875"/>
          <a:ext cx="4799013" cy="41052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内容占位符 3">
            <a:extLst>
              <a:ext uri="{FF2B5EF4-FFF2-40B4-BE49-F238E27FC236}">
                <a16:creationId xmlns:a16="http://schemas.microsoft.com/office/drawing/2014/main" id="{F5DD64E9-A192-4852-1AED-42F3DDF284CE}"/>
              </a:ext>
            </a:extLst>
          </p:cNvPr>
          <p:cNvGraphicFramePr>
            <a:graphicFrameLocks noGrp="1"/>
          </p:cNvGraphicFramePr>
          <p:nvPr>
            <p:ph idx="1"/>
            <p:extLst>
              <p:ext uri="{D42A27DB-BD31-4B8C-83A1-F6EECF244321}">
                <p14:modId xmlns:p14="http://schemas.microsoft.com/office/powerpoint/2010/main" val="1827957698"/>
              </p:ext>
            </p:extLst>
          </p:nvPr>
        </p:nvGraphicFramePr>
        <p:xfrm>
          <a:off x="6127750" y="1285875"/>
          <a:ext cx="4799012" cy="4105263"/>
        </p:xfrm>
        <a:graphic>
          <a:graphicData uri="http://schemas.openxmlformats.org/drawingml/2006/table">
            <a:tbl>
              <a:tblPr bandRow="1">
                <a:tableStyleId>{5C22544A-7EE6-4342-B048-85BDC9FD1C3A}</a:tableStyleId>
              </a:tblPr>
              <a:tblGrid>
                <a:gridCol w="1194691">
                  <a:extLst>
                    <a:ext uri="{9D8B030D-6E8A-4147-A177-3AD203B41FA5}">
                      <a16:colId xmlns:a16="http://schemas.microsoft.com/office/drawing/2014/main" val="937401872"/>
                    </a:ext>
                  </a:extLst>
                </a:gridCol>
                <a:gridCol w="1356682">
                  <a:extLst>
                    <a:ext uri="{9D8B030D-6E8A-4147-A177-3AD203B41FA5}">
                      <a16:colId xmlns:a16="http://schemas.microsoft.com/office/drawing/2014/main" val="1279878792"/>
                    </a:ext>
                  </a:extLst>
                </a:gridCol>
                <a:gridCol w="749213">
                  <a:extLst>
                    <a:ext uri="{9D8B030D-6E8A-4147-A177-3AD203B41FA5}">
                      <a16:colId xmlns:a16="http://schemas.microsoft.com/office/drawing/2014/main" val="3764130178"/>
                    </a:ext>
                  </a:extLst>
                </a:gridCol>
                <a:gridCol w="749213">
                  <a:extLst>
                    <a:ext uri="{9D8B030D-6E8A-4147-A177-3AD203B41FA5}">
                      <a16:colId xmlns:a16="http://schemas.microsoft.com/office/drawing/2014/main" val="3877672117"/>
                    </a:ext>
                  </a:extLst>
                </a:gridCol>
                <a:gridCol w="749213">
                  <a:extLst>
                    <a:ext uri="{9D8B030D-6E8A-4147-A177-3AD203B41FA5}">
                      <a16:colId xmlns:a16="http://schemas.microsoft.com/office/drawing/2014/main" val="311007016"/>
                    </a:ext>
                  </a:extLst>
                </a:gridCol>
              </a:tblGrid>
              <a:tr h="150270">
                <a:tc>
                  <a:txBody>
                    <a:bodyPr/>
                    <a:lstStyle/>
                    <a:p>
                      <a:pPr algn="r" fontAlgn="b"/>
                      <a:r>
                        <a:rPr lang="en-US" altLang="zh-CN" sz="800" u="none" strike="noStrike">
                          <a:effectLst/>
                        </a:rPr>
                        <a:t>500000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3329916255"/>
                  </a:ext>
                </a:extLst>
              </a:tr>
              <a:tr h="498783">
                <a:tc>
                  <a:txBody>
                    <a:bodyPr/>
                    <a:lstStyle/>
                    <a:p>
                      <a:pPr algn="l" fontAlgn="b"/>
                      <a:r>
                        <a:rPr lang="en-US" sz="800" u="none" strike="noStrike">
                          <a:effectLst/>
                        </a:rPr>
                        <a:t>thread num = 5</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times</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219" marR="6219" marT="6219" marB="0" anchor="b"/>
                </a:tc>
                <a:tc>
                  <a:txBody>
                    <a:bodyPr/>
                    <a:lstStyle/>
                    <a:p>
                      <a:pPr algn="l" fontAlgn="b"/>
                      <a:r>
                        <a:rPr lang="en-US" sz="800" u="none" strike="noStrike">
                          <a:effectLst/>
                        </a:rPr>
                        <a:t>C std library (not parallel)</a:t>
                      </a:r>
                      <a:endParaRPr lang="en-US" sz="800" b="0" i="0" u="none" strike="noStrike">
                        <a:solidFill>
                          <a:srgbClr val="000000"/>
                        </a:solidFill>
                        <a:effectLst/>
                        <a:latin typeface="Yu Gothic" panose="020B0400000000000000" pitchFamily="34" charset="-128"/>
                        <a:ea typeface="Yu Gothic" panose="020B0400000000000000" pitchFamily="34" charset="-128"/>
                      </a:endParaRPr>
                    </a:p>
                  </a:txBody>
                  <a:tcPr marL="6219" marR="6219" marT="6219" marB="0" anchor="b"/>
                </a:tc>
                <a:tc>
                  <a:txBody>
                    <a:bodyPr/>
                    <a:lstStyle/>
                    <a:p>
                      <a:pPr algn="l" fontAlgn="b"/>
                      <a:r>
                        <a:rPr lang="en-US" sz="800" u="none" strike="noStrike">
                          <a:effectLst/>
                        </a:rPr>
                        <a:t>pthread</a:t>
                      </a:r>
                      <a:endParaRPr lang="en-US" sz="800" b="0" i="0" u="none" strike="noStrike">
                        <a:solidFill>
                          <a:srgbClr val="000000"/>
                        </a:solidFill>
                        <a:effectLst/>
                        <a:latin typeface="Yu Gothic" panose="020B0400000000000000" pitchFamily="34" charset="-128"/>
                        <a:ea typeface="Yu Gothic" panose="020B0400000000000000" pitchFamily="34" charset="-128"/>
                      </a:endParaRPr>
                    </a:p>
                  </a:txBody>
                  <a:tcPr marL="6219" marR="6219" marT="6219" marB="0" anchor="b"/>
                </a:tc>
                <a:tc>
                  <a:txBody>
                    <a:bodyPr/>
                    <a:lstStyle/>
                    <a:p>
                      <a:pPr algn="l" fontAlgn="b"/>
                      <a:r>
                        <a:rPr lang="en-US" sz="800" u="none" strike="noStrike">
                          <a:effectLst/>
                        </a:rPr>
                        <a:t>openmp</a:t>
                      </a:r>
                      <a:endParaRPr lang="en-US" sz="800" b="0" i="0" u="none" strike="noStrike">
                        <a:solidFill>
                          <a:srgbClr val="000000"/>
                        </a:solidFill>
                        <a:effectLst/>
                        <a:latin typeface="Yu Gothic" panose="020B0400000000000000" pitchFamily="34" charset="-128"/>
                        <a:ea typeface="Yu Gothic" panose="020B0400000000000000" pitchFamily="34" charset="-128"/>
                      </a:endParaRPr>
                    </a:p>
                  </a:txBody>
                  <a:tcPr marL="6219" marR="6219" marT="6219" marB="0" anchor="b"/>
                </a:tc>
                <a:extLst>
                  <a:ext uri="{0D108BD9-81ED-4DB2-BD59-A6C34878D82A}">
                    <a16:rowId xmlns:a16="http://schemas.microsoft.com/office/drawing/2014/main" val="2099428998"/>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0.642153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0.014545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1.178072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492978073"/>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0.641584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0.014601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1.167178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4233009993"/>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0.646187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0.013731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1.168978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785662887"/>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0.648564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0.016222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1.174986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086393983"/>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0.645535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0.014168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1.175138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4099784352"/>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0.642148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0.014529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1.169445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520845891"/>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0.642956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0.015982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1.177061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047298556"/>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0.645142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0.013581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1.16588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325674901"/>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0.662332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0.016968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1.237556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710957089"/>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0.648349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0.014183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1.176487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436340849"/>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0.641229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0.015861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1.185558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4224564836"/>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0.645569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0.01637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1.162396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703430662"/>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0.640198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0.015644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1.181594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41803479"/>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0.642168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0.013613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1.177219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69965767"/>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0.660529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0.015886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1.174343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802059221"/>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0.646752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0.017264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1.176226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509881795"/>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0.645853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0.01577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1.17345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03190454"/>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0.654219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0.014108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1.197438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220084170"/>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0.659569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0.018145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1.200062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133231535"/>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20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0.653058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b"/>
                      <a:r>
                        <a:rPr lang="en-US" altLang="zh-CN" sz="800" u="none" strike="noStrike">
                          <a:effectLst/>
                        </a:rPr>
                        <a:t>0.013331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1.216045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960552730"/>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Average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0.647705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0.015225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1.179951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3011811998"/>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Median</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0.645711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0.015123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1.176357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2224033722"/>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Standard deviation </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0.006746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0.001373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0.018306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3277648240"/>
                  </a:ext>
                </a:extLst>
              </a:tr>
            </a:tbl>
          </a:graphicData>
        </a:graphic>
      </p:graphicFrame>
    </p:spTree>
    <p:extLst>
      <p:ext uri="{BB962C8B-B14F-4D97-AF65-F5344CB8AC3E}">
        <p14:creationId xmlns:p14="http://schemas.microsoft.com/office/powerpoint/2010/main" val="2028573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graphicFrame>
        <p:nvGraphicFramePr>
          <p:cNvPr id="5" name="图表 4">
            <a:extLst>
              <a:ext uri="{FF2B5EF4-FFF2-40B4-BE49-F238E27FC236}">
                <a16:creationId xmlns:a16="http://schemas.microsoft.com/office/drawing/2014/main" id="{FEA3592C-AC76-359B-96D9-CCF2747A37E1}"/>
              </a:ext>
            </a:extLst>
          </p:cNvPr>
          <p:cNvGraphicFramePr>
            <a:graphicFrameLocks/>
          </p:cNvGraphicFramePr>
          <p:nvPr>
            <p:extLst>
              <p:ext uri="{D42A27DB-BD31-4B8C-83A1-F6EECF244321}">
                <p14:modId xmlns:p14="http://schemas.microsoft.com/office/powerpoint/2010/main" val="2840929841"/>
              </p:ext>
            </p:extLst>
          </p:nvPr>
        </p:nvGraphicFramePr>
        <p:xfrm>
          <a:off x="1262063" y="1285875"/>
          <a:ext cx="4799013" cy="41052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内容占位符 3">
            <a:extLst>
              <a:ext uri="{FF2B5EF4-FFF2-40B4-BE49-F238E27FC236}">
                <a16:creationId xmlns:a16="http://schemas.microsoft.com/office/drawing/2014/main" id="{936C1C3B-799A-1212-5565-BCBAB16BCBC8}"/>
              </a:ext>
            </a:extLst>
          </p:cNvPr>
          <p:cNvGraphicFramePr>
            <a:graphicFrameLocks noGrp="1"/>
          </p:cNvGraphicFramePr>
          <p:nvPr>
            <p:ph idx="1"/>
            <p:extLst>
              <p:ext uri="{D42A27DB-BD31-4B8C-83A1-F6EECF244321}">
                <p14:modId xmlns:p14="http://schemas.microsoft.com/office/powerpoint/2010/main" val="3479219720"/>
              </p:ext>
            </p:extLst>
          </p:nvPr>
        </p:nvGraphicFramePr>
        <p:xfrm>
          <a:off x="6127750" y="1285875"/>
          <a:ext cx="4799010" cy="4105263"/>
        </p:xfrm>
        <a:graphic>
          <a:graphicData uri="http://schemas.openxmlformats.org/drawingml/2006/table">
            <a:tbl>
              <a:tblPr bandRow="1">
                <a:tableStyleId>{5C22544A-7EE6-4342-B048-85BDC9FD1C3A}</a:tableStyleId>
              </a:tblPr>
              <a:tblGrid>
                <a:gridCol w="1226812">
                  <a:extLst>
                    <a:ext uri="{9D8B030D-6E8A-4147-A177-3AD203B41FA5}">
                      <a16:colId xmlns:a16="http://schemas.microsoft.com/office/drawing/2014/main" val="2719886916"/>
                    </a:ext>
                  </a:extLst>
                </a:gridCol>
                <a:gridCol w="1387541">
                  <a:extLst>
                    <a:ext uri="{9D8B030D-6E8A-4147-A177-3AD203B41FA5}">
                      <a16:colId xmlns:a16="http://schemas.microsoft.com/office/drawing/2014/main" val="3478070821"/>
                    </a:ext>
                  </a:extLst>
                </a:gridCol>
                <a:gridCol w="728219">
                  <a:extLst>
                    <a:ext uri="{9D8B030D-6E8A-4147-A177-3AD203B41FA5}">
                      <a16:colId xmlns:a16="http://schemas.microsoft.com/office/drawing/2014/main" val="4154007511"/>
                    </a:ext>
                  </a:extLst>
                </a:gridCol>
                <a:gridCol w="728219">
                  <a:extLst>
                    <a:ext uri="{9D8B030D-6E8A-4147-A177-3AD203B41FA5}">
                      <a16:colId xmlns:a16="http://schemas.microsoft.com/office/drawing/2014/main" val="4191006420"/>
                    </a:ext>
                  </a:extLst>
                </a:gridCol>
                <a:gridCol w="728219">
                  <a:extLst>
                    <a:ext uri="{9D8B030D-6E8A-4147-A177-3AD203B41FA5}">
                      <a16:colId xmlns:a16="http://schemas.microsoft.com/office/drawing/2014/main" val="3616454494"/>
                    </a:ext>
                  </a:extLst>
                </a:gridCol>
              </a:tblGrid>
              <a:tr h="150270">
                <a:tc>
                  <a:txBody>
                    <a:bodyPr/>
                    <a:lstStyle/>
                    <a:p>
                      <a:pPr algn="r" fontAlgn="b"/>
                      <a:r>
                        <a:rPr lang="en-US" altLang="zh-CN" sz="800" u="none" strike="noStrike">
                          <a:effectLst/>
                        </a:rPr>
                        <a:t>1000000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577955746"/>
                  </a:ext>
                </a:extLst>
              </a:tr>
              <a:tr h="498783">
                <a:tc>
                  <a:txBody>
                    <a:bodyPr/>
                    <a:lstStyle/>
                    <a:p>
                      <a:pPr algn="l" fontAlgn="b"/>
                      <a:r>
                        <a:rPr lang="en-US" sz="800" u="none" strike="noStrike">
                          <a:effectLst/>
                        </a:rPr>
                        <a:t>thread num = 5</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times</a:t>
                      </a:r>
                      <a:endParaRPr lang="en-US" sz="800" b="0" i="0" u="none" strike="noStrike">
                        <a:solidFill>
                          <a:srgbClr val="000000"/>
                        </a:solidFill>
                        <a:effectLst/>
                        <a:latin typeface="宋体" panose="02010600030101010101" pitchFamily="2" charset="-122"/>
                        <a:ea typeface="宋体" panose="02010600030101010101" pitchFamily="2" charset="-122"/>
                      </a:endParaRPr>
                    </a:p>
                  </a:txBody>
                  <a:tcPr marL="6219" marR="6219" marT="6219" marB="0" anchor="b"/>
                </a:tc>
                <a:tc>
                  <a:txBody>
                    <a:bodyPr/>
                    <a:lstStyle/>
                    <a:p>
                      <a:pPr algn="l" fontAlgn="b"/>
                      <a:r>
                        <a:rPr lang="en-US" sz="800" u="none" strike="noStrike">
                          <a:effectLst/>
                        </a:rPr>
                        <a:t>C std library (not parallel)</a:t>
                      </a:r>
                      <a:endParaRPr lang="en-US" sz="800" b="0" i="0" u="none" strike="noStrike">
                        <a:solidFill>
                          <a:srgbClr val="000000"/>
                        </a:solidFill>
                        <a:effectLst/>
                        <a:latin typeface="Yu Gothic" panose="020B0400000000000000" pitchFamily="34" charset="-128"/>
                        <a:ea typeface="Yu Gothic" panose="020B0400000000000000" pitchFamily="34" charset="-128"/>
                      </a:endParaRPr>
                    </a:p>
                  </a:txBody>
                  <a:tcPr marL="6219" marR="6219" marT="6219" marB="0" anchor="b"/>
                </a:tc>
                <a:tc>
                  <a:txBody>
                    <a:bodyPr/>
                    <a:lstStyle/>
                    <a:p>
                      <a:pPr algn="l" fontAlgn="b"/>
                      <a:r>
                        <a:rPr lang="en-US" sz="800" u="none" strike="noStrike">
                          <a:effectLst/>
                        </a:rPr>
                        <a:t>pthread</a:t>
                      </a:r>
                      <a:endParaRPr lang="en-US" sz="800" b="0" i="0" u="none" strike="noStrike">
                        <a:solidFill>
                          <a:srgbClr val="000000"/>
                        </a:solidFill>
                        <a:effectLst/>
                        <a:latin typeface="Yu Gothic" panose="020B0400000000000000" pitchFamily="34" charset="-128"/>
                        <a:ea typeface="Yu Gothic" panose="020B0400000000000000" pitchFamily="34" charset="-128"/>
                      </a:endParaRPr>
                    </a:p>
                  </a:txBody>
                  <a:tcPr marL="6219" marR="6219" marT="6219" marB="0" anchor="b"/>
                </a:tc>
                <a:tc>
                  <a:txBody>
                    <a:bodyPr/>
                    <a:lstStyle/>
                    <a:p>
                      <a:pPr algn="l" fontAlgn="b"/>
                      <a:r>
                        <a:rPr lang="en-US" sz="800" u="none" strike="noStrike">
                          <a:effectLst/>
                        </a:rPr>
                        <a:t>openmp</a:t>
                      </a:r>
                      <a:endParaRPr lang="en-US" sz="800" b="0" i="0" u="none" strike="noStrike">
                        <a:solidFill>
                          <a:srgbClr val="000000"/>
                        </a:solidFill>
                        <a:effectLst/>
                        <a:latin typeface="Yu Gothic" panose="020B0400000000000000" pitchFamily="34" charset="-128"/>
                        <a:ea typeface="Yu Gothic" panose="020B0400000000000000" pitchFamily="34" charset="-128"/>
                      </a:endParaRPr>
                    </a:p>
                  </a:txBody>
                  <a:tcPr marL="6219" marR="6219" marT="6219" marB="0" anchor="b"/>
                </a:tc>
                <a:extLst>
                  <a:ext uri="{0D108BD9-81ED-4DB2-BD59-A6C34878D82A}">
                    <a16:rowId xmlns:a16="http://schemas.microsoft.com/office/drawing/2014/main" val="259391539"/>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2.537552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0.023788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3.936516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433671449"/>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2.54511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0.023043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3.911854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834720070"/>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2.546774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0.022836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3.862097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4121480923"/>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2.573123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0.022924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3.931822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998942844"/>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2.543543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0.023803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3.9122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503334521"/>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2.595967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0.023211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3.895254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410027295"/>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2.508598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0.02304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3.825096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000971179"/>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2.506492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0.022359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3.801075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979918441"/>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2.507361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0.023835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3.829338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808342410"/>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2.507232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0.02355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3.85233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354116405"/>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2.535603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0.02441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3.803511</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398714176"/>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2.497732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0.033213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3.79625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734712633"/>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2.500158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0.028936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3.843484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812911001"/>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2.500024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0.026335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3.808598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73675360"/>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2.506824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0.022628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3.82546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4132967998"/>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2.521142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0.023418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3.810844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332613735"/>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2.516034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0.023747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3.810493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11009958"/>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2.555882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0.02429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3.868366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3254991996"/>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19</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2.576217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0.02444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3.957533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2746352342"/>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20</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ctr"/>
                      <a:r>
                        <a:rPr lang="en-US" altLang="zh-CN" sz="800" u="none" strike="noStrike">
                          <a:effectLst/>
                        </a:rPr>
                        <a:t>2.551947</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0.025694</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tc>
                  <a:txBody>
                    <a:bodyPr/>
                    <a:lstStyle/>
                    <a:p>
                      <a:pPr algn="r" fontAlgn="ctr"/>
                      <a:r>
                        <a:rPr lang="en-US" altLang="zh-CN" sz="800" u="none" strike="noStrike">
                          <a:effectLst/>
                        </a:rPr>
                        <a:t>3.848815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ctr"/>
                </a:tc>
                <a:extLst>
                  <a:ext uri="{0D108BD9-81ED-4DB2-BD59-A6C34878D82A}">
                    <a16:rowId xmlns:a16="http://schemas.microsoft.com/office/drawing/2014/main" val="4164323772"/>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Average</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2.531666</a:t>
                      </a:r>
                      <a:endParaRPr lang="en-US" altLang="zh-CN" sz="800" b="1"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0.024475</a:t>
                      </a:r>
                      <a:endParaRPr lang="en-US" altLang="zh-CN" sz="800" b="1"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3.856547</a:t>
                      </a:r>
                      <a:endParaRPr lang="en-US" altLang="zh-CN" sz="800" b="1"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3321598537"/>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Median</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2.528373</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0.023768</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3.84615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4015579669"/>
                  </a:ext>
                </a:extLst>
              </a:tr>
              <a:tr h="150270">
                <a:tc>
                  <a:txBody>
                    <a:bodyPr/>
                    <a:lstStyle/>
                    <a:p>
                      <a:pPr algn="l" fontAlgn="b"/>
                      <a:endParaRPr lang="zh-CN" alt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l" fontAlgn="b"/>
                      <a:r>
                        <a:rPr lang="en-US" sz="800" u="none" strike="noStrike">
                          <a:effectLst/>
                        </a:rPr>
                        <a:t>Standard deviation </a:t>
                      </a:r>
                      <a:endParaRPr lang="en-US"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0.028935</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0.002552</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tc>
                  <a:txBody>
                    <a:bodyPr/>
                    <a:lstStyle/>
                    <a:p>
                      <a:pPr algn="r" fontAlgn="b"/>
                      <a:r>
                        <a:rPr lang="en-US" altLang="zh-CN" sz="800" u="none" strike="noStrike">
                          <a:effectLst/>
                        </a:rPr>
                        <a:t>0.050816</a:t>
                      </a:r>
                      <a:endParaRPr lang="en-US" altLang="zh-CN" sz="800" b="0" i="0" u="none" strike="noStrike">
                        <a:solidFill>
                          <a:srgbClr val="000000"/>
                        </a:solidFill>
                        <a:effectLst/>
                        <a:latin typeface="等线" panose="02010600030101010101" pitchFamily="2" charset="-122"/>
                        <a:ea typeface="等线" panose="02010600030101010101" pitchFamily="2" charset="-122"/>
                      </a:endParaRPr>
                    </a:p>
                  </a:txBody>
                  <a:tcPr marL="6219" marR="6219" marT="6219" marB="0" anchor="b"/>
                </a:tc>
                <a:extLst>
                  <a:ext uri="{0D108BD9-81ED-4DB2-BD59-A6C34878D82A}">
                    <a16:rowId xmlns:a16="http://schemas.microsoft.com/office/drawing/2014/main" val="1520303338"/>
                  </a:ext>
                </a:extLst>
              </a:tr>
            </a:tbl>
          </a:graphicData>
        </a:graphic>
      </p:graphicFrame>
    </p:spTree>
    <p:extLst>
      <p:ext uri="{BB962C8B-B14F-4D97-AF65-F5344CB8AC3E}">
        <p14:creationId xmlns:p14="http://schemas.microsoft.com/office/powerpoint/2010/main" val="1481722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ACB92-BD0A-B9CB-230D-6E384649DE46}"/>
              </a:ext>
            </a:extLst>
          </p:cNvPr>
          <p:cNvSpPr>
            <a:spLocks noGrp="1"/>
          </p:cNvSpPr>
          <p:nvPr>
            <p:ph type="title"/>
          </p:nvPr>
        </p:nvSpPr>
        <p:spPr>
          <a:xfrm>
            <a:off x="1136428" y="627564"/>
            <a:ext cx="7474172" cy="1325563"/>
          </a:xfrm>
        </p:spPr>
        <p:txBody>
          <a:bodyPr>
            <a:normAutofit/>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75449357-9933-63F1-1F85-2CB29BED95F5}"/>
              </a:ext>
            </a:extLst>
          </p:cNvPr>
          <p:cNvSpPr>
            <a:spLocks noGrp="1"/>
          </p:cNvSpPr>
          <p:nvPr>
            <p:ph idx="1"/>
          </p:nvPr>
        </p:nvSpPr>
        <p:spPr>
          <a:xfrm>
            <a:off x="1136429" y="2278173"/>
            <a:ext cx="6467867" cy="3450613"/>
          </a:xfrm>
        </p:spPr>
        <p:txBody>
          <a:bodyPr anchor="ctr">
            <a:normAutofit/>
          </a:bodyPr>
          <a:lstStyle/>
          <a:p>
            <a:r>
              <a:rPr lang="en-US" altLang="zh-CN" sz="2400"/>
              <a:t>With the sample size increasing, the runtime become long.</a:t>
            </a:r>
          </a:p>
          <a:p>
            <a:r>
              <a:rPr lang="en-US" altLang="zh-CN" sz="2400"/>
              <a:t>With the same size of sample, the runtime of openmp&gt;C standard library &gt; pthread.</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st tubes">
            <a:extLst>
              <a:ext uri="{FF2B5EF4-FFF2-40B4-BE49-F238E27FC236}">
                <a16:creationId xmlns:a16="http://schemas.microsoft.com/office/drawing/2014/main" id="{4633C068-D435-87CA-15C5-2C7E119025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591439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CFF32AA-F5E6-2E60-AFD9-E47649225457}"/>
              </a:ext>
            </a:extLst>
          </p:cNvPr>
          <p:cNvSpPr>
            <a:spLocks noGrp="1"/>
          </p:cNvSpPr>
          <p:nvPr>
            <p:ph type="title"/>
          </p:nvPr>
        </p:nvSpPr>
        <p:spPr>
          <a:xfrm>
            <a:off x="686834" y="1153572"/>
            <a:ext cx="3200400" cy="4461163"/>
          </a:xfrm>
        </p:spPr>
        <p:txBody>
          <a:bodyPr>
            <a:normAutofit/>
          </a:bodyPr>
          <a:lstStyle/>
          <a:p>
            <a:r>
              <a:rPr lang="en-US" altLang="zh-CN" dirty="0">
                <a:solidFill>
                  <a:srgbClr val="FFFFFF"/>
                </a:solidFill>
              </a:rPr>
              <a:t>Analysis - </a:t>
            </a:r>
            <a:r>
              <a:rPr lang="en-US" altLang="zh-CN" dirty="0" err="1">
                <a:solidFill>
                  <a:srgbClr val="FFFFFF"/>
                </a:solidFill>
              </a:rPr>
              <a:t>openmp</a:t>
            </a:r>
            <a:r>
              <a:rPr lang="en-US" altLang="zh-CN" dirty="0">
                <a:solidFill>
                  <a:srgbClr val="FFFFFF"/>
                </a:solidFill>
              </a:rPr>
              <a:t>: </a:t>
            </a:r>
            <a:endParaRPr lang="zh-CN" alt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6E21EE81-2776-417E-7F7B-A3781D23D7AB}"/>
              </a:ext>
            </a:extLst>
          </p:cNvPr>
          <p:cNvSpPr>
            <a:spLocks noGrp="1"/>
          </p:cNvSpPr>
          <p:nvPr>
            <p:ph idx="1"/>
          </p:nvPr>
        </p:nvSpPr>
        <p:spPr>
          <a:xfrm>
            <a:off x="4447308" y="591344"/>
            <a:ext cx="6906491" cy="5585619"/>
          </a:xfrm>
        </p:spPr>
        <p:txBody>
          <a:bodyPr anchor="ctr">
            <a:normAutofit/>
          </a:bodyPr>
          <a:lstStyle/>
          <a:p>
            <a:r>
              <a:rPr lang="en-US" altLang="zh-CN" dirty="0"/>
              <a:t>For </a:t>
            </a:r>
            <a:r>
              <a:rPr lang="en-US" altLang="zh-CN" dirty="0" err="1"/>
              <a:t>openmp</a:t>
            </a:r>
            <a:r>
              <a:rPr lang="en-US" altLang="zh-CN" dirty="0"/>
              <a:t>, it is not a good choice for parallelize the quick sort algorithm. </a:t>
            </a:r>
            <a:r>
              <a:rPr lang="en-US" altLang="zh-CN" dirty="0" err="1"/>
              <a:t>Openmp</a:t>
            </a:r>
            <a:r>
              <a:rPr lang="en-US" altLang="zh-CN" dirty="0"/>
              <a:t>, take a lot of time in creating thread. And </a:t>
            </a:r>
            <a:r>
              <a:rPr lang="en-US" altLang="zh-CN" dirty="0" err="1"/>
              <a:t>openmp</a:t>
            </a:r>
            <a:r>
              <a:rPr lang="en-US" altLang="zh-CN" dirty="0"/>
              <a:t> have less support in recursion using which is needed for divide &amp; conquer algorithm. </a:t>
            </a:r>
          </a:p>
          <a:p>
            <a:r>
              <a:rPr lang="en-US" altLang="zh-CN" dirty="0"/>
              <a:t>The runtime difference enlarge with the increase of the sample size which are 0.1 s for 100000, 0.5s for 500000 and 1.3s for 1000000.  </a:t>
            </a:r>
            <a:endParaRPr lang="zh-CN" altLang="en-US" dirty="0"/>
          </a:p>
        </p:txBody>
      </p:sp>
    </p:spTree>
    <p:extLst>
      <p:ext uri="{BB962C8B-B14F-4D97-AF65-F5344CB8AC3E}">
        <p14:creationId xmlns:p14="http://schemas.microsoft.com/office/powerpoint/2010/main" val="3189483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1C18358-B14E-9B65-17E9-CB59F9B3AEAF}"/>
              </a:ext>
            </a:extLst>
          </p:cNvPr>
          <p:cNvSpPr>
            <a:spLocks noGrp="1"/>
          </p:cNvSpPr>
          <p:nvPr>
            <p:ph type="title"/>
          </p:nvPr>
        </p:nvSpPr>
        <p:spPr>
          <a:xfrm>
            <a:off x="686834" y="1153572"/>
            <a:ext cx="3200400" cy="4461163"/>
          </a:xfrm>
        </p:spPr>
        <p:txBody>
          <a:bodyPr>
            <a:normAutofit/>
          </a:bodyPr>
          <a:lstStyle/>
          <a:p>
            <a:r>
              <a:rPr lang="en-US" altLang="zh-CN" dirty="0">
                <a:solidFill>
                  <a:srgbClr val="FFFFFF"/>
                </a:solidFill>
              </a:rPr>
              <a:t>Analysis - </a:t>
            </a:r>
            <a:r>
              <a:rPr lang="en-US" altLang="zh-CN" dirty="0" err="1">
                <a:solidFill>
                  <a:srgbClr val="FFFFFF"/>
                </a:solidFill>
              </a:rPr>
              <a:t>pthread</a:t>
            </a:r>
            <a:r>
              <a:rPr lang="en-US" altLang="zh-CN" dirty="0">
                <a:solidFill>
                  <a:srgbClr val="FFFFFF"/>
                </a:solidFill>
              </a:rPr>
              <a:t>: </a:t>
            </a:r>
            <a:endParaRPr lang="zh-CN" alt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08FFDD5F-302B-34E1-28B9-FBE0DCAB804A}"/>
              </a:ext>
            </a:extLst>
          </p:cNvPr>
          <p:cNvSpPr>
            <a:spLocks noGrp="1"/>
          </p:cNvSpPr>
          <p:nvPr>
            <p:ph idx="1"/>
          </p:nvPr>
        </p:nvSpPr>
        <p:spPr>
          <a:xfrm>
            <a:off x="4447308" y="591344"/>
            <a:ext cx="6906491" cy="5585619"/>
          </a:xfrm>
        </p:spPr>
        <p:txBody>
          <a:bodyPr anchor="ctr">
            <a:normAutofit lnSpcReduction="10000"/>
          </a:bodyPr>
          <a:lstStyle/>
          <a:p>
            <a:r>
              <a:rPr lang="en-US" altLang="zh-CN" dirty="0" err="1"/>
              <a:t>Pthread</a:t>
            </a:r>
            <a:r>
              <a:rPr lang="en-US" altLang="zh-CN" dirty="0"/>
              <a:t> have a good performance in parallelization of quicksort. Based on the algorithm of quicksort, </a:t>
            </a:r>
            <a:r>
              <a:rPr lang="en-US" altLang="zh-CN" dirty="0" err="1"/>
              <a:t>pthread</a:t>
            </a:r>
            <a:r>
              <a:rPr lang="en-US" altLang="zh-CN" dirty="0"/>
              <a:t> can handle each divided part’s sort. Which is dependent on the feature of </a:t>
            </a:r>
            <a:r>
              <a:rPr lang="en-US" altLang="zh-CN" dirty="0" err="1"/>
              <a:t>pthread</a:t>
            </a:r>
            <a:r>
              <a:rPr lang="en-US" altLang="zh-CN" dirty="0"/>
              <a:t> that, it provide low level control for user. </a:t>
            </a:r>
          </a:p>
          <a:p>
            <a:r>
              <a:rPr lang="en-US" altLang="zh-CN" dirty="0"/>
              <a:t>Moreover, the increase in running time of quicksort with </a:t>
            </a:r>
            <a:r>
              <a:rPr lang="en-US" altLang="zh-CN" dirty="0" err="1"/>
              <a:t>pthread</a:t>
            </a:r>
            <a:r>
              <a:rPr lang="en-US" altLang="zh-CN" dirty="0"/>
              <a:t> with the increase of the sample size is relatively slow than standard library and the </a:t>
            </a:r>
            <a:r>
              <a:rPr lang="en-US" altLang="zh-CN" dirty="0" err="1"/>
              <a:t>openmp</a:t>
            </a:r>
            <a:r>
              <a:rPr lang="en-US" altLang="zh-CN" dirty="0"/>
              <a:t>. For example, from 100000 to 1000000, the </a:t>
            </a:r>
            <a:r>
              <a:rPr lang="en-US" altLang="zh-CN" dirty="0" err="1"/>
              <a:t>pthread</a:t>
            </a:r>
            <a:r>
              <a:rPr lang="en-US" altLang="zh-CN" dirty="0"/>
              <a:t> one increase 0.020607, the C standard library increase 2.50108s, and the </a:t>
            </a:r>
            <a:r>
              <a:rPr lang="en-US" altLang="zh-CN" dirty="0" err="1"/>
              <a:t>openmp</a:t>
            </a:r>
            <a:r>
              <a:rPr lang="en-US" altLang="zh-CN" dirty="0"/>
              <a:t> one increase 3.718568</a:t>
            </a:r>
            <a:endParaRPr lang="zh-CN" altLang="en-US" dirty="0"/>
          </a:p>
        </p:txBody>
      </p:sp>
    </p:spTree>
    <p:extLst>
      <p:ext uri="{BB962C8B-B14F-4D97-AF65-F5344CB8AC3E}">
        <p14:creationId xmlns:p14="http://schemas.microsoft.com/office/powerpoint/2010/main" val="3602493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4C0BBCC-D631-3107-0085-96327FF0C245}"/>
              </a:ext>
            </a:extLst>
          </p:cNvPr>
          <p:cNvSpPr>
            <a:spLocks noGrp="1"/>
          </p:cNvSpPr>
          <p:nvPr>
            <p:ph type="title"/>
          </p:nvPr>
        </p:nvSpPr>
        <p:spPr>
          <a:xfrm>
            <a:off x="686834" y="1153572"/>
            <a:ext cx="3200400" cy="4461163"/>
          </a:xfrm>
        </p:spPr>
        <p:txBody>
          <a:bodyPr>
            <a:normAutofit/>
          </a:bodyPr>
          <a:lstStyle/>
          <a:p>
            <a:r>
              <a:rPr lang="en-US" altLang="zh-CN" dirty="0">
                <a:solidFill>
                  <a:srgbClr val="FFFFFF"/>
                </a:solidFill>
              </a:rPr>
              <a:t>Analysis - </a:t>
            </a:r>
            <a:r>
              <a:rPr lang="en-US" altLang="zh-CN" dirty="0" err="1">
                <a:solidFill>
                  <a:srgbClr val="FFFFFF"/>
                </a:solidFill>
              </a:rPr>
              <a:t>pthread</a:t>
            </a:r>
            <a:r>
              <a:rPr lang="en-US" altLang="zh-CN" dirty="0">
                <a:solidFill>
                  <a:srgbClr val="FFFFFF"/>
                </a:solidFill>
              </a:rPr>
              <a:t>: (cont.)</a:t>
            </a:r>
            <a:endParaRPr lang="zh-CN" alt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D531D1D2-B346-7040-1CBD-4B31B8FA95BF}"/>
              </a:ext>
            </a:extLst>
          </p:cNvPr>
          <p:cNvSpPr>
            <a:spLocks noGrp="1"/>
          </p:cNvSpPr>
          <p:nvPr>
            <p:ph idx="1"/>
          </p:nvPr>
        </p:nvSpPr>
        <p:spPr>
          <a:xfrm>
            <a:off x="4447308" y="591344"/>
            <a:ext cx="6906491" cy="5585619"/>
          </a:xfrm>
        </p:spPr>
        <p:txBody>
          <a:bodyPr anchor="ctr">
            <a:normAutofit/>
          </a:bodyPr>
          <a:lstStyle/>
          <a:p>
            <a:r>
              <a:rPr lang="en-US" altLang="zh-CN" dirty="0"/>
              <a:t>The reason why increase of running time is smaller than others, maybe is the better performance in implementation. Otherwise, with the larger sample size, the advantage can be expanded, because the cost of context switch can be minimal in processing of larger size data. </a:t>
            </a:r>
          </a:p>
          <a:p>
            <a:r>
              <a:rPr lang="en-US" altLang="zh-CN" dirty="0"/>
              <a:t>All in all, with the enlarge of the data sample, the benefit in using </a:t>
            </a:r>
            <a:r>
              <a:rPr lang="en-US" altLang="zh-CN" dirty="0" err="1"/>
              <a:t>pthread</a:t>
            </a:r>
            <a:r>
              <a:rPr lang="en-US" altLang="zh-CN" dirty="0"/>
              <a:t> in quicksort can be </a:t>
            </a:r>
            <a:r>
              <a:rPr lang="en-US" altLang="zh-CN" dirty="0" err="1"/>
              <a:t>upsteped</a:t>
            </a:r>
            <a:r>
              <a:rPr lang="en-US" altLang="zh-CN" dirty="0"/>
              <a:t>. s</a:t>
            </a:r>
            <a:endParaRPr lang="zh-CN" altLang="en-US" dirty="0"/>
          </a:p>
        </p:txBody>
      </p:sp>
    </p:spTree>
    <p:extLst>
      <p:ext uri="{BB962C8B-B14F-4D97-AF65-F5344CB8AC3E}">
        <p14:creationId xmlns:p14="http://schemas.microsoft.com/office/powerpoint/2010/main" val="102215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E6902131-6CC5-35F2-2E53-A4989847C2D0}"/>
              </a:ext>
            </a:extLst>
          </p:cNvPr>
          <p:cNvSpPr>
            <a:spLocks noGrp="1"/>
          </p:cNvSpPr>
          <p:nvPr>
            <p:ph type="title"/>
          </p:nvPr>
        </p:nvSpPr>
        <p:spPr>
          <a:xfrm>
            <a:off x="838200" y="365125"/>
            <a:ext cx="5393361" cy="1325563"/>
          </a:xfrm>
        </p:spPr>
        <p:txBody>
          <a:bodyPr>
            <a:normAutofit/>
          </a:bodyPr>
          <a:lstStyle/>
          <a:p>
            <a:r>
              <a:rPr lang="en-US" altLang="zh-CN" dirty="0"/>
              <a:t>Topic:</a:t>
            </a:r>
            <a:endParaRPr lang="zh-CN" altLang="en-US" dirty="0"/>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8018C3DC-547F-80B9-E5CA-537925F88189}"/>
              </a:ext>
            </a:extLst>
          </p:cNvPr>
          <p:cNvSpPr>
            <a:spLocks noGrp="1"/>
          </p:cNvSpPr>
          <p:nvPr>
            <p:ph idx="1"/>
          </p:nvPr>
        </p:nvSpPr>
        <p:spPr>
          <a:xfrm>
            <a:off x="838200" y="1825625"/>
            <a:ext cx="5393361" cy="4351338"/>
          </a:xfrm>
        </p:spPr>
        <p:txBody>
          <a:bodyPr>
            <a:normAutofit/>
          </a:bodyPr>
          <a:lstStyle/>
          <a:p>
            <a:r>
              <a:rPr lang="en-US" altLang="zh-CN"/>
              <a:t>1. The performance of PPL and </a:t>
            </a:r>
            <a:r>
              <a:rPr lang="en-US" altLang="zh-CN" err="1"/>
              <a:t>dlib</a:t>
            </a:r>
            <a:r>
              <a:rPr lang="en-US" altLang="zh-CN"/>
              <a:t> in parallelized matrix multiplication.</a:t>
            </a:r>
          </a:p>
          <a:p>
            <a:r>
              <a:rPr lang="en-US" altLang="zh-CN"/>
              <a:t>2. The performance of </a:t>
            </a:r>
            <a:r>
              <a:rPr lang="en-US" altLang="zh-CN" err="1"/>
              <a:t>dlib</a:t>
            </a:r>
            <a:r>
              <a:rPr lang="en-US" altLang="zh-CN"/>
              <a:t> in parallelized matrix multiplication with different numbers of threads.</a:t>
            </a:r>
            <a:endParaRPr lang="zh-CN" altLang="en-US"/>
          </a:p>
          <a:p>
            <a:pPr marL="0" indent="0">
              <a:buNone/>
            </a:pPr>
            <a:endParaRPr lang="zh-CN" altLang="en-US" dirty="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指纹">
            <a:extLst>
              <a:ext uri="{FF2B5EF4-FFF2-40B4-BE49-F238E27FC236}">
                <a16:creationId xmlns:a16="http://schemas.microsoft.com/office/drawing/2014/main" id="{10300F1F-6F5E-DFA9-C7B3-7AC103B395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95128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0482515-ABCA-184A-D88B-BB93B0A805C8}"/>
              </a:ext>
            </a:extLst>
          </p:cNvPr>
          <p:cNvSpPr>
            <a:spLocks noGrp="1"/>
          </p:cNvSpPr>
          <p:nvPr>
            <p:ph type="title"/>
          </p:nvPr>
        </p:nvSpPr>
        <p:spPr>
          <a:xfrm>
            <a:off x="1389278" y="1233241"/>
            <a:ext cx="3240506" cy="4064628"/>
          </a:xfrm>
        </p:spPr>
        <p:txBody>
          <a:bodyPr>
            <a:normAutofit/>
          </a:bodyPr>
          <a:lstStyle/>
          <a:p>
            <a:r>
              <a:rPr lang="en-US" altLang="zh-CN">
                <a:solidFill>
                  <a:srgbClr val="FFFFFF"/>
                </a:solidFill>
              </a:rPr>
              <a:t>Method</a:t>
            </a:r>
            <a:endParaRPr lang="zh-CN" alt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09532C6A-F729-64AA-05E3-C128B7608241}"/>
              </a:ext>
            </a:extLst>
          </p:cNvPr>
          <p:cNvSpPr>
            <a:spLocks noGrp="1"/>
          </p:cNvSpPr>
          <p:nvPr>
            <p:ph idx="1"/>
          </p:nvPr>
        </p:nvSpPr>
        <p:spPr>
          <a:xfrm>
            <a:off x="6096000" y="820880"/>
            <a:ext cx="5257799" cy="4889350"/>
          </a:xfrm>
        </p:spPr>
        <p:txBody>
          <a:bodyPr anchor="t">
            <a:normAutofit/>
          </a:bodyPr>
          <a:lstStyle/>
          <a:p>
            <a:pPr marL="0" indent="0">
              <a:buNone/>
            </a:pPr>
            <a:r>
              <a:rPr lang="en-US" altLang="zh-CN" sz="1500"/>
              <a:t>For part 1, Implement serial/PPL/</a:t>
            </a:r>
            <a:r>
              <a:rPr lang="en-US" altLang="zh-CN" sz="1500" err="1"/>
              <a:t>dlib</a:t>
            </a:r>
            <a:r>
              <a:rPr lang="en-US" altLang="zh-CN" sz="1500"/>
              <a:t> versions of matrix multiplication. In the parallel part, we use the </a:t>
            </a:r>
            <a:r>
              <a:rPr lang="en-US" altLang="zh-CN" sz="1500" err="1"/>
              <a:t>parallel_for</a:t>
            </a:r>
            <a:r>
              <a:rPr lang="en-US" altLang="zh-CN" sz="1500"/>
              <a:t> to optimize the for loop.</a:t>
            </a:r>
          </a:p>
          <a:p>
            <a:pPr marL="0" indent="0">
              <a:buNone/>
            </a:pPr>
            <a:r>
              <a:rPr lang="en-US" altLang="zh-CN" sz="1500"/>
              <a:t>In each test, we will generate 3 random matrix with size 10*10, 100*100 and 1000*1000.</a:t>
            </a:r>
          </a:p>
          <a:p>
            <a:pPr marL="0" indent="0">
              <a:buNone/>
            </a:pPr>
            <a:r>
              <a:rPr lang="en-US" altLang="zh-CN" sz="1500"/>
              <a:t>We will run 20 tests in total.</a:t>
            </a:r>
          </a:p>
          <a:p>
            <a:pPr marL="0" indent="0">
              <a:buNone/>
            </a:pPr>
            <a:r>
              <a:rPr lang="en-US" altLang="zh-CN" sz="1500"/>
              <a:t>To measure the execution time, we use the </a:t>
            </a:r>
            <a:r>
              <a:rPr lang="en-US" altLang="zh-CN" sz="1500" err="1"/>
              <a:t>high_resolution_clock</a:t>
            </a:r>
            <a:r>
              <a:rPr lang="en-US" altLang="zh-CN" sz="1500"/>
              <a:t>() and </a:t>
            </a:r>
            <a:r>
              <a:rPr lang="en-US" altLang="zh-CN" sz="1500" err="1"/>
              <a:t>duration_cast</a:t>
            </a:r>
            <a:r>
              <a:rPr lang="en-US" altLang="zh-CN" sz="1500"/>
              <a:t>() in the chrono library.</a:t>
            </a:r>
          </a:p>
          <a:p>
            <a:pPr marL="0" indent="0">
              <a:buNone/>
            </a:pPr>
            <a:endParaRPr lang="en-US" altLang="zh-CN" sz="1500"/>
          </a:p>
          <a:p>
            <a:pPr marL="0" indent="0">
              <a:buNone/>
            </a:pPr>
            <a:r>
              <a:rPr lang="en-US" altLang="zh-CN" sz="1500"/>
              <a:t>For part 2, we use the </a:t>
            </a:r>
            <a:r>
              <a:rPr lang="en-US" altLang="zh-CN" sz="1500" err="1"/>
              <a:t>dlib</a:t>
            </a:r>
            <a:r>
              <a:rPr lang="en-US" altLang="zh-CN" sz="1500"/>
              <a:t> versions of matrix multiplication with </a:t>
            </a:r>
            <a:r>
              <a:rPr lang="en-US" altLang="zh-CN" sz="1500" err="1"/>
              <a:t>thread_pool</a:t>
            </a:r>
            <a:r>
              <a:rPr lang="en-US" altLang="zh-CN" sz="1500"/>
              <a:t> to set the maximum of threads from 1 to 8. </a:t>
            </a:r>
          </a:p>
          <a:p>
            <a:pPr marL="0" indent="0">
              <a:buNone/>
            </a:pPr>
            <a:r>
              <a:rPr lang="en-US" altLang="zh-CN" sz="1500"/>
              <a:t>In each test, we will generate 3 random matrices with sizes 100*100, 1000*1000, and 1200*1200.</a:t>
            </a:r>
          </a:p>
          <a:p>
            <a:pPr marL="0" indent="0">
              <a:buNone/>
            </a:pPr>
            <a:r>
              <a:rPr lang="en-US" altLang="zh-CN" sz="1500"/>
              <a:t>For threads number 1 to 8, we will run 10 tests for each of them. And we still use the chrono library to measure the execution time.</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951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B09B7CD-7A9F-E5CE-A7AB-14B2B5ECE2EA}"/>
              </a:ext>
            </a:extLst>
          </p:cNvPr>
          <p:cNvPicPr>
            <a:picLocks noChangeAspect="1"/>
          </p:cNvPicPr>
          <p:nvPr/>
        </p:nvPicPr>
        <p:blipFill>
          <a:blip r:embed="rId2"/>
          <a:stretch>
            <a:fillRect/>
          </a:stretch>
        </p:blipFill>
        <p:spPr>
          <a:xfrm>
            <a:off x="4491357" y="180161"/>
            <a:ext cx="2638425" cy="2438400"/>
          </a:xfrm>
          <a:prstGeom prst="rect">
            <a:avLst/>
          </a:prstGeom>
        </p:spPr>
      </p:pic>
      <p:pic>
        <p:nvPicPr>
          <p:cNvPr id="9" name="图片 8">
            <a:extLst>
              <a:ext uri="{FF2B5EF4-FFF2-40B4-BE49-F238E27FC236}">
                <a16:creationId xmlns:a16="http://schemas.microsoft.com/office/drawing/2014/main" id="{E2C6FB92-BB1F-A8C4-EB0C-9E54DBE605C7}"/>
              </a:ext>
            </a:extLst>
          </p:cNvPr>
          <p:cNvPicPr>
            <a:picLocks noChangeAspect="1"/>
          </p:cNvPicPr>
          <p:nvPr/>
        </p:nvPicPr>
        <p:blipFill>
          <a:blip r:embed="rId3"/>
          <a:stretch>
            <a:fillRect/>
          </a:stretch>
        </p:blipFill>
        <p:spPr>
          <a:xfrm>
            <a:off x="8326323" y="210799"/>
            <a:ext cx="2571750" cy="2333625"/>
          </a:xfrm>
          <a:prstGeom prst="rect">
            <a:avLst/>
          </a:prstGeom>
        </p:spPr>
      </p:pic>
      <p:pic>
        <p:nvPicPr>
          <p:cNvPr id="13" name="图片 12">
            <a:extLst>
              <a:ext uri="{FF2B5EF4-FFF2-40B4-BE49-F238E27FC236}">
                <a16:creationId xmlns:a16="http://schemas.microsoft.com/office/drawing/2014/main" id="{8DCA5667-3959-F503-75EC-2DE6142B5833}"/>
              </a:ext>
            </a:extLst>
          </p:cNvPr>
          <p:cNvPicPr>
            <a:picLocks noChangeAspect="1"/>
          </p:cNvPicPr>
          <p:nvPr/>
        </p:nvPicPr>
        <p:blipFill>
          <a:blip r:embed="rId4"/>
          <a:stretch>
            <a:fillRect/>
          </a:stretch>
        </p:blipFill>
        <p:spPr>
          <a:xfrm>
            <a:off x="951702" y="218261"/>
            <a:ext cx="2600325" cy="2400300"/>
          </a:xfrm>
          <a:prstGeom prst="rect">
            <a:avLst/>
          </a:prstGeom>
        </p:spPr>
      </p:pic>
      <p:pic>
        <p:nvPicPr>
          <p:cNvPr id="15" name="图片 14">
            <a:extLst>
              <a:ext uri="{FF2B5EF4-FFF2-40B4-BE49-F238E27FC236}">
                <a16:creationId xmlns:a16="http://schemas.microsoft.com/office/drawing/2014/main" id="{951DDEBC-1530-E7BE-9242-3D2241916FC9}"/>
              </a:ext>
            </a:extLst>
          </p:cNvPr>
          <p:cNvPicPr>
            <a:picLocks noChangeAspect="1"/>
          </p:cNvPicPr>
          <p:nvPr/>
        </p:nvPicPr>
        <p:blipFill>
          <a:blip r:embed="rId5"/>
          <a:stretch>
            <a:fillRect/>
          </a:stretch>
        </p:blipFill>
        <p:spPr>
          <a:xfrm>
            <a:off x="5213021" y="2618561"/>
            <a:ext cx="6623363" cy="4214302"/>
          </a:xfrm>
          <a:prstGeom prst="rect">
            <a:avLst/>
          </a:prstGeom>
        </p:spPr>
      </p:pic>
      <p:sp>
        <p:nvSpPr>
          <p:cNvPr id="16" name="文本框 15">
            <a:extLst>
              <a:ext uri="{FF2B5EF4-FFF2-40B4-BE49-F238E27FC236}">
                <a16:creationId xmlns:a16="http://schemas.microsoft.com/office/drawing/2014/main" id="{66361F52-4265-5618-97E8-B643594B2E43}"/>
              </a:ext>
            </a:extLst>
          </p:cNvPr>
          <p:cNvSpPr txBox="1"/>
          <p:nvPr/>
        </p:nvSpPr>
        <p:spPr>
          <a:xfrm>
            <a:off x="478164" y="5386634"/>
            <a:ext cx="3716763" cy="769441"/>
          </a:xfrm>
          <a:prstGeom prst="rect">
            <a:avLst/>
          </a:prstGeom>
          <a:noFill/>
        </p:spPr>
        <p:txBody>
          <a:bodyPr wrap="square" rtlCol="0">
            <a:spAutoFit/>
          </a:bodyPr>
          <a:lstStyle/>
          <a:p>
            <a:r>
              <a:rPr lang="en-US" altLang="zh-CN" sz="4400" dirty="0"/>
              <a:t>Code(part 1)</a:t>
            </a:r>
            <a:endParaRPr lang="zh-CN" altLang="en-US" sz="4400" dirty="0"/>
          </a:p>
        </p:txBody>
      </p:sp>
    </p:spTree>
    <p:extLst>
      <p:ext uri="{BB962C8B-B14F-4D97-AF65-F5344CB8AC3E}">
        <p14:creationId xmlns:p14="http://schemas.microsoft.com/office/powerpoint/2010/main" val="45638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标题 1">
            <a:extLst>
              <a:ext uri="{FF2B5EF4-FFF2-40B4-BE49-F238E27FC236}">
                <a16:creationId xmlns:a16="http://schemas.microsoft.com/office/drawing/2014/main" id="{CE8769C7-DD19-AFFC-67CB-741779796FED}"/>
              </a:ext>
            </a:extLst>
          </p:cNvPr>
          <p:cNvSpPr>
            <a:spLocks noGrp="1"/>
          </p:cNvSpPr>
          <p:nvPr>
            <p:ph type="title"/>
          </p:nvPr>
        </p:nvSpPr>
        <p:spPr>
          <a:xfrm>
            <a:off x="838200" y="643467"/>
            <a:ext cx="2951205" cy="5571066"/>
          </a:xfrm>
        </p:spPr>
        <p:txBody>
          <a:bodyPr>
            <a:normAutofit/>
          </a:bodyPr>
          <a:lstStyle/>
          <a:p>
            <a:r>
              <a:rPr lang="en-US" altLang="zh-CN">
                <a:solidFill>
                  <a:srgbClr val="FFFFFF"/>
                </a:solidFill>
              </a:rPr>
              <a:t>C++ Standard Library Thread</a:t>
            </a:r>
            <a:endParaRPr lang="zh-CN" altLang="en-US">
              <a:solidFill>
                <a:srgbClr val="FFFFFF"/>
              </a:solidFill>
            </a:endParaRPr>
          </a:p>
        </p:txBody>
      </p:sp>
      <p:graphicFrame>
        <p:nvGraphicFramePr>
          <p:cNvPr id="5" name="内容占位符 2">
            <a:extLst>
              <a:ext uri="{FF2B5EF4-FFF2-40B4-BE49-F238E27FC236}">
                <a16:creationId xmlns:a16="http://schemas.microsoft.com/office/drawing/2014/main" id="{56453A02-B78D-DAE4-051A-9CF3DC2BBBE2}"/>
              </a:ext>
            </a:extLst>
          </p:cNvPr>
          <p:cNvGraphicFramePr>
            <a:graphicFrameLocks noGrp="1"/>
          </p:cNvGraphicFramePr>
          <p:nvPr>
            <p:ph idx="1"/>
            <p:extLst>
              <p:ext uri="{D42A27DB-BD31-4B8C-83A1-F6EECF244321}">
                <p14:modId xmlns:p14="http://schemas.microsoft.com/office/powerpoint/2010/main" val="107985789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406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7759C-7B86-3D11-4F68-203CA10AE1A9}"/>
              </a:ext>
            </a:extLst>
          </p:cNvPr>
          <p:cNvSpPr>
            <a:spLocks noGrp="1"/>
          </p:cNvSpPr>
          <p:nvPr>
            <p:ph type="title"/>
          </p:nvPr>
        </p:nvSpPr>
        <p:spPr>
          <a:xfrm>
            <a:off x="686834" y="1153572"/>
            <a:ext cx="3200400" cy="4461163"/>
          </a:xfrm>
        </p:spPr>
        <p:txBody>
          <a:bodyPr>
            <a:normAutofit/>
          </a:bodyPr>
          <a:lstStyle/>
          <a:p>
            <a:r>
              <a:rPr lang="en-US" altLang="zh-CN" dirty="0"/>
              <a:t>Code(part 2):</a:t>
            </a:r>
            <a:endParaRPr lang="zh-CN" altLang="en-US" dirty="0"/>
          </a:p>
        </p:txBody>
      </p:sp>
      <p:pic>
        <p:nvPicPr>
          <p:cNvPr id="5" name="图片 4">
            <a:extLst>
              <a:ext uri="{FF2B5EF4-FFF2-40B4-BE49-F238E27FC236}">
                <a16:creationId xmlns:a16="http://schemas.microsoft.com/office/drawing/2014/main" id="{0E129E27-76CD-FBFD-47F0-818B1BC9414B}"/>
              </a:ext>
            </a:extLst>
          </p:cNvPr>
          <p:cNvPicPr>
            <a:picLocks noChangeAspect="1"/>
          </p:cNvPicPr>
          <p:nvPr/>
        </p:nvPicPr>
        <p:blipFill>
          <a:blip r:embed="rId2"/>
          <a:stretch>
            <a:fillRect/>
          </a:stretch>
        </p:blipFill>
        <p:spPr>
          <a:xfrm>
            <a:off x="3200400" y="419725"/>
            <a:ext cx="2895600" cy="2533650"/>
          </a:xfrm>
          <a:prstGeom prst="rect">
            <a:avLst/>
          </a:prstGeom>
        </p:spPr>
      </p:pic>
      <p:pic>
        <p:nvPicPr>
          <p:cNvPr id="7" name="图片 6">
            <a:extLst>
              <a:ext uri="{FF2B5EF4-FFF2-40B4-BE49-F238E27FC236}">
                <a16:creationId xmlns:a16="http://schemas.microsoft.com/office/drawing/2014/main" id="{461C4754-9350-81BF-4FA2-B07D9F0022CB}"/>
              </a:ext>
            </a:extLst>
          </p:cNvPr>
          <p:cNvPicPr>
            <a:picLocks noChangeAspect="1"/>
          </p:cNvPicPr>
          <p:nvPr/>
        </p:nvPicPr>
        <p:blipFill>
          <a:blip r:embed="rId3"/>
          <a:stretch>
            <a:fillRect/>
          </a:stretch>
        </p:blipFill>
        <p:spPr>
          <a:xfrm>
            <a:off x="6668893" y="0"/>
            <a:ext cx="5520059" cy="6858000"/>
          </a:xfrm>
          <a:prstGeom prst="rect">
            <a:avLst/>
          </a:prstGeom>
        </p:spPr>
      </p:pic>
    </p:spTree>
    <p:extLst>
      <p:ext uri="{BB962C8B-B14F-4D97-AF65-F5344CB8AC3E}">
        <p14:creationId xmlns:p14="http://schemas.microsoft.com/office/powerpoint/2010/main" val="3992627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9E70943-E442-24DF-F70E-8C540B63C847}"/>
              </a:ext>
            </a:extLst>
          </p:cNvPr>
          <p:cNvSpPr>
            <a:spLocks noGrp="1"/>
          </p:cNvSpPr>
          <p:nvPr>
            <p:ph type="title"/>
          </p:nvPr>
        </p:nvSpPr>
        <p:spPr>
          <a:xfrm>
            <a:off x="1389278" y="1233241"/>
            <a:ext cx="3240506" cy="4064628"/>
          </a:xfrm>
        </p:spPr>
        <p:txBody>
          <a:bodyPr>
            <a:normAutofit/>
          </a:bodyPr>
          <a:lstStyle/>
          <a:p>
            <a:r>
              <a:rPr lang="en-US" altLang="zh-CN">
                <a:solidFill>
                  <a:srgbClr val="FFFFFF"/>
                </a:solidFill>
              </a:rPr>
              <a:t>Test environment</a:t>
            </a:r>
            <a:endParaRPr lang="zh-CN" alt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5DCAAA25-2EB0-A83B-AE57-3A60D9CABAAB}"/>
              </a:ext>
            </a:extLst>
          </p:cNvPr>
          <p:cNvSpPr>
            <a:spLocks noGrp="1"/>
          </p:cNvSpPr>
          <p:nvPr>
            <p:ph idx="1"/>
          </p:nvPr>
        </p:nvSpPr>
        <p:spPr>
          <a:xfrm>
            <a:off x="6096000" y="820880"/>
            <a:ext cx="5257799" cy="4889350"/>
          </a:xfrm>
        </p:spPr>
        <p:txBody>
          <a:bodyPr anchor="t">
            <a:normAutofit/>
          </a:bodyPr>
          <a:lstStyle/>
          <a:p>
            <a:r>
              <a:rPr lang="en-US" altLang="zh-CN" sz="2000"/>
              <a:t>CPU: </a:t>
            </a:r>
            <a:r>
              <a:rPr lang="pt-BR" altLang="zh-CN" sz="2000"/>
              <a:t>Intel(R) Core(TM) i5-9300H CPU @ 2.40GHz   2.40 GHz</a:t>
            </a:r>
          </a:p>
          <a:p>
            <a:r>
              <a:rPr lang="en-US" altLang="zh-CN" sz="2000"/>
              <a:t>4 cores, 8 threads</a:t>
            </a:r>
          </a:p>
          <a:p>
            <a:r>
              <a:rPr lang="en-US" altLang="zh-CN" sz="2000"/>
              <a:t>RAM: 7.81 GB</a:t>
            </a:r>
          </a:p>
          <a:p>
            <a:r>
              <a:rPr lang="en-US" altLang="zh-CN" sz="2000"/>
              <a:t>Windows 10 21H2 </a:t>
            </a:r>
          </a:p>
          <a:p>
            <a:r>
              <a:rPr lang="en-US" altLang="zh-CN" sz="2000"/>
              <a:t>In this experiment, use instructions to limit maximum thread numbers</a:t>
            </a:r>
          </a:p>
          <a:p>
            <a:r>
              <a:rPr lang="en-US" altLang="zh-CN" sz="2000"/>
              <a:t>Part 1 is based on 8 threads for PPL and </a:t>
            </a:r>
            <a:r>
              <a:rPr lang="en-US" altLang="zh-CN" sz="2000" err="1"/>
              <a:t>dlib</a:t>
            </a:r>
            <a:endParaRPr lang="en-US" altLang="zh-CN" sz="2000"/>
          </a:p>
          <a:p>
            <a:r>
              <a:rPr lang="en-US" altLang="zh-CN" sz="2000"/>
              <a:t>In PPL, we use </a:t>
            </a:r>
            <a:r>
              <a:rPr lang="en-US" altLang="zh-CN" sz="2000" err="1"/>
              <a:t>CurrentScheduler</a:t>
            </a:r>
            <a:r>
              <a:rPr lang="en-US" altLang="zh-CN" sz="2000"/>
              <a:t> class to set the thread numbers</a:t>
            </a:r>
          </a:p>
          <a:p>
            <a:r>
              <a:rPr lang="en-US" altLang="zh-CN" sz="2000"/>
              <a:t>In </a:t>
            </a:r>
            <a:r>
              <a:rPr lang="en-US" altLang="zh-CN" sz="2000" err="1"/>
              <a:t>dlib</a:t>
            </a:r>
            <a:r>
              <a:rPr lang="en-US" altLang="zh-CN" sz="2000"/>
              <a:t> </a:t>
            </a:r>
            <a:r>
              <a:rPr lang="en-US" altLang="zh-CN" sz="2000" err="1"/>
              <a:t>libaray</a:t>
            </a:r>
            <a:r>
              <a:rPr lang="en-US" altLang="zh-CN" sz="2000"/>
              <a:t>, we use </a:t>
            </a:r>
            <a:r>
              <a:rPr lang="en-US" altLang="zh-CN" sz="2000" err="1"/>
              <a:t>thread_pool</a:t>
            </a:r>
            <a:r>
              <a:rPr lang="en-US" altLang="zh-CN" sz="2000"/>
              <a:t> class to set the thread numbers</a:t>
            </a:r>
          </a:p>
          <a:p>
            <a:r>
              <a:rPr lang="en-US" altLang="zh-CN" sz="2000"/>
              <a:t>Part 2 is based from 1 to 8 threads for </a:t>
            </a:r>
            <a:r>
              <a:rPr lang="en-US" altLang="zh-CN" sz="2000" err="1"/>
              <a:t>dlib</a:t>
            </a:r>
            <a:r>
              <a:rPr lang="en-US" altLang="zh-CN" sz="2000"/>
              <a:t>.</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806245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B976700F-409E-CFBA-8F7C-CFC319F1A7AA}"/>
              </a:ext>
            </a:extLst>
          </p:cNvPr>
          <p:cNvPicPr>
            <a:picLocks noGrp="1" noChangeAspect="1"/>
          </p:cNvPicPr>
          <p:nvPr>
            <p:ph idx="1"/>
          </p:nvPr>
        </p:nvPicPr>
        <p:blipFill>
          <a:blip r:embed="rId2"/>
          <a:stretch>
            <a:fillRect/>
          </a:stretch>
        </p:blipFill>
        <p:spPr>
          <a:xfrm>
            <a:off x="1" y="1"/>
            <a:ext cx="6029417" cy="3619892"/>
          </a:xfrm>
        </p:spPr>
      </p:pic>
      <p:pic>
        <p:nvPicPr>
          <p:cNvPr id="9" name="图片 8">
            <a:extLst>
              <a:ext uri="{FF2B5EF4-FFF2-40B4-BE49-F238E27FC236}">
                <a16:creationId xmlns:a16="http://schemas.microsoft.com/office/drawing/2014/main" id="{F61290DC-17D2-85FB-4996-107B84284CE3}"/>
              </a:ext>
            </a:extLst>
          </p:cNvPr>
          <p:cNvPicPr>
            <a:picLocks noChangeAspect="1"/>
          </p:cNvPicPr>
          <p:nvPr/>
        </p:nvPicPr>
        <p:blipFill>
          <a:blip r:embed="rId3"/>
          <a:stretch>
            <a:fillRect/>
          </a:stretch>
        </p:blipFill>
        <p:spPr>
          <a:xfrm>
            <a:off x="5627802" y="3614990"/>
            <a:ext cx="6523349" cy="3243009"/>
          </a:xfrm>
          <a:prstGeom prst="rect">
            <a:avLst/>
          </a:prstGeom>
        </p:spPr>
      </p:pic>
      <p:sp>
        <p:nvSpPr>
          <p:cNvPr id="10" name="文本框 9">
            <a:extLst>
              <a:ext uri="{FF2B5EF4-FFF2-40B4-BE49-F238E27FC236}">
                <a16:creationId xmlns:a16="http://schemas.microsoft.com/office/drawing/2014/main" id="{783A8D5A-F38D-F5A8-00B4-26FC0792CE82}"/>
              </a:ext>
            </a:extLst>
          </p:cNvPr>
          <p:cNvSpPr txBox="1"/>
          <p:nvPr/>
        </p:nvSpPr>
        <p:spPr>
          <a:xfrm>
            <a:off x="6029418" y="86717"/>
            <a:ext cx="5712643" cy="769441"/>
          </a:xfrm>
          <a:prstGeom prst="rect">
            <a:avLst/>
          </a:prstGeom>
          <a:noFill/>
        </p:spPr>
        <p:txBody>
          <a:bodyPr wrap="square" rtlCol="0">
            <a:spAutoFit/>
          </a:bodyPr>
          <a:lstStyle/>
          <a:p>
            <a:r>
              <a:rPr lang="en-US" altLang="zh-CN" sz="4400" dirty="0">
                <a:latin typeface="+mj-lt"/>
              </a:rPr>
              <a:t>Data for part 1</a:t>
            </a:r>
            <a:endParaRPr lang="zh-CN" altLang="en-US" sz="4400" dirty="0">
              <a:latin typeface="+mj-lt"/>
            </a:endParaRPr>
          </a:p>
        </p:txBody>
      </p:sp>
      <p:sp>
        <p:nvSpPr>
          <p:cNvPr id="11" name="文本框 10">
            <a:extLst>
              <a:ext uri="{FF2B5EF4-FFF2-40B4-BE49-F238E27FC236}">
                <a16:creationId xmlns:a16="http://schemas.microsoft.com/office/drawing/2014/main" id="{968AE208-CAC0-806B-3457-3461AF295B83}"/>
              </a:ext>
            </a:extLst>
          </p:cNvPr>
          <p:cNvSpPr txBox="1"/>
          <p:nvPr/>
        </p:nvSpPr>
        <p:spPr>
          <a:xfrm>
            <a:off x="1928759" y="5917001"/>
            <a:ext cx="4100659" cy="769441"/>
          </a:xfrm>
          <a:prstGeom prst="rect">
            <a:avLst/>
          </a:prstGeom>
          <a:noFill/>
        </p:spPr>
        <p:txBody>
          <a:bodyPr wrap="square" rtlCol="0">
            <a:spAutoFit/>
          </a:bodyPr>
          <a:lstStyle/>
          <a:p>
            <a:r>
              <a:rPr lang="en-US" altLang="zh-CN" sz="4400" dirty="0">
                <a:latin typeface="+mj-lt"/>
              </a:rPr>
              <a:t>Data for part 2</a:t>
            </a:r>
            <a:endParaRPr lang="zh-CN" altLang="en-US" sz="4400" dirty="0">
              <a:latin typeface="+mj-lt"/>
            </a:endParaRPr>
          </a:p>
        </p:txBody>
      </p:sp>
    </p:spTree>
    <p:extLst>
      <p:ext uri="{BB962C8B-B14F-4D97-AF65-F5344CB8AC3E}">
        <p14:creationId xmlns:p14="http://schemas.microsoft.com/office/powerpoint/2010/main" val="2080780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12E5C8A-1712-F599-D1ED-0EC00621BDE1}"/>
              </a:ext>
            </a:extLst>
          </p:cNvPr>
          <p:cNvPicPr>
            <a:picLocks noChangeAspect="1"/>
          </p:cNvPicPr>
          <p:nvPr/>
        </p:nvPicPr>
        <p:blipFill>
          <a:blip r:embed="rId2"/>
          <a:stretch>
            <a:fillRect/>
          </a:stretch>
        </p:blipFill>
        <p:spPr>
          <a:xfrm>
            <a:off x="7121622" y="64467"/>
            <a:ext cx="4191000" cy="6229350"/>
          </a:xfrm>
          <a:prstGeom prst="rect">
            <a:avLst/>
          </a:prstGeom>
        </p:spPr>
      </p:pic>
      <p:pic>
        <p:nvPicPr>
          <p:cNvPr id="8" name="内容占位符 7">
            <a:extLst>
              <a:ext uri="{FF2B5EF4-FFF2-40B4-BE49-F238E27FC236}">
                <a16:creationId xmlns:a16="http://schemas.microsoft.com/office/drawing/2014/main" id="{38A1BA9B-81BE-4931-E6B3-369C652D8AC2}"/>
              </a:ext>
            </a:extLst>
          </p:cNvPr>
          <p:cNvPicPr>
            <a:picLocks noGrp="1" noChangeAspect="1"/>
          </p:cNvPicPr>
          <p:nvPr>
            <p:ph idx="1"/>
          </p:nvPr>
        </p:nvPicPr>
        <p:blipFill>
          <a:blip r:embed="rId3"/>
          <a:stretch>
            <a:fillRect/>
          </a:stretch>
        </p:blipFill>
        <p:spPr>
          <a:xfrm>
            <a:off x="879378" y="64467"/>
            <a:ext cx="5185372" cy="6229350"/>
          </a:xfrm>
        </p:spPr>
      </p:pic>
    </p:spTree>
    <p:extLst>
      <p:ext uri="{BB962C8B-B14F-4D97-AF65-F5344CB8AC3E}">
        <p14:creationId xmlns:p14="http://schemas.microsoft.com/office/powerpoint/2010/main" val="138105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86A6DC06-591A-E861-6B55-DC180F03A90A}"/>
              </a:ext>
            </a:extLst>
          </p:cNvPr>
          <p:cNvPicPr>
            <a:picLocks noGrp="1" noChangeAspect="1"/>
          </p:cNvPicPr>
          <p:nvPr>
            <p:ph idx="1"/>
          </p:nvPr>
        </p:nvPicPr>
        <p:blipFill>
          <a:blip r:embed="rId2"/>
          <a:stretch>
            <a:fillRect/>
          </a:stretch>
        </p:blipFill>
        <p:spPr>
          <a:xfrm>
            <a:off x="6805535" y="68525"/>
            <a:ext cx="4254448" cy="6259979"/>
          </a:xfrm>
        </p:spPr>
      </p:pic>
      <p:pic>
        <p:nvPicPr>
          <p:cNvPr id="3" name="图片 2">
            <a:extLst>
              <a:ext uri="{FF2B5EF4-FFF2-40B4-BE49-F238E27FC236}">
                <a16:creationId xmlns:a16="http://schemas.microsoft.com/office/drawing/2014/main" id="{A8A9BD68-E449-2181-864D-3B54ADA709F9}"/>
              </a:ext>
            </a:extLst>
          </p:cNvPr>
          <p:cNvPicPr>
            <a:picLocks noChangeAspect="1"/>
          </p:cNvPicPr>
          <p:nvPr/>
        </p:nvPicPr>
        <p:blipFill>
          <a:blip r:embed="rId3"/>
          <a:stretch>
            <a:fillRect/>
          </a:stretch>
        </p:blipFill>
        <p:spPr>
          <a:xfrm>
            <a:off x="799621" y="71203"/>
            <a:ext cx="5296379" cy="6343338"/>
          </a:xfrm>
          <a:prstGeom prst="rect">
            <a:avLst/>
          </a:prstGeom>
        </p:spPr>
      </p:pic>
    </p:spTree>
    <p:extLst>
      <p:ext uri="{BB962C8B-B14F-4D97-AF65-F5344CB8AC3E}">
        <p14:creationId xmlns:p14="http://schemas.microsoft.com/office/powerpoint/2010/main" val="2955627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030E908E-FFF2-5456-42D4-C498165E5A85}"/>
              </a:ext>
            </a:extLst>
          </p:cNvPr>
          <p:cNvPicPr>
            <a:picLocks noGrp="1" noChangeAspect="1"/>
          </p:cNvPicPr>
          <p:nvPr>
            <p:ph idx="1"/>
          </p:nvPr>
        </p:nvPicPr>
        <p:blipFill>
          <a:blip r:embed="rId2"/>
          <a:stretch>
            <a:fillRect/>
          </a:stretch>
        </p:blipFill>
        <p:spPr>
          <a:xfrm>
            <a:off x="6912277" y="0"/>
            <a:ext cx="4300365" cy="6371642"/>
          </a:xfrm>
        </p:spPr>
      </p:pic>
      <p:pic>
        <p:nvPicPr>
          <p:cNvPr id="3" name="图片 2">
            <a:extLst>
              <a:ext uri="{FF2B5EF4-FFF2-40B4-BE49-F238E27FC236}">
                <a16:creationId xmlns:a16="http://schemas.microsoft.com/office/drawing/2014/main" id="{BCF828C1-E12C-EAC4-F134-81D6F041B61F}"/>
              </a:ext>
            </a:extLst>
          </p:cNvPr>
          <p:cNvPicPr>
            <a:picLocks noChangeAspect="1"/>
          </p:cNvPicPr>
          <p:nvPr/>
        </p:nvPicPr>
        <p:blipFill>
          <a:blip r:embed="rId3"/>
          <a:stretch>
            <a:fillRect/>
          </a:stretch>
        </p:blipFill>
        <p:spPr>
          <a:xfrm>
            <a:off x="641298" y="1226"/>
            <a:ext cx="5339777" cy="6370416"/>
          </a:xfrm>
          <a:prstGeom prst="rect">
            <a:avLst/>
          </a:prstGeom>
        </p:spPr>
      </p:pic>
    </p:spTree>
    <p:extLst>
      <p:ext uri="{BB962C8B-B14F-4D97-AF65-F5344CB8AC3E}">
        <p14:creationId xmlns:p14="http://schemas.microsoft.com/office/powerpoint/2010/main" val="3045189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51503F2F-909D-3A10-D485-A880363D32BD}"/>
              </a:ext>
            </a:extLst>
          </p:cNvPr>
          <p:cNvPicPr>
            <a:picLocks noChangeAspect="1"/>
          </p:cNvPicPr>
          <p:nvPr/>
        </p:nvPicPr>
        <p:blipFill>
          <a:blip r:embed="rId2"/>
          <a:stretch>
            <a:fillRect/>
          </a:stretch>
        </p:blipFill>
        <p:spPr>
          <a:xfrm>
            <a:off x="0" y="2380548"/>
            <a:ext cx="7354323" cy="2548162"/>
          </a:xfrm>
          <a:prstGeom prst="rect">
            <a:avLst/>
          </a:prstGeom>
        </p:spPr>
      </p:pic>
      <p:pic>
        <p:nvPicPr>
          <p:cNvPr id="13" name="图片 12">
            <a:extLst>
              <a:ext uri="{FF2B5EF4-FFF2-40B4-BE49-F238E27FC236}">
                <a16:creationId xmlns:a16="http://schemas.microsoft.com/office/drawing/2014/main" id="{69EE76C3-121B-C6EB-B82F-84433CFC7628}"/>
              </a:ext>
            </a:extLst>
          </p:cNvPr>
          <p:cNvPicPr>
            <a:picLocks noChangeAspect="1"/>
          </p:cNvPicPr>
          <p:nvPr/>
        </p:nvPicPr>
        <p:blipFill>
          <a:blip r:embed="rId3"/>
          <a:stretch>
            <a:fillRect/>
          </a:stretch>
        </p:blipFill>
        <p:spPr>
          <a:xfrm>
            <a:off x="3252866" y="4934178"/>
            <a:ext cx="8939134" cy="1923821"/>
          </a:xfrm>
          <a:prstGeom prst="rect">
            <a:avLst/>
          </a:prstGeom>
        </p:spPr>
      </p:pic>
      <p:pic>
        <p:nvPicPr>
          <p:cNvPr id="6" name="内容占位符 5">
            <a:extLst>
              <a:ext uri="{FF2B5EF4-FFF2-40B4-BE49-F238E27FC236}">
                <a16:creationId xmlns:a16="http://schemas.microsoft.com/office/drawing/2014/main" id="{B581D361-6F07-325B-6D40-BDBB736B80E9}"/>
              </a:ext>
            </a:extLst>
          </p:cNvPr>
          <p:cNvPicPr>
            <a:picLocks noGrp="1" noChangeAspect="1"/>
          </p:cNvPicPr>
          <p:nvPr>
            <p:ph idx="1"/>
          </p:nvPr>
        </p:nvPicPr>
        <p:blipFill>
          <a:blip r:embed="rId4"/>
          <a:stretch>
            <a:fillRect/>
          </a:stretch>
        </p:blipFill>
        <p:spPr>
          <a:xfrm>
            <a:off x="171455" y="2734"/>
            <a:ext cx="11849089" cy="2375080"/>
          </a:xfrm>
        </p:spPr>
      </p:pic>
    </p:spTree>
    <p:extLst>
      <p:ext uri="{BB962C8B-B14F-4D97-AF65-F5344CB8AC3E}">
        <p14:creationId xmlns:p14="http://schemas.microsoft.com/office/powerpoint/2010/main" val="2028139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097ACB92-BD0A-B9CB-230D-6E384649DE46}"/>
              </a:ext>
            </a:extLst>
          </p:cNvPr>
          <p:cNvSpPr>
            <a:spLocks noGrp="1"/>
          </p:cNvSpPr>
          <p:nvPr>
            <p:ph type="title"/>
          </p:nvPr>
        </p:nvSpPr>
        <p:spPr>
          <a:xfrm>
            <a:off x="838200" y="365125"/>
            <a:ext cx="5393361" cy="1325563"/>
          </a:xfrm>
        </p:spPr>
        <p:txBody>
          <a:bodyPr>
            <a:normAutofit/>
          </a:bodyPr>
          <a:lstStyle/>
          <a:p>
            <a:r>
              <a:rPr lang="en-US" altLang="zh-CN" dirty="0"/>
              <a:t>Conclusion:</a:t>
            </a:r>
            <a:endParaRPr lang="zh-CN" altLang="en-US" dirty="0"/>
          </a:p>
        </p:txBody>
      </p:sp>
      <p:sp>
        <p:nvSpPr>
          <p:cNvPr id="14" name="Freeform: Shape 13">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75449357-9933-63F1-1F85-2CB29BED95F5}"/>
              </a:ext>
            </a:extLst>
          </p:cNvPr>
          <p:cNvSpPr>
            <a:spLocks noGrp="1"/>
          </p:cNvSpPr>
          <p:nvPr>
            <p:ph idx="1"/>
          </p:nvPr>
        </p:nvSpPr>
        <p:spPr>
          <a:xfrm>
            <a:off x="838200" y="1825625"/>
            <a:ext cx="5393361" cy="4351338"/>
          </a:xfrm>
        </p:spPr>
        <p:txBody>
          <a:bodyPr>
            <a:normAutofit/>
          </a:bodyPr>
          <a:lstStyle/>
          <a:p>
            <a:r>
              <a:rPr lang="en-US" altLang="zh-CN" sz="1800"/>
              <a:t>Part 1: The serial program takes the shortest time when the data size is small, and when the data size is medium, the advantages of the parallel program start to manifest and PPL shows a stronger performance. When the data size is large, PPL and </a:t>
            </a:r>
            <a:r>
              <a:rPr lang="en-US" altLang="zh-CN" sz="1800" err="1"/>
              <a:t>dlib</a:t>
            </a:r>
            <a:r>
              <a:rPr lang="en-US" altLang="zh-CN" sz="1800"/>
              <a:t> both show similar and better performance than the serial program.</a:t>
            </a:r>
          </a:p>
          <a:p>
            <a:endParaRPr lang="en-US" altLang="zh-CN" sz="1800"/>
          </a:p>
          <a:p>
            <a:r>
              <a:rPr lang="en-US" altLang="zh-CN" sz="1800"/>
              <a:t>Part 2:For smaller or medium data sizes, the runtime increases equally as the number of threads increases. When the data size is large, the average runtime reaches a minimum of around 4 or 5 threads based on my environment with 4 cores and 8 threads.</a:t>
            </a:r>
          </a:p>
        </p:txBody>
      </p:sp>
      <p:sp>
        <p:nvSpPr>
          <p:cNvPr id="16" name="Oval 15">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est tubes">
            <a:extLst>
              <a:ext uri="{FF2B5EF4-FFF2-40B4-BE49-F238E27FC236}">
                <a16:creationId xmlns:a16="http://schemas.microsoft.com/office/drawing/2014/main" id="{4633C068-D435-87CA-15C5-2C7E119025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8" name="Freeform: Shape 17">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096324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CFF32AA-F5E6-2E60-AFD9-E47649225457}"/>
              </a:ext>
            </a:extLst>
          </p:cNvPr>
          <p:cNvSpPr>
            <a:spLocks noGrp="1"/>
          </p:cNvSpPr>
          <p:nvPr>
            <p:ph type="title"/>
          </p:nvPr>
        </p:nvSpPr>
        <p:spPr>
          <a:xfrm>
            <a:off x="1389278" y="1233241"/>
            <a:ext cx="3240506" cy="4064628"/>
          </a:xfrm>
        </p:spPr>
        <p:txBody>
          <a:bodyPr>
            <a:normAutofit/>
          </a:bodyPr>
          <a:lstStyle/>
          <a:p>
            <a:r>
              <a:rPr lang="en-US" altLang="zh-CN">
                <a:solidFill>
                  <a:srgbClr val="FFFFFF"/>
                </a:solidFill>
              </a:rPr>
              <a:t>Analysis – Part 1</a:t>
            </a:r>
            <a:endParaRPr lang="zh-CN" altLang="en-US">
              <a:solidFill>
                <a:srgbClr val="FFFFFF"/>
              </a:solidFill>
            </a:endParaRP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6E21EE81-2776-417E-7F7B-A3781D23D7AB}"/>
              </a:ext>
            </a:extLst>
          </p:cNvPr>
          <p:cNvSpPr>
            <a:spLocks noGrp="1"/>
          </p:cNvSpPr>
          <p:nvPr>
            <p:ph idx="1"/>
          </p:nvPr>
        </p:nvSpPr>
        <p:spPr>
          <a:xfrm>
            <a:off x="6096000" y="820880"/>
            <a:ext cx="5257799" cy="4889350"/>
          </a:xfrm>
        </p:spPr>
        <p:txBody>
          <a:bodyPr anchor="t">
            <a:normAutofit/>
          </a:bodyPr>
          <a:lstStyle/>
          <a:p>
            <a:r>
              <a:rPr lang="en-US" altLang="zh-CN" sz="1500"/>
              <a:t>In part 1, we notice that it takes far longer time to execute the first test, especially for the serial program. I assume the possible reasons for this unusual time are memory allocation or cache miss. The program needs to allocate memory for the matrices and load the matrices into the cache. So it will cost extra time on memory location and cost more time on calculation because there is less or no cache for it to use for the first execution.</a:t>
            </a:r>
          </a:p>
          <a:p>
            <a:r>
              <a:rPr lang="en-US" altLang="zh-CN" sz="1500"/>
              <a:t>For small sizes of data, because it only needs a small number of calculations, so the extra time spent by parallelizing is longer than the time it can save. So the serial program has the best performance.</a:t>
            </a:r>
          </a:p>
          <a:p>
            <a:r>
              <a:rPr lang="en-US" altLang="zh-CN" sz="1500"/>
              <a:t>For medium sizes of data, the reason why PPL performs best is likely to be that </a:t>
            </a:r>
            <a:r>
              <a:rPr lang="en-US" altLang="zh-CN" sz="1500" err="1"/>
              <a:t>dlib</a:t>
            </a:r>
            <a:r>
              <a:rPr lang="en-US" altLang="zh-CN" sz="1500"/>
              <a:t> implements more optimization for large sizes of data which does not improve efficiency for medium sizes of data. So PPL performs best on a 100*100 matrix.</a:t>
            </a:r>
          </a:p>
          <a:p>
            <a:r>
              <a:rPr lang="en-US" altLang="zh-CN" sz="1500"/>
              <a:t>For large sizes of data, we can admit that both libraries have almost the same performance which saves about 47.75% time compared with serial program.</a:t>
            </a:r>
            <a:endParaRPr lang="zh-CN" altLang="en-US" sz="1500"/>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27048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1C18358-B14E-9B65-17E9-CB59F9B3AEAF}"/>
              </a:ext>
            </a:extLst>
          </p:cNvPr>
          <p:cNvSpPr>
            <a:spLocks noGrp="1"/>
          </p:cNvSpPr>
          <p:nvPr>
            <p:ph type="title"/>
          </p:nvPr>
        </p:nvSpPr>
        <p:spPr>
          <a:xfrm>
            <a:off x="1389278" y="1233241"/>
            <a:ext cx="3240506" cy="4064628"/>
          </a:xfrm>
        </p:spPr>
        <p:txBody>
          <a:bodyPr>
            <a:normAutofit/>
          </a:bodyPr>
          <a:lstStyle/>
          <a:p>
            <a:r>
              <a:rPr lang="en-US" altLang="zh-CN">
                <a:solidFill>
                  <a:srgbClr val="FFFFFF"/>
                </a:solidFill>
              </a:rPr>
              <a:t>Analysis – Part 2: </a:t>
            </a:r>
            <a:endParaRPr lang="zh-CN" altLang="en-US">
              <a:solidFill>
                <a:srgbClr val="FFFFFF"/>
              </a:solidFill>
            </a:endParaRPr>
          </a:p>
        </p:txBody>
      </p:sp>
      <p:sp>
        <p:nvSpPr>
          <p:cNvPr id="21"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08FFDD5F-302B-34E1-28B9-FBE0DCAB804A}"/>
              </a:ext>
            </a:extLst>
          </p:cNvPr>
          <p:cNvSpPr>
            <a:spLocks noGrp="1"/>
          </p:cNvSpPr>
          <p:nvPr>
            <p:ph idx="1"/>
          </p:nvPr>
        </p:nvSpPr>
        <p:spPr>
          <a:xfrm>
            <a:off x="6096000" y="820880"/>
            <a:ext cx="5257799" cy="4889350"/>
          </a:xfrm>
        </p:spPr>
        <p:txBody>
          <a:bodyPr anchor="t">
            <a:normAutofit/>
          </a:bodyPr>
          <a:lstStyle/>
          <a:p>
            <a:r>
              <a:rPr lang="en-US" altLang="zh-CN" sz="1800"/>
              <a:t>As we can notice, the best performance does not match the maximum thread number 8. Considering my environment, I have an assumption that it performs better when the thread number is close to the physical core number for this size of data. Since my computer has 4 cores and the data is not too large, 4 threads might have the advantage of minimizing contention for resources and maximizing throughput. When adding more threads, the increased contention for resources may cause it to perform worse.</a:t>
            </a:r>
          </a:p>
          <a:p>
            <a:r>
              <a:rPr lang="en-US" altLang="zh-CN" sz="1800"/>
              <a:t>For smaller size of data. I assume that the time cost on creating and managing threads is longer than the time it can save using multi threads. So it means more time is consumed on creating threads, balancing workloads, and cache contention which leads to longer execution time.</a:t>
            </a:r>
            <a:endParaRPr lang="zh-CN" altLang="en-US" sz="18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8540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51A379E-1136-9A47-00EA-EA506BF8E2B3}"/>
              </a:ext>
            </a:extLst>
          </p:cNvPr>
          <p:cNvSpPr>
            <a:spLocks noGrp="1"/>
          </p:cNvSpPr>
          <p:nvPr>
            <p:ph type="title"/>
          </p:nvPr>
        </p:nvSpPr>
        <p:spPr>
          <a:xfrm>
            <a:off x="1389278" y="1233241"/>
            <a:ext cx="3240506" cy="4064628"/>
          </a:xfrm>
        </p:spPr>
        <p:txBody>
          <a:bodyPr>
            <a:normAutofit/>
          </a:bodyPr>
          <a:lstStyle/>
          <a:p>
            <a:r>
              <a:rPr lang="en-US" altLang="zh-CN">
                <a:solidFill>
                  <a:srgbClr val="FFFFFF"/>
                </a:solidFill>
              </a:rPr>
              <a:t>C++ Standard Library usage:</a:t>
            </a:r>
            <a:endParaRPr lang="zh-CN" alt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80FCBE39-6D58-BD56-8C67-11943F055B68}"/>
              </a:ext>
            </a:extLst>
          </p:cNvPr>
          <p:cNvSpPr>
            <a:spLocks noGrp="1"/>
          </p:cNvSpPr>
          <p:nvPr>
            <p:ph idx="1"/>
          </p:nvPr>
        </p:nvSpPr>
        <p:spPr>
          <a:xfrm>
            <a:off x="6096000" y="820880"/>
            <a:ext cx="5257799" cy="4889350"/>
          </a:xfrm>
        </p:spPr>
        <p:txBody>
          <a:bodyPr anchor="t">
            <a:normAutofit/>
          </a:bodyPr>
          <a:lstStyle/>
          <a:p>
            <a:endParaRPr lang="en-US" altLang="zh-CN"/>
          </a:p>
          <a:p>
            <a:r>
              <a:rPr lang="en-US" altLang="zh-CN" dirty="0"/>
              <a:t>The Thread library is useful for developing multi-threaded applications that can take advantage of modern multi-core processors. It is widely used in applications such as video encoding, web servers, and games.</a:t>
            </a:r>
          </a:p>
          <a:p>
            <a:endParaRPr lang="en-US" altLang="zh-CN"/>
          </a:p>
          <a:p>
            <a:endParaRPr lang="zh-CN" altLang="en-US"/>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22443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a calculator keypad">
            <a:extLst>
              <a:ext uri="{FF2B5EF4-FFF2-40B4-BE49-F238E27FC236}">
                <a16:creationId xmlns:a16="http://schemas.microsoft.com/office/drawing/2014/main" id="{B3ADC9C6-DA58-92F3-2FD1-1E228D8F4DDE}"/>
              </a:ext>
            </a:extLst>
          </p:cNvPr>
          <p:cNvPicPr>
            <a:picLocks noChangeAspect="1"/>
          </p:cNvPicPr>
          <p:nvPr/>
        </p:nvPicPr>
        <p:blipFill rotWithShape="1">
          <a:blip r:embed="rId2"/>
          <a:srcRect r="16259"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32540FA5-0391-2EF2-E2B0-B285CFF53B3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altLang="zh-CN" sz="3000"/>
              <a:t>The performance of </a:t>
            </a:r>
            <a:br>
              <a:rPr lang="en-US" altLang="zh-CN" sz="3000"/>
            </a:br>
            <a:r>
              <a:rPr lang="en-US" altLang="zh-CN" sz="3000"/>
              <a:t>C++ standard library thread,Pthread and Openmp  </a:t>
            </a:r>
            <a:br>
              <a:rPr lang="en-US" altLang="zh-CN" sz="3000"/>
            </a:br>
            <a:r>
              <a:rPr lang="en-US" altLang="zh-CN" sz="3000"/>
              <a:t>in matrix multiplication</a:t>
            </a:r>
            <a:br>
              <a:rPr lang="en-US" altLang="zh-CN" sz="3000"/>
            </a:br>
            <a:endParaRPr lang="en-US" altLang="zh-CN" sz="300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71998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6A71117-82B1-E175-B5DE-6EA5F64DC26D}"/>
              </a:ext>
            </a:extLst>
          </p:cNvPr>
          <p:cNvSpPr>
            <a:spLocks noGrp="1"/>
          </p:cNvSpPr>
          <p:nvPr>
            <p:ph type="title"/>
          </p:nvPr>
        </p:nvSpPr>
        <p:spPr>
          <a:xfrm>
            <a:off x="686834" y="1153572"/>
            <a:ext cx="3200400" cy="4461163"/>
          </a:xfrm>
        </p:spPr>
        <p:txBody>
          <a:bodyPr>
            <a:normAutofit/>
          </a:bodyPr>
          <a:lstStyle/>
          <a:p>
            <a:r>
              <a:rPr lang="en-US" altLang="zh-CN">
                <a:solidFill>
                  <a:srgbClr val="FFFFFF"/>
                </a:solidFill>
              </a:rPr>
              <a:t>Method</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622A0E55-1CF1-40FB-EAC4-2743CFD1BE26}"/>
              </a:ext>
            </a:extLst>
          </p:cNvPr>
          <p:cNvSpPr>
            <a:spLocks noGrp="1"/>
          </p:cNvSpPr>
          <p:nvPr>
            <p:ph idx="1"/>
          </p:nvPr>
        </p:nvSpPr>
        <p:spPr>
          <a:xfrm>
            <a:off x="4447308" y="591344"/>
            <a:ext cx="6906491" cy="5585619"/>
          </a:xfrm>
        </p:spPr>
        <p:txBody>
          <a:bodyPr anchor="ctr">
            <a:normAutofit/>
          </a:bodyPr>
          <a:lstStyle/>
          <a:p>
            <a:pPr marL="514350" indent="-514350">
              <a:buAutoNum type="arabicPeriod"/>
            </a:pPr>
            <a:r>
              <a:rPr lang="en-US" altLang="zh-CN"/>
              <a:t>Test the performance of multi-threaded matrix multiplication using the C++ standard library thread, pthread library and openmp</a:t>
            </a:r>
          </a:p>
          <a:p>
            <a:pPr marL="514350" indent="-514350">
              <a:buAutoNum type="arabicPeriod"/>
            </a:pPr>
            <a:r>
              <a:rPr lang="en-US" altLang="zh-CN"/>
              <a:t>Sample : Randomly generated matrix containing integers from 1 to 100. </a:t>
            </a:r>
          </a:p>
          <a:p>
            <a:pPr marL="514350" indent="-514350">
              <a:buAutoNum type="arabicPeriod"/>
            </a:pPr>
            <a:r>
              <a:rPr lang="en-US" altLang="zh-CN"/>
              <a:t>Test the matrix multiplication with the sizes of 8*8, 64*64, 512*512, 1000*1000,10000*10000</a:t>
            </a:r>
          </a:p>
        </p:txBody>
      </p:sp>
    </p:spTree>
    <p:extLst>
      <p:ext uri="{BB962C8B-B14F-4D97-AF65-F5344CB8AC3E}">
        <p14:creationId xmlns:p14="http://schemas.microsoft.com/office/powerpoint/2010/main" val="978539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89C5DEF-16E1-2A36-8346-84374C719A05}"/>
              </a:ext>
            </a:extLst>
          </p:cNvPr>
          <p:cNvSpPr>
            <a:spLocks noGrp="1"/>
          </p:cNvSpPr>
          <p:nvPr>
            <p:ph type="title"/>
          </p:nvPr>
        </p:nvSpPr>
        <p:spPr>
          <a:xfrm>
            <a:off x="686834" y="1153572"/>
            <a:ext cx="3200400" cy="4461163"/>
          </a:xfrm>
        </p:spPr>
        <p:txBody>
          <a:bodyPr>
            <a:normAutofit/>
          </a:bodyPr>
          <a:lstStyle/>
          <a:p>
            <a:r>
              <a:rPr lang="en-US" altLang="zh-CN">
                <a:solidFill>
                  <a:srgbClr val="FFFFFF"/>
                </a:solidFill>
              </a:rPr>
              <a:t>Environment</a:t>
            </a:r>
            <a:endParaRPr lang="zh-CN" alt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4B9AF2F4-15B2-AE4D-F055-3123EF4E0EDC}"/>
              </a:ext>
            </a:extLst>
          </p:cNvPr>
          <p:cNvSpPr>
            <a:spLocks noGrp="1"/>
          </p:cNvSpPr>
          <p:nvPr>
            <p:ph idx="1"/>
          </p:nvPr>
        </p:nvSpPr>
        <p:spPr>
          <a:xfrm>
            <a:off x="4447308" y="591344"/>
            <a:ext cx="6906491" cy="5585619"/>
          </a:xfrm>
        </p:spPr>
        <p:txBody>
          <a:bodyPr anchor="ctr">
            <a:normAutofit/>
          </a:bodyPr>
          <a:lstStyle/>
          <a:p>
            <a:r>
              <a:rPr lang="en-US" altLang="zh-CN" sz="2600"/>
              <a:t>Ubuntu20.04 virtual machine based on vmware</a:t>
            </a:r>
            <a:br>
              <a:rPr lang="en-US" altLang="zh-CN" sz="2600"/>
            </a:br>
            <a:endParaRPr lang="en-US" altLang="zh-CN" sz="2600"/>
          </a:p>
          <a:p>
            <a:r>
              <a:rPr lang="en-US" altLang="zh-CN" sz="2600"/>
              <a:t>Physical Machine : 10th Generation Intel® Core™ i7, 8 cores, 16threads, 2.3GHz~5.10GHz</a:t>
            </a:r>
            <a:br>
              <a:rPr lang="en-US" altLang="zh-CN" sz="2600"/>
            </a:br>
            <a:endParaRPr lang="zh-CN" altLang="en-US" sz="2600"/>
          </a:p>
          <a:p>
            <a:r>
              <a:rPr lang="en-US" altLang="zh-CN" sz="2600"/>
              <a:t>Virtual Machine : 8 cores, 8 threads, 2.3GHz</a:t>
            </a:r>
            <a:br>
              <a:rPr lang="en-US" altLang="zh-CN" sz="2600"/>
            </a:br>
            <a:endParaRPr lang="en-US" altLang="zh-CN" sz="2600"/>
          </a:p>
          <a:p>
            <a:r>
              <a:rPr lang="en-US" altLang="zh-CN" sz="2600"/>
              <a:t>The matrix multiplication program uses 8 threads for the three parallel implementations and only one thread for the sequential implementation</a:t>
            </a:r>
            <a:br>
              <a:rPr lang="en-US" altLang="zh-CN" sz="2600"/>
            </a:br>
            <a:endParaRPr lang="zh-CN" altLang="en-US" sz="2600"/>
          </a:p>
          <a:p>
            <a:endParaRPr lang="en-US" altLang="zh-CN" sz="2600"/>
          </a:p>
          <a:p>
            <a:endParaRPr lang="zh-CN" altLang="en-US" sz="2600"/>
          </a:p>
        </p:txBody>
      </p:sp>
    </p:spTree>
    <p:extLst>
      <p:ext uri="{BB962C8B-B14F-4D97-AF65-F5344CB8AC3E}">
        <p14:creationId xmlns:p14="http://schemas.microsoft.com/office/powerpoint/2010/main" val="27131049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22339E-77F7-97FE-B434-37987DCC0F88}"/>
              </a:ext>
            </a:extLst>
          </p:cNvPr>
          <p:cNvSpPr>
            <a:spLocks noGrp="1"/>
          </p:cNvSpPr>
          <p:nvPr>
            <p:ph type="title"/>
          </p:nvPr>
        </p:nvSpPr>
        <p:spPr/>
        <p:txBody>
          <a:bodyPr/>
          <a:lstStyle/>
          <a:p>
            <a:r>
              <a:rPr lang="en-US" altLang="zh-CN"/>
              <a:t>Environment</a:t>
            </a:r>
            <a:endParaRPr lang="zh-CN" altLang="en-US"/>
          </a:p>
        </p:txBody>
      </p:sp>
      <p:pic>
        <p:nvPicPr>
          <p:cNvPr id="5" name="图片 4">
            <a:extLst>
              <a:ext uri="{FF2B5EF4-FFF2-40B4-BE49-F238E27FC236}">
                <a16:creationId xmlns:a16="http://schemas.microsoft.com/office/drawing/2014/main" id="{A1ECA996-7A92-D4E2-93ED-775ADC600F77}"/>
              </a:ext>
            </a:extLst>
          </p:cNvPr>
          <p:cNvPicPr>
            <a:picLocks noChangeAspect="1"/>
          </p:cNvPicPr>
          <p:nvPr/>
        </p:nvPicPr>
        <p:blipFill>
          <a:blip r:embed="rId2"/>
          <a:stretch>
            <a:fillRect/>
          </a:stretch>
        </p:blipFill>
        <p:spPr>
          <a:xfrm>
            <a:off x="6419102" y="1690688"/>
            <a:ext cx="5070386" cy="4583902"/>
          </a:xfrm>
          <a:prstGeom prst="rect">
            <a:avLst/>
          </a:prstGeom>
        </p:spPr>
      </p:pic>
      <p:pic>
        <p:nvPicPr>
          <p:cNvPr id="8" name="图片 7">
            <a:extLst>
              <a:ext uri="{FF2B5EF4-FFF2-40B4-BE49-F238E27FC236}">
                <a16:creationId xmlns:a16="http://schemas.microsoft.com/office/drawing/2014/main" id="{E49B670F-D614-6923-9C9F-D522F199E7B8}"/>
              </a:ext>
            </a:extLst>
          </p:cNvPr>
          <p:cNvPicPr>
            <a:picLocks noChangeAspect="1"/>
          </p:cNvPicPr>
          <p:nvPr/>
        </p:nvPicPr>
        <p:blipFill>
          <a:blip r:embed="rId3"/>
          <a:stretch>
            <a:fillRect/>
          </a:stretch>
        </p:blipFill>
        <p:spPr>
          <a:xfrm>
            <a:off x="926839" y="1690688"/>
            <a:ext cx="4846061" cy="4415096"/>
          </a:xfrm>
          <a:prstGeom prst="rect">
            <a:avLst/>
          </a:prstGeom>
        </p:spPr>
      </p:pic>
      <p:sp>
        <p:nvSpPr>
          <p:cNvPr id="9" name="文本框 8">
            <a:extLst>
              <a:ext uri="{FF2B5EF4-FFF2-40B4-BE49-F238E27FC236}">
                <a16:creationId xmlns:a16="http://schemas.microsoft.com/office/drawing/2014/main" id="{C22ED862-3400-5417-AA1F-4632969AD7C8}"/>
              </a:ext>
            </a:extLst>
          </p:cNvPr>
          <p:cNvSpPr txBox="1"/>
          <p:nvPr/>
        </p:nvSpPr>
        <p:spPr>
          <a:xfrm>
            <a:off x="1716833" y="6274590"/>
            <a:ext cx="2189584" cy="369332"/>
          </a:xfrm>
          <a:prstGeom prst="rect">
            <a:avLst/>
          </a:prstGeom>
          <a:noFill/>
        </p:spPr>
        <p:txBody>
          <a:bodyPr wrap="square" rtlCol="0">
            <a:spAutoFit/>
          </a:bodyPr>
          <a:lstStyle/>
          <a:p>
            <a:r>
              <a:rPr lang="en-US" altLang="zh-CN"/>
              <a:t>Physical Machine</a:t>
            </a:r>
            <a:endParaRPr lang="zh-CN" altLang="en-US"/>
          </a:p>
        </p:txBody>
      </p:sp>
      <p:sp>
        <p:nvSpPr>
          <p:cNvPr id="10" name="文本框 9">
            <a:extLst>
              <a:ext uri="{FF2B5EF4-FFF2-40B4-BE49-F238E27FC236}">
                <a16:creationId xmlns:a16="http://schemas.microsoft.com/office/drawing/2014/main" id="{A2687ABC-36F2-D349-3A57-9210D1F8EEB6}"/>
              </a:ext>
            </a:extLst>
          </p:cNvPr>
          <p:cNvSpPr txBox="1"/>
          <p:nvPr/>
        </p:nvSpPr>
        <p:spPr>
          <a:xfrm>
            <a:off x="7937241" y="6308209"/>
            <a:ext cx="1728358" cy="369332"/>
          </a:xfrm>
          <a:prstGeom prst="rect">
            <a:avLst/>
          </a:prstGeom>
          <a:noFill/>
        </p:spPr>
        <p:txBody>
          <a:bodyPr wrap="none" rtlCol="0">
            <a:spAutoFit/>
          </a:bodyPr>
          <a:lstStyle/>
          <a:p>
            <a:r>
              <a:rPr lang="en-US" altLang="zh-CN"/>
              <a:t>Virtual Machine</a:t>
            </a:r>
            <a:endParaRPr lang="zh-CN" altLang="en-US"/>
          </a:p>
        </p:txBody>
      </p:sp>
    </p:spTree>
    <p:extLst>
      <p:ext uri="{BB962C8B-B14F-4D97-AF65-F5344CB8AC3E}">
        <p14:creationId xmlns:p14="http://schemas.microsoft.com/office/powerpoint/2010/main" val="20256174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1171F-BF7D-6573-5665-B0D8B627C073}"/>
              </a:ext>
            </a:extLst>
          </p:cNvPr>
          <p:cNvSpPr>
            <a:spLocks noGrp="1"/>
          </p:cNvSpPr>
          <p:nvPr>
            <p:ph type="title"/>
          </p:nvPr>
        </p:nvSpPr>
        <p:spPr/>
        <p:txBody>
          <a:bodyPr/>
          <a:lstStyle/>
          <a:p>
            <a:r>
              <a:rPr lang="en-US" altLang="zh-CN"/>
              <a:t>Code</a:t>
            </a:r>
            <a:endParaRPr lang="zh-CN" altLang="en-US"/>
          </a:p>
        </p:txBody>
      </p:sp>
      <p:pic>
        <p:nvPicPr>
          <p:cNvPr id="15" name="图片 14">
            <a:extLst>
              <a:ext uri="{FF2B5EF4-FFF2-40B4-BE49-F238E27FC236}">
                <a16:creationId xmlns:a16="http://schemas.microsoft.com/office/drawing/2014/main" id="{2B47FD83-3D8F-9868-47F6-44A27A351A4A}"/>
              </a:ext>
            </a:extLst>
          </p:cNvPr>
          <p:cNvPicPr>
            <a:picLocks noChangeAspect="1"/>
          </p:cNvPicPr>
          <p:nvPr/>
        </p:nvPicPr>
        <p:blipFill>
          <a:blip r:embed="rId2"/>
          <a:stretch>
            <a:fillRect/>
          </a:stretch>
        </p:blipFill>
        <p:spPr>
          <a:xfrm>
            <a:off x="0" y="2419016"/>
            <a:ext cx="6105828" cy="2482666"/>
          </a:xfrm>
          <a:prstGeom prst="rect">
            <a:avLst/>
          </a:prstGeom>
        </p:spPr>
      </p:pic>
      <p:pic>
        <p:nvPicPr>
          <p:cNvPr id="17" name="图片 16">
            <a:extLst>
              <a:ext uri="{FF2B5EF4-FFF2-40B4-BE49-F238E27FC236}">
                <a16:creationId xmlns:a16="http://schemas.microsoft.com/office/drawing/2014/main" id="{D560A8E9-560D-C23A-52C4-21FB6BC66349}"/>
              </a:ext>
            </a:extLst>
          </p:cNvPr>
          <p:cNvPicPr>
            <a:picLocks noChangeAspect="1"/>
          </p:cNvPicPr>
          <p:nvPr/>
        </p:nvPicPr>
        <p:blipFill>
          <a:blip r:embed="rId3"/>
          <a:stretch>
            <a:fillRect/>
          </a:stretch>
        </p:blipFill>
        <p:spPr>
          <a:xfrm>
            <a:off x="6086172" y="2009192"/>
            <a:ext cx="6105828" cy="3610403"/>
          </a:xfrm>
          <a:prstGeom prst="rect">
            <a:avLst/>
          </a:prstGeom>
        </p:spPr>
      </p:pic>
      <p:sp>
        <p:nvSpPr>
          <p:cNvPr id="18" name="页脚占位符 17">
            <a:extLst>
              <a:ext uri="{FF2B5EF4-FFF2-40B4-BE49-F238E27FC236}">
                <a16:creationId xmlns:a16="http://schemas.microsoft.com/office/drawing/2014/main" id="{A40C71ED-D2C2-4E1E-4580-D25D0133F84F}"/>
              </a:ext>
            </a:extLst>
          </p:cNvPr>
          <p:cNvSpPr>
            <a:spLocks noGrp="1"/>
          </p:cNvSpPr>
          <p:nvPr>
            <p:ph type="ftr" sz="quarter" idx="11"/>
          </p:nvPr>
        </p:nvSpPr>
        <p:spPr>
          <a:xfrm>
            <a:off x="7973992" y="6310312"/>
            <a:ext cx="4114800" cy="365125"/>
          </a:xfrm>
        </p:spPr>
        <p:txBody>
          <a:bodyPr/>
          <a:lstStyle/>
          <a:p>
            <a:r>
              <a:rPr lang="en-US" altLang="zh-CN">
                <a:solidFill>
                  <a:schemeClr val="accent1"/>
                </a:solidFill>
              </a:rPr>
              <a:t>https://github.com/TestBody404/multi-threaded-matrix</a:t>
            </a:r>
            <a:endParaRPr lang="zh-CN" altLang="en-US">
              <a:solidFill>
                <a:schemeClr val="accent1"/>
              </a:solidFill>
            </a:endParaRPr>
          </a:p>
        </p:txBody>
      </p:sp>
    </p:spTree>
    <p:extLst>
      <p:ext uri="{BB962C8B-B14F-4D97-AF65-F5344CB8AC3E}">
        <p14:creationId xmlns:p14="http://schemas.microsoft.com/office/powerpoint/2010/main" val="13127271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C46111-DB42-DB4D-BAFB-44116FEDFB72}"/>
              </a:ext>
            </a:extLst>
          </p:cNvPr>
          <p:cNvSpPr>
            <a:spLocks noGrp="1"/>
          </p:cNvSpPr>
          <p:nvPr>
            <p:ph type="title"/>
          </p:nvPr>
        </p:nvSpPr>
        <p:spPr/>
        <p:txBody>
          <a:bodyPr/>
          <a:lstStyle/>
          <a:p>
            <a:r>
              <a:rPr lang="en-US" altLang="zh-CN"/>
              <a:t>Code</a:t>
            </a:r>
            <a:endParaRPr lang="zh-CN" altLang="en-US"/>
          </a:p>
        </p:txBody>
      </p:sp>
      <p:pic>
        <p:nvPicPr>
          <p:cNvPr id="7" name="图片 6">
            <a:extLst>
              <a:ext uri="{FF2B5EF4-FFF2-40B4-BE49-F238E27FC236}">
                <a16:creationId xmlns:a16="http://schemas.microsoft.com/office/drawing/2014/main" id="{97D90119-2D5A-E017-3CE7-445D8BD39DA0}"/>
              </a:ext>
            </a:extLst>
          </p:cNvPr>
          <p:cNvPicPr>
            <a:picLocks noChangeAspect="1"/>
          </p:cNvPicPr>
          <p:nvPr/>
        </p:nvPicPr>
        <p:blipFill>
          <a:blip r:embed="rId2"/>
          <a:stretch>
            <a:fillRect/>
          </a:stretch>
        </p:blipFill>
        <p:spPr>
          <a:xfrm>
            <a:off x="0" y="3827403"/>
            <a:ext cx="5872027" cy="2925711"/>
          </a:xfrm>
          <a:prstGeom prst="rect">
            <a:avLst/>
          </a:prstGeom>
        </p:spPr>
      </p:pic>
      <p:pic>
        <p:nvPicPr>
          <p:cNvPr id="9" name="图片 8">
            <a:extLst>
              <a:ext uri="{FF2B5EF4-FFF2-40B4-BE49-F238E27FC236}">
                <a16:creationId xmlns:a16="http://schemas.microsoft.com/office/drawing/2014/main" id="{9C6D450F-D67A-FD07-A8CC-A576BF913C2E}"/>
              </a:ext>
            </a:extLst>
          </p:cNvPr>
          <p:cNvPicPr>
            <a:picLocks noChangeAspect="1"/>
          </p:cNvPicPr>
          <p:nvPr/>
        </p:nvPicPr>
        <p:blipFill>
          <a:blip r:embed="rId3"/>
          <a:stretch>
            <a:fillRect/>
          </a:stretch>
        </p:blipFill>
        <p:spPr>
          <a:xfrm>
            <a:off x="5872026" y="2099796"/>
            <a:ext cx="6189703" cy="3815811"/>
          </a:xfrm>
          <a:prstGeom prst="rect">
            <a:avLst/>
          </a:prstGeom>
        </p:spPr>
      </p:pic>
      <p:pic>
        <p:nvPicPr>
          <p:cNvPr id="11" name="图片 10">
            <a:extLst>
              <a:ext uri="{FF2B5EF4-FFF2-40B4-BE49-F238E27FC236}">
                <a16:creationId xmlns:a16="http://schemas.microsoft.com/office/drawing/2014/main" id="{679BFA67-D183-B442-77FF-14219B7C7D46}"/>
              </a:ext>
            </a:extLst>
          </p:cNvPr>
          <p:cNvPicPr>
            <a:picLocks noChangeAspect="1"/>
          </p:cNvPicPr>
          <p:nvPr/>
        </p:nvPicPr>
        <p:blipFill>
          <a:blip r:embed="rId4"/>
          <a:stretch>
            <a:fillRect/>
          </a:stretch>
        </p:blipFill>
        <p:spPr>
          <a:xfrm>
            <a:off x="-10353" y="1640979"/>
            <a:ext cx="5882380" cy="2186424"/>
          </a:xfrm>
          <a:prstGeom prst="rect">
            <a:avLst/>
          </a:prstGeom>
        </p:spPr>
      </p:pic>
      <p:sp>
        <p:nvSpPr>
          <p:cNvPr id="12" name="页脚占位符 17">
            <a:extLst>
              <a:ext uri="{FF2B5EF4-FFF2-40B4-BE49-F238E27FC236}">
                <a16:creationId xmlns:a16="http://schemas.microsoft.com/office/drawing/2014/main" id="{6EB5A0AC-73A3-69CB-6639-C4E45CC2894E}"/>
              </a:ext>
            </a:extLst>
          </p:cNvPr>
          <p:cNvSpPr>
            <a:spLocks noGrp="1"/>
          </p:cNvSpPr>
          <p:nvPr>
            <p:ph type="ftr" sz="quarter" idx="11"/>
          </p:nvPr>
        </p:nvSpPr>
        <p:spPr>
          <a:xfrm>
            <a:off x="7973992" y="6310312"/>
            <a:ext cx="4114800" cy="365125"/>
          </a:xfrm>
        </p:spPr>
        <p:txBody>
          <a:bodyPr/>
          <a:lstStyle/>
          <a:p>
            <a:r>
              <a:rPr lang="en-US" altLang="zh-CN">
                <a:solidFill>
                  <a:schemeClr val="accent1"/>
                </a:solidFill>
              </a:rPr>
              <a:t>https://github.com/TestBody404/multi-threaded-matrix</a:t>
            </a:r>
            <a:endParaRPr lang="zh-CN" altLang="en-US">
              <a:solidFill>
                <a:schemeClr val="accent1"/>
              </a:solidFill>
            </a:endParaRPr>
          </a:p>
        </p:txBody>
      </p:sp>
    </p:spTree>
    <p:extLst>
      <p:ext uri="{BB962C8B-B14F-4D97-AF65-F5344CB8AC3E}">
        <p14:creationId xmlns:p14="http://schemas.microsoft.com/office/powerpoint/2010/main" val="3721441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表格 6">
            <a:extLst>
              <a:ext uri="{FF2B5EF4-FFF2-40B4-BE49-F238E27FC236}">
                <a16:creationId xmlns:a16="http://schemas.microsoft.com/office/drawing/2014/main" id="{CEEE1258-E692-FA6D-9865-E2D341CDCA93}"/>
              </a:ext>
            </a:extLst>
          </p:cNvPr>
          <p:cNvGraphicFramePr>
            <a:graphicFrameLocks noGrp="1"/>
          </p:cNvGraphicFramePr>
          <p:nvPr>
            <p:extLst>
              <p:ext uri="{D42A27DB-BD31-4B8C-83A1-F6EECF244321}">
                <p14:modId xmlns:p14="http://schemas.microsoft.com/office/powerpoint/2010/main" val="924079306"/>
              </p:ext>
            </p:extLst>
          </p:nvPr>
        </p:nvGraphicFramePr>
        <p:xfrm>
          <a:off x="1084952" y="457200"/>
          <a:ext cx="10022096" cy="5943608"/>
        </p:xfrm>
        <a:graphic>
          <a:graphicData uri="http://schemas.openxmlformats.org/drawingml/2006/table">
            <a:tbl>
              <a:tblPr firstRow="1" bandRow="1">
                <a:tableStyleId>{5C22544A-7EE6-4342-B048-85BDC9FD1C3A}</a:tableStyleId>
              </a:tblPr>
              <a:tblGrid>
                <a:gridCol w="429495">
                  <a:extLst>
                    <a:ext uri="{9D8B030D-6E8A-4147-A177-3AD203B41FA5}">
                      <a16:colId xmlns:a16="http://schemas.microsoft.com/office/drawing/2014/main" val="2552949269"/>
                    </a:ext>
                  </a:extLst>
                </a:gridCol>
                <a:gridCol w="972872">
                  <a:extLst>
                    <a:ext uri="{9D8B030D-6E8A-4147-A177-3AD203B41FA5}">
                      <a16:colId xmlns:a16="http://schemas.microsoft.com/office/drawing/2014/main" val="1668247121"/>
                    </a:ext>
                  </a:extLst>
                </a:gridCol>
                <a:gridCol w="988654">
                  <a:extLst>
                    <a:ext uri="{9D8B030D-6E8A-4147-A177-3AD203B41FA5}">
                      <a16:colId xmlns:a16="http://schemas.microsoft.com/office/drawing/2014/main" val="1324025779"/>
                    </a:ext>
                  </a:extLst>
                </a:gridCol>
                <a:gridCol w="988654">
                  <a:extLst>
                    <a:ext uri="{9D8B030D-6E8A-4147-A177-3AD203B41FA5}">
                      <a16:colId xmlns:a16="http://schemas.microsoft.com/office/drawing/2014/main" val="1742931494"/>
                    </a:ext>
                  </a:extLst>
                </a:gridCol>
                <a:gridCol w="972872">
                  <a:extLst>
                    <a:ext uri="{9D8B030D-6E8A-4147-A177-3AD203B41FA5}">
                      <a16:colId xmlns:a16="http://schemas.microsoft.com/office/drawing/2014/main" val="1304277245"/>
                    </a:ext>
                  </a:extLst>
                </a:gridCol>
                <a:gridCol w="972872">
                  <a:extLst>
                    <a:ext uri="{9D8B030D-6E8A-4147-A177-3AD203B41FA5}">
                      <a16:colId xmlns:a16="http://schemas.microsoft.com/office/drawing/2014/main" val="3250792401"/>
                    </a:ext>
                  </a:extLst>
                </a:gridCol>
                <a:gridCol w="789407">
                  <a:extLst>
                    <a:ext uri="{9D8B030D-6E8A-4147-A177-3AD203B41FA5}">
                      <a16:colId xmlns:a16="http://schemas.microsoft.com/office/drawing/2014/main" val="2294232550"/>
                    </a:ext>
                  </a:extLst>
                </a:gridCol>
                <a:gridCol w="972872">
                  <a:extLst>
                    <a:ext uri="{9D8B030D-6E8A-4147-A177-3AD203B41FA5}">
                      <a16:colId xmlns:a16="http://schemas.microsoft.com/office/drawing/2014/main" val="3780427471"/>
                    </a:ext>
                  </a:extLst>
                </a:gridCol>
                <a:gridCol w="988654">
                  <a:extLst>
                    <a:ext uri="{9D8B030D-6E8A-4147-A177-3AD203B41FA5}">
                      <a16:colId xmlns:a16="http://schemas.microsoft.com/office/drawing/2014/main" val="1936721179"/>
                    </a:ext>
                  </a:extLst>
                </a:gridCol>
                <a:gridCol w="972872">
                  <a:extLst>
                    <a:ext uri="{9D8B030D-6E8A-4147-A177-3AD203B41FA5}">
                      <a16:colId xmlns:a16="http://schemas.microsoft.com/office/drawing/2014/main" val="2973415662"/>
                    </a:ext>
                  </a:extLst>
                </a:gridCol>
                <a:gridCol w="972872">
                  <a:extLst>
                    <a:ext uri="{9D8B030D-6E8A-4147-A177-3AD203B41FA5}">
                      <a16:colId xmlns:a16="http://schemas.microsoft.com/office/drawing/2014/main" val="1450861408"/>
                    </a:ext>
                  </a:extLst>
                </a:gridCol>
              </a:tblGrid>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r>
                        <a:rPr lang="en-US" altLang="zh-CN" sz="1100" b="1" i="1" u="none" strike="noStrike">
                          <a:solidFill>
                            <a:srgbClr val="000000"/>
                          </a:solidFill>
                          <a:effectLst/>
                          <a:latin typeface="等线" panose="02010600030101010101" pitchFamily="2" charset="-122"/>
                          <a:ea typeface="等线" panose="02010600030101010101" pitchFamily="2" charset="-122"/>
                        </a:rPr>
                        <a:t>8*8</a:t>
                      </a: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r>
                        <a:rPr lang="en-US" altLang="zh-CN" sz="1100" b="1" i="1" u="none" strike="noStrike">
                          <a:solidFill>
                            <a:srgbClr val="000000"/>
                          </a:solidFill>
                          <a:effectLst/>
                          <a:latin typeface="等线" panose="02010600030101010101" pitchFamily="2" charset="-122"/>
                          <a:ea typeface="等线" panose="02010600030101010101" pitchFamily="2" charset="-122"/>
                        </a:rPr>
                        <a:t>64*64</a:t>
                      </a: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extLst>
                  <a:ext uri="{0D108BD9-81ED-4DB2-BD59-A6C34878D82A}">
                    <a16:rowId xmlns:a16="http://schemas.microsoft.com/office/drawing/2014/main" val="1843538441"/>
                  </a:ext>
                </a:extLst>
              </a:tr>
              <a:tr h="37524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id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sequential</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C++ standard library thread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omp</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pthread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id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sequential</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C++ standard library thread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omp</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pthread</a:t>
                      </a:r>
                    </a:p>
                  </a:txBody>
                  <a:tcPr marL="7535" marR="7535" marT="7535" marB="0" anchor="b"/>
                </a:tc>
                <a:extLst>
                  <a:ext uri="{0D108BD9-81ED-4DB2-BD59-A6C34878D82A}">
                    <a16:rowId xmlns:a16="http://schemas.microsoft.com/office/drawing/2014/main" val="346842408"/>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0.002509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0.001127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0.005123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1628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0.002367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0.001738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0.003351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0.002042</a:t>
                      </a:r>
                    </a:p>
                  </a:txBody>
                  <a:tcPr marL="7535" marR="7535" marT="7535" marB="0" anchor="b"/>
                </a:tc>
                <a:extLst>
                  <a:ext uri="{0D108BD9-81ED-4DB2-BD59-A6C34878D82A}">
                    <a16:rowId xmlns:a16="http://schemas.microsoft.com/office/drawing/2014/main" val="3598089788"/>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0.002339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0.001156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0.001994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2987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0.002335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0.002106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0.001772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0.002668</a:t>
                      </a:r>
                    </a:p>
                  </a:txBody>
                  <a:tcPr marL="7535" marR="7535" marT="7535" marB="0" anchor="b"/>
                </a:tc>
                <a:extLst>
                  <a:ext uri="{0D108BD9-81ED-4DB2-BD59-A6C34878D82A}">
                    <a16:rowId xmlns:a16="http://schemas.microsoft.com/office/drawing/2014/main" val="3739269229"/>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0.002333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0.001048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0.002139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2861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0.002677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0.001136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0.001215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0.002486</a:t>
                      </a:r>
                    </a:p>
                  </a:txBody>
                  <a:tcPr marL="7535" marR="7535" marT="7535" marB="0" anchor="b"/>
                </a:tc>
                <a:extLst>
                  <a:ext uri="{0D108BD9-81ED-4DB2-BD59-A6C34878D82A}">
                    <a16:rowId xmlns:a16="http://schemas.microsoft.com/office/drawing/2014/main" val="1972417624"/>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0.002234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0.001045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0.004386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2138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0.002645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0.001117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0.003932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0.002226</a:t>
                      </a:r>
                    </a:p>
                  </a:txBody>
                  <a:tcPr marL="7535" marR="7535" marT="7535" marB="0" anchor="b"/>
                </a:tc>
                <a:extLst>
                  <a:ext uri="{0D108BD9-81ED-4DB2-BD59-A6C34878D82A}">
                    <a16:rowId xmlns:a16="http://schemas.microsoft.com/office/drawing/2014/main" val="1917612117"/>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0.002235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0.001837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0.004121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3065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0.002655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0.001759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0.001095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0.002004</a:t>
                      </a:r>
                    </a:p>
                  </a:txBody>
                  <a:tcPr marL="7535" marR="7535" marT="7535" marB="0" anchor="b"/>
                </a:tc>
                <a:extLst>
                  <a:ext uri="{0D108BD9-81ED-4DB2-BD59-A6C34878D82A}">
                    <a16:rowId xmlns:a16="http://schemas.microsoft.com/office/drawing/2014/main" val="3270766532"/>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0.002412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0.001395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0.004277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3052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0.002552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0.001227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0.003905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0.002095</a:t>
                      </a:r>
                    </a:p>
                  </a:txBody>
                  <a:tcPr marL="7535" marR="7535" marT="7535" marB="0" anchor="b"/>
                </a:tc>
                <a:extLst>
                  <a:ext uri="{0D108BD9-81ED-4DB2-BD59-A6C34878D82A}">
                    <a16:rowId xmlns:a16="http://schemas.microsoft.com/office/drawing/2014/main" val="271883246"/>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0.002509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0.001127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0.005123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1628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0.002671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0.001127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0.004159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0.002643</a:t>
                      </a:r>
                    </a:p>
                  </a:txBody>
                  <a:tcPr marL="7535" marR="7535" marT="7535" marB="0" anchor="b"/>
                </a:tc>
                <a:extLst>
                  <a:ext uri="{0D108BD9-81ED-4DB2-BD59-A6C34878D82A}">
                    <a16:rowId xmlns:a16="http://schemas.microsoft.com/office/drawing/2014/main" val="974170004"/>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0.002551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0.002064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0.002279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2751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0.002274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0.001449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0.002223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0.002311</a:t>
                      </a:r>
                    </a:p>
                  </a:txBody>
                  <a:tcPr marL="7535" marR="7535" marT="7535" marB="0" anchor="b"/>
                </a:tc>
                <a:extLst>
                  <a:ext uri="{0D108BD9-81ED-4DB2-BD59-A6C34878D82A}">
                    <a16:rowId xmlns:a16="http://schemas.microsoft.com/office/drawing/2014/main" val="627135066"/>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0.002827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0.001517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0.004668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2662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0.002551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0.002064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0.002279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0.002751</a:t>
                      </a:r>
                    </a:p>
                  </a:txBody>
                  <a:tcPr marL="7535" marR="7535" marT="7535" marB="0" anchor="b"/>
                </a:tc>
                <a:extLst>
                  <a:ext uri="{0D108BD9-81ED-4DB2-BD59-A6C34878D82A}">
                    <a16:rowId xmlns:a16="http://schemas.microsoft.com/office/drawing/2014/main" val="1201303010"/>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0.002274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0.001449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0.002223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2311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0.002827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0.001517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0.004668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0.002662</a:t>
                      </a:r>
                    </a:p>
                  </a:txBody>
                  <a:tcPr marL="7535" marR="7535" marT="7535" marB="0" anchor="b"/>
                </a:tc>
                <a:extLst>
                  <a:ext uri="{0D108BD9-81ED-4DB2-BD59-A6C34878D82A}">
                    <a16:rowId xmlns:a16="http://schemas.microsoft.com/office/drawing/2014/main" val="4110666616"/>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r>
                        <a:rPr lang="en-US" altLang="zh-CN" sz="1100" b="1" i="1" u="none" strike="noStrike">
                          <a:solidFill>
                            <a:srgbClr val="000000"/>
                          </a:solidFill>
                          <a:effectLst/>
                          <a:latin typeface="等线" panose="02010600030101010101" pitchFamily="2" charset="-122"/>
                          <a:ea typeface="等线" panose="02010600030101010101" pitchFamily="2" charset="-122"/>
                        </a:rPr>
                        <a:t>512*512</a:t>
                      </a: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gridSpan="2">
                  <a:txBody>
                    <a:bodyPr/>
                    <a:lstStyle/>
                    <a:p>
                      <a:pPr algn="l" fontAlgn="b"/>
                      <a:r>
                        <a:rPr lang="en-US" altLang="zh-CN" sz="1100" b="1" i="1" u="none" strike="noStrike">
                          <a:solidFill>
                            <a:srgbClr val="000000"/>
                          </a:solidFill>
                          <a:effectLst/>
                          <a:latin typeface="等线" panose="02010600030101010101" pitchFamily="2" charset="-122"/>
                          <a:ea typeface="等线" panose="02010600030101010101" pitchFamily="2" charset="-122"/>
                        </a:rPr>
                        <a:t>1000*1000</a:t>
                      </a:r>
                    </a:p>
                  </a:txBody>
                  <a:tcPr marL="7535" marR="7535" marT="7535" marB="0" anchor="b"/>
                </a:tc>
                <a:tc hMerge="1">
                  <a:txBody>
                    <a:bodyPr/>
                    <a:lstStyle/>
                    <a:p>
                      <a:endParaRPr lang="zh-CN" altLang="en-US"/>
                    </a:p>
                  </a:txBody>
                  <a:tcPr/>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1" i="1"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extLst>
                  <a:ext uri="{0D108BD9-81ED-4DB2-BD59-A6C34878D82A}">
                    <a16:rowId xmlns:a16="http://schemas.microsoft.com/office/drawing/2014/main" val="2904312074"/>
                  </a:ext>
                </a:extLst>
              </a:tr>
              <a:tr h="37524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id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sequential</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C++ standard library thread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omp</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pthread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id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sequential</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C++ standard library thread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omp</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pthread</a:t>
                      </a:r>
                    </a:p>
                  </a:txBody>
                  <a:tcPr marL="7535" marR="7535" marT="7535" marB="0" anchor="b"/>
                </a:tc>
                <a:extLst>
                  <a:ext uri="{0D108BD9-81ED-4DB2-BD59-A6C34878D82A}">
                    <a16:rowId xmlns:a16="http://schemas.microsoft.com/office/drawing/2014/main" val="3283375906"/>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1.434652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0.418637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0.448498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0.455809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10.703265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3.710563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3.724862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3.182528</a:t>
                      </a:r>
                    </a:p>
                  </a:txBody>
                  <a:tcPr marL="7535" marR="7535" marT="7535" marB="0" anchor="b"/>
                </a:tc>
                <a:extLst>
                  <a:ext uri="{0D108BD9-81ED-4DB2-BD59-A6C34878D82A}">
                    <a16:rowId xmlns:a16="http://schemas.microsoft.com/office/drawing/2014/main" val="4143924360"/>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1.457725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0.442775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0.456269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0.418498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9.562082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3.074842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3.681217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3.392889</a:t>
                      </a:r>
                    </a:p>
                  </a:txBody>
                  <a:tcPr marL="7535" marR="7535" marT="7535" marB="0" anchor="b"/>
                </a:tc>
                <a:extLst>
                  <a:ext uri="{0D108BD9-81ED-4DB2-BD59-A6C34878D82A}">
                    <a16:rowId xmlns:a16="http://schemas.microsoft.com/office/drawing/2014/main" val="2519306121"/>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1.432656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0.391301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0.428031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0.362278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9.510102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2.807471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2.839931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2.651059</a:t>
                      </a:r>
                    </a:p>
                  </a:txBody>
                  <a:tcPr marL="7535" marR="7535" marT="7535" marB="0" anchor="b"/>
                </a:tc>
                <a:extLst>
                  <a:ext uri="{0D108BD9-81ED-4DB2-BD59-A6C34878D82A}">
                    <a16:rowId xmlns:a16="http://schemas.microsoft.com/office/drawing/2014/main" val="589835377"/>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1.441042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0.465321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0.428292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0.401554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11.380552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3.463981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3.727171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3.404745</a:t>
                      </a:r>
                    </a:p>
                  </a:txBody>
                  <a:tcPr marL="7535" marR="7535" marT="7535" marB="0" anchor="b"/>
                </a:tc>
                <a:extLst>
                  <a:ext uri="{0D108BD9-81ED-4DB2-BD59-A6C34878D82A}">
                    <a16:rowId xmlns:a16="http://schemas.microsoft.com/office/drawing/2014/main" val="3766007711"/>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1.434545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0.468713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0.056838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0.527446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9.437902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2.754851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2.777702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3.128573</a:t>
                      </a:r>
                    </a:p>
                  </a:txBody>
                  <a:tcPr marL="7535" marR="7535" marT="7535" marB="0" anchor="b"/>
                </a:tc>
                <a:extLst>
                  <a:ext uri="{0D108BD9-81ED-4DB2-BD59-A6C34878D82A}">
                    <a16:rowId xmlns:a16="http://schemas.microsoft.com/office/drawing/2014/main" val="2059455282"/>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1.549775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0.546134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0.563831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0.506041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11.429838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3.542461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3.660551</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3.598273</a:t>
                      </a:r>
                    </a:p>
                  </a:txBody>
                  <a:tcPr marL="7535" marR="7535" marT="7535" marB="0" anchor="b"/>
                </a:tc>
                <a:extLst>
                  <a:ext uri="{0D108BD9-81ED-4DB2-BD59-A6C34878D82A}">
                    <a16:rowId xmlns:a16="http://schemas.microsoft.com/office/drawing/2014/main" val="931831612"/>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1.456408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0.492614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0.533824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0.488126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13.167594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3.896179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3.643106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3.431486</a:t>
                      </a:r>
                    </a:p>
                  </a:txBody>
                  <a:tcPr marL="7535" marR="7535" marT="7535" marB="0" anchor="b"/>
                </a:tc>
                <a:extLst>
                  <a:ext uri="{0D108BD9-81ED-4DB2-BD59-A6C34878D82A}">
                    <a16:rowId xmlns:a16="http://schemas.microsoft.com/office/drawing/2014/main" val="2992461650"/>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1.468212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0.478113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0.053636</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0.493552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12.415739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3.538182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3.650153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3.169309</a:t>
                      </a:r>
                    </a:p>
                  </a:txBody>
                  <a:tcPr marL="7535" marR="7535" marT="7535" marB="0" anchor="b"/>
                </a:tc>
                <a:extLst>
                  <a:ext uri="{0D108BD9-81ED-4DB2-BD59-A6C34878D82A}">
                    <a16:rowId xmlns:a16="http://schemas.microsoft.com/office/drawing/2014/main" val="4097205783"/>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1.521948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0.498147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0.623507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0.489205</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10.115033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3.240047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3.563349</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3.388692</a:t>
                      </a:r>
                    </a:p>
                  </a:txBody>
                  <a:tcPr marL="7535" marR="7535" marT="7535" marB="0" anchor="b"/>
                </a:tc>
                <a:extLst>
                  <a:ext uri="{0D108BD9-81ED-4DB2-BD59-A6C34878D82A}">
                    <a16:rowId xmlns:a16="http://schemas.microsoft.com/office/drawing/2014/main" val="3537653123"/>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1.417067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0.462208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0.446872</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0.411557</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10</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10.363328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3.401318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3.352144</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3.641534</a:t>
                      </a:r>
                    </a:p>
                  </a:txBody>
                  <a:tcPr marL="7535" marR="7535" marT="7535" marB="0" anchor="b"/>
                </a:tc>
                <a:extLst>
                  <a:ext uri="{0D108BD9-81ED-4DB2-BD59-A6C34878D82A}">
                    <a16:rowId xmlns:a16="http://schemas.microsoft.com/office/drawing/2014/main" val="1991094408"/>
                  </a:ext>
                </a:extLst>
              </a:tr>
              <a:tr h="37524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r>
                        <a:rPr lang="en-US" altLang="zh-CN" sz="1100" b="1" i="1" u="none" strike="noStrike">
                          <a:solidFill>
                            <a:srgbClr val="000000"/>
                          </a:solidFill>
                          <a:effectLst/>
                          <a:latin typeface="等线" panose="02010600030101010101" pitchFamily="2" charset="-122"/>
                          <a:ea typeface="等线" panose="02010600030101010101" pitchFamily="2" charset="-122"/>
                        </a:rPr>
                        <a:t>10000*10000</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C++ standard library thread</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omp</a:t>
                      </a:r>
                    </a:p>
                  </a:txBody>
                  <a:tcPr marL="7535" marR="7535" marT="7535" marB="0" anchor="b"/>
                </a:tc>
                <a:tc>
                  <a:txBody>
                    <a:bodyPr/>
                    <a:lstStyle/>
                    <a:p>
                      <a:pPr algn="l" fontAlgn="b"/>
                      <a:r>
                        <a:rPr lang="en-US" sz="1100" b="1" i="1" u="none" strike="noStrike">
                          <a:solidFill>
                            <a:srgbClr val="000000"/>
                          </a:solidFill>
                          <a:effectLst/>
                          <a:latin typeface="等线" panose="02010600030101010101" pitchFamily="2" charset="-122"/>
                          <a:ea typeface="等线" panose="02010600030101010101" pitchFamily="2" charset="-122"/>
                        </a:rPr>
                        <a:t>pthread</a:t>
                      </a: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extLst>
                  <a:ext uri="{0D108BD9-81ED-4DB2-BD59-A6C34878D82A}">
                    <a16:rowId xmlns:a16="http://schemas.microsoft.com/office/drawing/2014/main" val="2114008940"/>
                  </a:ext>
                </a:extLst>
              </a:tr>
              <a:tr h="209473">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5808.558858</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4961.146563</a:t>
                      </a:r>
                    </a:p>
                  </a:txBody>
                  <a:tcPr marL="7535" marR="7535" marT="7535" marB="0" anchor="b"/>
                </a:tc>
                <a:tc>
                  <a:txBody>
                    <a:bodyPr/>
                    <a:lstStyle/>
                    <a:p>
                      <a:pPr algn="r" fontAlgn="b"/>
                      <a:r>
                        <a:rPr lang="en-US" altLang="zh-CN" sz="1100" b="0" i="0" u="none" strike="noStrike">
                          <a:solidFill>
                            <a:srgbClr val="000000"/>
                          </a:solidFill>
                          <a:effectLst/>
                          <a:latin typeface="等线" panose="02010600030101010101" pitchFamily="2" charset="-122"/>
                          <a:ea typeface="等线" panose="02010600030101010101" pitchFamily="2" charset="-122"/>
                        </a:rPr>
                        <a:t>4607.186980</a:t>
                      </a: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tc>
                  <a:txBody>
                    <a:bodyPr/>
                    <a:lstStyle/>
                    <a:p>
                      <a:pPr algn="l" fontAlgn="b"/>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7535" marR="7535" marT="7535" marB="0" anchor="b"/>
                </a:tc>
                <a:extLst>
                  <a:ext uri="{0D108BD9-81ED-4DB2-BD59-A6C34878D82A}">
                    <a16:rowId xmlns:a16="http://schemas.microsoft.com/office/drawing/2014/main" val="345515202"/>
                  </a:ext>
                </a:extLst>
              </a:tr>
            </a:tbl>
          </a:graphicData>
        </a:graphic>
      </p:graphicFrame>
    </p:spTree>
    <p:extLst>
      <p:ext uri="{BB962C8B-B14F-4D97-AF65-F5344CB8AC3E}">
        <p14:creationId xmlns:p14="http://schemas.microsoft.com/office/powerpoint/2010/main" val="14978738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文本框 10">
            <a:extLst>
              <a:ext uri="{FF2B5EF4-FFF2-40B4-BE49-F238E27FC236}">
                <a16:creationId xmlns:a16="http://schemas.microsoft.com/office/drawing/2014/main" id="{EB1C0A32-C866-635A-0897-69B71A30F824}"/>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2000"/>
              <a:t>When the matrix is small, the difference in performance between parallel and sequential execution is small, C++ standard library is stable and optimal, while openmp is the least stable and the worst, and pthread is in between</a:t>
            </a:r>
          </a:p>
        </p:txBody>
      </p:sp>
      <p:graphicFrame>
        <p:nvGraphicFramePr>
          <p:cNvPr id="9" name="图表 8">
            <a:extLst>
              <a:ext uri="{FF2B5EF4-FFF2-40B4-BE49-F238E27FC236}">
                <a16:creationId xmlns:a16="http://schemas.microsoft.com/office/drawing/2014/main" id="{7A5FE684-F042-4845-58A1-F6A4B66398D1}"/>
              </a:ext>
            </a:extLst>
          </p:cNvPr>
          <p:cNvGraphicFramePr/>
          <p:nvPr>
            <p:extLst>
              <p:ext uri="{D42A27DB-BD31-4B8C-83A1-F6EECF244321}">
                <p14:modId xmlns:p14="http://schemas.microsoft.com/office/powerpoint/2010/main" val="1888182909"/>
              </p:ext>
            </p:extLst>
          </p:nvPr>
        </p:nvGraphicFramePr>
        <p:xfrm>
          <a:off x="630936" y="2290936"/>
          <a:ext cx="10917936" cy="3959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8460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788521B7-3F1F-21D6-98F3-C8B187CD3DC9}"/>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2200"/>
              <a:t>When the matrix is slightly larger, the performance of the different implementations still exhibits the same characteristics as before</a:t>
            </a:r>
          </a:p>
        </p:txBody>
      </p:sp>
      <p:graphicFrame>
        <p:nvGraphicFramePr>
          <p:cNvPr id="6" name="图表 5">
            <a:extLst>
              <a:ext uri="{FF2B5EF4-FFF2-40B4-BE49-F238E27FC236}">
                <a16:creationId xmlns:a16="http://schemas.microsoft.com/office/drawing/2014/main" id="{96DB3A01-2DF2-47F3-B2B3-45D442AA5374}"/>
              </a:ext>
            </a:extLst>
          </p:cNvPr>
          <p:cNvGraphicFramePr/>
          <p:nvPr>
            <p:extLst>
              <p:ext uri="{D42A27DB-BD31-4B8C-83A1-F6EECF244321}">
                <p14:modId xmlns:p14="http://schemas.microsoft.com/office/powerpoint/2010/main" val="4046348027"/>
              </p:ext>
            </p:extLst>
          </p:nvPr>
        </p:nvGraphicFramePr>
        <p:xfrm>
          <a:off x="630936" y="2290936"/>
          <a:ext cx="10917936" cy="3959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64347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DE8D948A-D640-56C3-AAD3-D659B49B017A}"/>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2200"/>
              <a:t>For larger matrices, parallelism shows clear advantages, but the differences between the three parallel libraries are not significant, except that openmp remains unstable</a:t>
            </a:r>
          </a:p>
        </p:txBody>
      </p:sp>
      <p:graphicFrame>
        <p:nvGraphicFramePr>
          <p:cNvPr id="6" name="图表 5">
            <a:extLst>
              <a:ext uri="{FF2B5EF4-FFF2-40B4-BE49-F238E27FC236}">
                <a16:creationId xmlns:a16="http://schemas.microsoft.com/office/drawing/2014/main" id="{C3643C28-CCBE-E777-3CEF-03BDEF45574B}"/>
              </a:ext>
            </a:extLst>
          </p:cNvPr>
          <p:cNvGraphicFramePr/>
          <p:nvPr>
            <p:extLst>
              <p:ext uri="{D42A27DB-BD31-4B8C-83A1-F6EECF244321}">
                <p14:modId xmlns:p14="http://schemas.microsoft.com/office/powerpoint/2010/main" val="1435695441"/>
              </p:ext>
            </p:extLst>
          </p:nvPr>
        </p:nvGraphicFramePr>
        <p:xfrm>
          <a:off x="630936" y="2290936"/>
          <a:ext cx="10917936" cy="3959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579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A0FB588-46D2-7044-2755-8B7366EC6736}"/>
              </a:ext>
            </a:extLst>
          </p:cNvPr>
          <p:cNvSpPr>
            <a:spLocks noGrp="1"/>
          </p:cNvSpPr>
          <p:nvPr>
            <p:ph type="title"/>
          </p:nvPr>
        </p:nvSpPr>
        <p:spPr>
          <a:xfrm>
            <a:off x="1389278" y="1233241"/>
            <a:ext cx="3240506" cy="4064628"/>
          </a:xfrm>
        </p:spPr>
        <p:txBody>
          <a:bodyPr>
            <a:normAutofit/>
          </a:bodyPr>
          <a:lstStyle/>
          <a:p>
            <a:r>
              <a:rPr lang="en-US" altLang="zh-CN" sz="3400">
                <a:solidFill>
                  <a:srgbClr val="FFFFFF"/>
                </a:solidFill>
              </a:rPr>
              <a:t>C++ Standard Library Implementation:</a:t>
            </a:r>
            <a:endParaRPr lang="zh-CN" altLang="en-US" sz="34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FE901127-4E91-2C5F-66AE-D737A750EC9C}"/>
              </a:ext>
            </a:extLst>
          </p:cNvPr>
          <p:cNvSpPr>
            <a:spLocks noGrp="1"/>
          </p:cNvSpPr>
          <p:nvPr>
            <p:ph idx="1"/>
          </p:nvPr>
        </p:nvSpPr>
        <p:spPr>
          <a:xfrm>
            <a:off x="6096000" y="820880"/>
            <a:ext cx="5257799" cy="4889350"/>
          </a:xfrm>
        </p:spPr>
        <p:txBody>
          <a:bodyPr anchor="t">
            <a:normAutofit/>
          </a:bodyPr>
          <a:lstStyle/>
          <a:p>
            <a:endParaRPr lang="en-US" altLang="zh-CN" sz="2000" dirty="0"/>
          </a:p>
          <a:p>
            <a:r>
              <a:rPr lang="en-US" altLang="zh-CN" sz="2000" dirty="0"/>
              <a:t>The C++ standard library threads rely on the operating system's thread support, which is typically implemented using a combination of kernel-level and user-level code. The library provides a wrapper around the operating system's thread API, making it easier to create and manage threads from C++ code. When a thread is created, the library allocates a new stack for the thread and sets up a thread context that is managed by the operating system. The thread context includes things like the thread's register state and program counter, which are saved and restored as the thread is scheduled by the operating system.</a:t>
            </a:r>
            <a:endParaRPr lang="zh-CN" altLang="en-US" sz="20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695392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a:extLst>
              <a:ext uri="{FF2B5EF4-FFF2-40B4-BE49-F238E27FC236}">
                <a16:creationId xmlns:a16="http://schemas.microsoft.com/office/drawing/2014/main" id="{BA6E6695-B024-C607-BE01-EBF7D60A3429}"/>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2200"/>
              <a:t>For larger matrices, the advantage of parallel over sequential execution continues to grow, with sequential execution taking about four times as long as parallel</a:t>
            </a:r>
          </a:p>
        </p:txBody>
      </p:sp>
      <p:graphicFrame>
        <p:nvGraphicFramePr>
          <p:cNvPr id="6" name="内容占位符 5">
            <a:extLst>
              <a:ext uri="{FF2B5EF4-FFF2-40B4-BE49-F238E27FC236}">
                <a16:creationId xmlns:a16="http://schemas.microsoft.com/office/drawing/2014/main" id="{0DA3C748-230E-E7C2-7FF0-005AE9D8A060}"/>
              </a:ext>
            </a:extLst>
          </p:cNvPr>
          <p:cNvGraphicFramePr>
            <a:graphicFrameLocks noGrp="1"/>
          </p:cNvGraphicFramePr>
          <p:nvPr>
            <p:ph idx="1"/>
            <p:extLst>
              <p:ext uri="{D42A27DB-BD31-4B8C-83A1-F6EECF244321}">
                <p14:modId xmlns:p14="http://schemas.microsoft.com/office/powerpoint/2010/main" val="2610219372"/>
              </p:ext>
            </p:extLst>
          </p:nvPr>
        </p:nvGraphicFramePr>
        <p:xfrm>
          <a:off x="630936" y="2290936"/>
          <a:ext cx="10917936" cy="39593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1510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框 9">
            <a:extLst>
              <a:ext uri="{FF2B5EF4-FFF2-40B4-BE49-F238E27FC236}">
                <a16:creationId xmlns:a16="http://schemas.microsoft.com/office/drawing/2014/main" id="{8E7FCE3A-0CBA-8EA6-0CEE-214561AA446B}"/>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4200" kern="1200">
                <a:solidFill>
                  <a:schemeClr val="tx1"/>
                </a:solidFill>
                <a:latin typeface="+mj-lt"/>
                <a:ea typeface="+mj-ea"/>
                <a:cs typeface="+mj-cs"/>
              </a:rPr>
              <a:t>The difference between parallel libraries is not significant</a:t>
            </a:r>
          </a:p>
        </p:txBody>
      </p:sp>
      <p:sp>
        <p:nvSpPr>
          <p:cNvPr id="1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内容占位符 5">
            <a:extLst>
              <a:ext uri="{FF2B5EF4-FFF2-40B4-BE49-F238E27FC236}">
                <a16:creationId xmlns:a16="http://schemas.microsoft.com/office/drawing/2014/main" id="{12F9F5D4-A8DA-DADD-2849-43EFEB0B80EC}"/>
              </a:ext>
            </a:extLst>
          </p:cNvPr>
          <p:cNvGraphicFramePr>
            <a:graphicFrameLocks noGrp="1"/>
          </p:cNvGraphicFramePr>
          <p:nvPr>
            <p:ph idx="1"/>
            <p:extLst>
              <p:ext uri="{D42A27DB-BD31-4B8C-83A1-F6EECF244321}">
                <p14:modId xmlns:p14="http://schemas.microsoft.com/office/powerpoint/2010/main" val="4188095656"/>
              </p:ext>
            </p:extLst>
          </p:nvPr>
        </p:nvGraphicFramePr>
        <p:xfrm>
          <a:off x="838200" y="2228087"/>
          <a:ext cx="10515600" cy="39488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96476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a:extLst>
              <a:ext uri="{FF2B5EF4-FFF2-40B4-BE49-F238E27FC236}">
                <a16:creationId xmlns:a16="http://schemas.microsoft.com/office/drawing/2014/main" id="{AFA24B9A-A565-3123-4A30-B3E7EC0C7954}"/>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zh-CN" sz="2200"/>
              <a:t>For the very large matrix,10000*10000, I only tested it once, because the execution time is too long, and the performance of the three libraries is sorted by C++ standard library thread&lt;openmp&lt;pthread</a:t>
            </a:r>
          </a:p>
        </p:txBody>
      </p:sp>
      <p:pic>
        <p:nvPicPr>
          <p:cNvPr id="6" name="图片 5">
            <a:extLst>
              <a:ext uri="{FF2B5EF4-FFF2-40B4-BE49-F238E27FC236}">
                <a16:creationId xmlns:a16="http://schemas.microsoft.com/office/drawing/2014/main" id="{8CFB6D9D-7AD1-66B7-3343-5CF4874D7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991988"/>
            <a:ext cx="5468112" cy="833887"/>
          </a:xfrm>
          <a:prstGeom prst="rect">
            <a:avLst/>
          </a:prstGeom>
        </p:spPr>
      </p:pic>
      <p:graphicFrame>
        <p:nvGraphicFramePr>
          <p:cNvPr id="2" name="表格 1">
            <a:extLst>
              <a:ext uri="{FF2B5EF4-FFF2-40B4-BE49-F238E27FC236}">
                <a16:creationId xmlns:a16="http://schemas.microsoft.com/office/drawing/2014/main" id="{2DB97EED-4FD1-2880-F92C-6E40D2C3F010}"/>
              </a:ext>
            </a:extLst>
          </p:cNvPr>
          <p:cNvGraphicFramePr>
            <a:graphicFrameLocks noGrp="1"/>
          </p:cNvGraphicFramePr>
          <p:nvPr>
            <p:extLst>
              <p:ext uri="{D42A27DB-BD31-4B8C-83A1-F6EECF244321}">
                <p14:modId xmlns:p14="http://schemas.microsoft.com/office/powerpoint/2010/main" val="177972743"/>
              </p:ext>
            </p:extLst>
          </p:nvPr>
        </p:nvGraphicFramePr>
        <p:xfrm>
          <a:off x="6254496" y="3861818"/>
          <a:ext cx="5468113" cy="1094230"/>
        </p:xfrm>
        <a:graphic>
          <a:graphicData uri="http://schemas.openxmlformats.org/drawingml/2006/table">
            <a:tbl>
              <a:tblPr>
                <a:tableStyleId>{5C22544A-7EE6-4342-B048-85BDC9FD1C3A}</a:tableStyleId>
              </a:tblPr>
              <a:tblGrid>
                <a:gridCol w="1299439">
                  <a:extLst>
                    <a:ext uri="{9D8B030D-6E8A-4147-A177-3AD203B41FA5}">
                      <a16:colId xmlns:a16="http://schemas.microsoft.com/office/drawing/2014/main" val="2411036773"/>
                    </a:ext>
                  </a:extLst>
                </a:gridCol>
                <a:gridCol w="1424884">
                  <a:extLst>
                    <a:ext uri="{9D8B030D-6E8A-4147-A177-3AD203B41FA5}">
                      <a16:colId xmlns:a16="http://schemas.microsoft.com/office/drawing/2014/main" val="3460230376"/>
                    </a:ext>
                  </a:extLst>
                </a:gridCol>
                <a:gridCol w="1424884">
                  <a:extLst>
                    <a:ext uri="{9D8B030D-6E8A-4147-A177-3AD203B41FA5}">
                      <a16:colId xmlns:a16="http://schemas.microsoft.com/office/drawing/2014/main" val="2360221357"/>
                    </a:ext>
                  </a:extLst>
                </a:gridCol>
                <a:gridCol w="1318906">
                  <a:extLst>
                    <a:ext uri="{9D8B030D-6E8A-4147-A177-3AD203B41FA5}">
                      <a16:colId xmlns:a16="http://schemas.microsoft.com/office/drawing/2014/main" val="1564931425"/>
                    </a:ext>
                  </a:extLst>
                </a:gridCol>
              </a:tblGrid>
              <a:tr h="517008">
                <a:tc>
                  <a:txBody>
                    <a:bodyPr/>
                    <a:lstStyle/>
                    <a:p>
                      <a:pPr algn="l" fontAlgn="b"/>
                      <a:r>
                        <a:rPr lang="en-US" altLang="zh-CN" sz="1500" u="none" strike="noStrike">
                          <a:effectLst/>
                        </a:rPr>
                        <a:t>10000*10000</a:t>
                      </a:r>
                      <a:endParaRPr lang="en-US" altLang="zh-CN" sz="1500" b="1" i="1"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tc>
                  <a:txBody>
                    <a:bodyPr/>
                    <a:lstStyle/>
                    <a:p>
                      <a:pPr algn="l" fontAlgn="b"/>
                      <a:r>
                        <a:rPr lang="en-US" sz="1500" u="none" strike="noStrike">
                          <a:effectLst/>
                        </a:rPr>
                        <a:t>C++ standard library thread</a:t>
                      </a:r>
                      <a:endParaRPr lang="en-US" sz="1500" b="1" i="1"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tc>
                  <a:txBody>
                    <a:bodyPr/>
                    <a:lstStyle/>
                    <a:p>
                      <a:pPr algn="l" fontAlgn="b"/>
                      <a:r>
                        <a:rPr lang="en-US" sz="1500" u="none" strike="noStrike">
                          <a:effectLst/>
                        </a:rPr>
                        <a:t>omp</a:t>
                      </a:r>
                      <a:endParaRPr lang="en-US" sz="1500" b="1" i="1"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tc>
                  <a:txBody>
                    <a:bodyPr/>
                    <a:lstStyle/>
                    <a:p>
                      <a:pPr algn="l" fontAlgn="b"/>
                      <a:r>
                        <a:rPr lang="en-US" sz="1500" u="none" strike="noStrike">
                          <a:effectLst/>
                        </a:rPr>
                        <a:t>pthread</a:t>
                      </a:r>
                      <a:endParaRPr lang="en-US" sz="1500" b="1" i="1"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extLst>
                  <a:ext uri="{0D108BD9-81ED-4DB2-BD59-A6C34878D82A}">
                    <a16:rowId xmlns:a16="http://schemas.microsoft.com/office/drawing/2014/main" val="2745145661"/>
                  </a:ext>
                </a:extLst>
              </a:tr>
              <a:tr h="288611">
                <a:tc>
                  <a:txBody>
                    <a:bodyPr/>
                    <a:lstStyle/>
                    <a:p>
                      <a:pPr algn="l" fontAlgn="b"/>
                      <a:r>
                        <a:rPr lang="en-US" sz="1500" u="none" strike="noStrike">
                          <a:effectLst/>
                        </a:rPr>
                        <a:t>Time</a:t>
                      </a:r>
                      <a:endParaRPr lang="en-US" sz="1500" b="1" i="1"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tc>
                  <a:txBody>
                    <a:bodyPr/>
                    <a:lstStyle/>
                    <a:p>
                      <a:pPr algn="l" fontAlgn="b"/>
                      <a:r>
                        <a:rPr lang="en-US" sz="1500" u="none" strike="noStrike">
                          <a:effectLst/>
                        </a:rPr>
                        <a:t>5808.558858 s</a:t>
                      </a:r>
                      <a:endParaRPr lang="en-US" sz="1500" b="0" i="0"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tc>
                  <a:txBody>
                    <a:bodyPr/>
                    <a:lstStyle/>
                    <a:p>
                      <a:pPr algn="l" fontAlgn="b"/>
                      <a:r>
                        <a:rPr lang="en-US" sz="1500" u="none" strike="noStrike">
                          <a:effectLst/>
                        </a:rPr>
                        <a:t>4961.146563 s</a:t>
                      </a:r>
                      <a:endParaRPr lang="en-US" sz="1500" b="0" i="0"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tc>
                  <a:txBody>
                    <a:bodyPr/>
                    <a:lstStyle/>
                    <a:p>
                      <a:pPr algn="l" fontAlgn="b"/>
                      <a:r>
                        <a:rPr lang="en-US" sz="1500" u="none" strike="noStrike">
                          <a:effectLst/>
                        </a:rPr>
                        <a:t>4607.18698 s</a:t>
                      </a:r>
                      <a:endParaRPr lang="en-US" sz="1500" b="0" i="0"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extLst>
                  <a:ext uri="{0D108BD9-81ED-4DB2-BD59-A6C34878D82A}">
                    <a16:rowId xmlns:a16="http://schemas.microsoft.com/office/drawing/2014/main" val="2998294434"/>
                  </a:ext>
                </a:extLst>
              </a:tr>
              <a:tr h="288611">
                <a:tc>
                  <a:txBody>
                    <a:bodyPr/>
                    <a:lstStyle/>
                    <a:p>
                      <a:pPr algn="l" fontAlgn="b"/>
                      <a:endParaRPr lang="zh-CN" altLang="en-US" sz="1500" b="0" i="0"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tc>
                  <a:txBody>
                    <a:bodyPr/>
                    <a:lstStyle/>
                    <a:p>
                      <a:pPr algn="l" fontAlgn="b"/>
                      <a:r>
                        <a:rPr lang="en-US" sz="1500" u="none" strike="noStrike">
                          <a:effectLst/>
                        </a:rPr>
                        <a:t>96.8 min</a:t>
                      </a:r>
                      <a:endParaRPr lang="en-US" sz="1500" b="0" i="0"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tc>
                  <a:txBody>
                    <a:bodyPr/>
                    <a:lstStyle/>
                    <a:p>
                      <a:pPr algn="l" fontAlgn="b"/>
                      <a:r>
                        <a:rPr lang="en-US" sz="1500" u="none" strike="noStrike">
                          <a:effectLst/>
                        </a:rPr>
                        <a:t>82 min</a:t>
                      </a:r>
                      <a:endParaRPr lang="en-US" sz="1500" b="0" i="0"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tc>
                  <a:txBody>
                    <a:bodyPr/>
                    <a:lstStyle/>
                    <a:p>
                      <a:pPr algn="l" fontAlgn="b"/>
                      <a:r>
                        <a:rPr lang="en-US" sz="1500" u="none" strike="noStrike">
                          <a:effectLst/>
                        </a:rPr>
                        <a:t>76 min</a:t>
                      </a:r>
                      <a:endParaRPr lang="en-US" sz="1500" b="0" i="0" u="none" strike="noStrike">
                        <a:solidFill>
                          <a:srgbClr val="000000"/>
                        </a:solidFill>
                        <a:effectLst/>
                        <a:latin typeface="等线" panose="02010600030101010101" pitchFamily="2" charset="-122"/>
                        <a:ea typeface="等线" panose="02010600030101010101" pitchFamily="2" charset="-122"/>
                      </a:endParaRPr>
                    </a:p>
                  </a:txBody>
                  <a:tcPr marL="10382" marR="10382" marT="10382" marB="0" anchor="b"/>
                </a:tc>
                <a:extLst>
                  <a:ext uri="{0D108BD9-81ED-4DB2-BD59-A6C34878D82A}">
                    <a16:rowId xmlns:a16="http://schemas.microsoft.com/office/drawing/2014/main" val="244615220"/>
                  </a:ext>
                </a:extLst>
              </a:tr>
            </a:tbl>
          </a:graphicData>
        </a:graphic>
      </p:graphicFrame>
    </p:spTree>
    <p:extLst>
      <p:ext uri="{BB962C8B-B14F-4D97-AF65-F5344CB8AC3E}">
        <p14:creationId xmlns:p14="http://schemas.microsoft.com/office/powerpoint/2010/main" val="39616578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50615FF-A152-B725-3D20-844227D89A62}"/>
              </a:ext>
            </a:extLst>
          </p:cNvPr>
          <p:cNvSpPr>
            <a:spLocks noGrp="1"/>
          </p:cNvSpPr>
          <p:nvPr>
            <p:ph type="title"/>
          </p:nvPr>
        </p:nvSpPr>
        <p:spPr>
          <a:xfrm>
            <a:off x="838200" y="365125"/>
            <a:ext cx="10515600" cy="1325563"/>
          </a:xfrm>
        </p:spPr>
        <p:txBody>
          <a:bodyPr>
            <a:normAutofit/>
          </a:bodyPr>
          <a:lstStyle/>
          <a:p>
            <a:r>
              <a:rPr lang="en-US" altLang="zh-CN" sz="5400"/>
              <a:t>Some conclusion</a:t>
            </a:r>
            <a:endParaRPr lang="zh-CN" alt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398D1670-23A8-1834-4211-EAC0B1D7CBC9}"/>
              </a:ext>
            </a:extLst>
          </p:cNvPr>
          <p:cNvSpPr>
            <a:spLocks noGrp="1"/>
          </p:cNvSpPr>
          <p:nvPr>
            <p:ph idx="1"/>
          </p:nvPr>
        </p:nvSpPr>
        <p:spPr>
          <a:xfrm>
            <a:off x="838200" y="1929384"/>
            <a:ext cx="10515600" cy="4251960"/>
          </a:xfrm>
        </p:spPr>
        <p:txBody>
          <a:bodyPr>
            <a:normAutofit/>
          </a:bodyPr>
          <a:lstStyle/>
          <a:p>
            <a:pPr marL="0" indent="0">
              <a:buNone/>
            </a:pPr>
            <a:r>
              <a:rPr lang="en-US" altLang="zh-CN" sz="2200"/>
              <a:t>1. For smaill matrix(8*8,64*64) multiplication, parallelism does improve the speed significantly.</a:t>
            </a:r>
          </a:p>
          <a:p>
            <a:pPr marL="0" indent="0">
              <a:buNone/>
            </a:pPr>
            <a:r>
              <a:rPr lang="en-US" altLang="zh-CN" sz="2200"/>
              <a:t>2. The difference in performance between the three libraries is not very large. When the matrix is small(8*8,64*64), the C++ standard library performs best, but for larger matrices(512*512,1000*1000), their performance is very similar.</a:t>
            </a:r>
          </a:p>
          <a:p>
            <a:pPr marL="0" indent="0">
              <a:buNone/>
            </a:pPr>
            <a:r>
              <a:rPr lang="en-US" altLang="zh-CN" sz="2200"/>
              <a:t>3. For very large matrices (10000*10000), the performance ranking is pthread&gt;openmp&gt;C++ standard library,but This conclusion may need more verification.</a:t>
            </a:r>
          </a:p>
          <a:p>
            <a:pPr marL="0" indent="0">
              <a:buNone/>
            </a:pPr>
            <a:r>
              <a:rPr lang="en-US" altLang="zh-CN" sz="2200"/>
              <a:t>4.openmp is less stable compared to the other two libraries</a:t>
            </a:r>
            <a:endParaRPr lang="zh-CN" altLang="en-US" sz="2200"/>
          </a:p>
        </p:txBody>
      </p:sp>
    </p:spTree>
    <p:extLst>
      <p:ext uri="{BB962C8B-B14F-4D97-AF65-F5344CB8AC3E}">
        <p14:creationId xmlns:p14="http://schemas.microsoft.com/office/powerpoint/2010/main" val="4158132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2691E1D-833E-60E6-8A72-E5032A713B31}"/>
              </a:ext>
            </a:extLst>
          </p:cNvPr>
          <p:cNvSpPr>
            <a:spLocks noGrp="1"/>
          </p:cNvSpPr>
          <p:nvPr>
            <p:ph type="title"/>
          </p:nvPr>
        </p:nvSpPr>
        <p:spPr>
          <a:xfrm>
            <a:off x="838200" y="365125"/>
            <a:ext cx="10515600" cy="1325563"/>
          </a:xfrm>
        </p:spPr>
        <p:txBody>
          <a:bodyPr>
            <a:normAutofit/>
          </a:bodyPr>
          <a:lstStyle/>
          <a:p>
            <a:r>
              <a:rPr lang="en-US" altLang="zh-CN" sz="5400"/>
              <a:t>Analysis</a:t>
            </a:r>
            <a:endParaRPr lang="zh-CN" alt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1D0665CC-D734-59FC-E07A-28F2ED88D1D3}"/>
              </a:ext>
            </a:extLst>
          </p:cNvPr>
          <p:cNvSpPr>
            <a:spLocks noGrp="1"/>
          </p:cNvSpPr>
          <p:nvPr>
            <p:ph idx="1"/>
          </p:nvPr>
        </p:nvSpPr>
        <p:spPr>
          <a:xfrm>
            <a:off x="838200" y="1929384"/>
            <a:ext cx="10515600" cy="4251960"/>
          </a:xfrm>
        </p:spPr>
        <p:txBody>
          <a:bodyPr>
            <a:normAutofit/>
          </a:bodyPr>
          <a:lstStyle/>
          <a:p>
            <a:pPr marL="342900" indent="-342900">
              <a:buAutoNum type="arabicPeriod"/>
            </a:pPr>
            <a:r>
              <a:rPr lang="en-US" altLang="zh-CN" sz="1500"/>
              <a:t>Parallel computing requires additional overhead to coordinate and manage communication and synchronization between threads, and for smaller matrices, these additional overheads can be more expensive than the computation itself, resulting in faster serialization.For larger matrices, on the other hand, the time cost of the computation itself is much higher than the overhead of coordinating and managing threads, so parallel computation can make more efficient use of the power of multiple processor cores, resulting in faster computation.</a:t>
            </a:r>
          </a:p>
          <a:p>
            <a:pPr marL="342900" indent="-342900">
              <a:buAutoNum type="arabicPeriod"/>
            </a:pPr>
            <a:r>
              <a:rPr lang="en-US" altLang="zh-CN" sz="1500"/>
              <a:t>The reason why C++ standard library thread performs better for smaller matrices may be due to its implementation using lightweight threads that can create and destroy threads faster, avoiding excessive thread management overhead, while pthread and openmp implementations may require more management overhead, resulting in less performance than C++ standard library thread.</a:t>
            </a:r>
          </a:p>
          <a:p>
            <a:pPr marL="342900" indent="-342900">
              <a:buAutoNum type="arabicPeriod"/>
            </a:pPr>
            <a:r>
              <a:rPr lang="en-US" altLang="zh-CN" sz="1500"/>
              <a:t>And for very large matrices, pthread performs best probably because the way pthread implements threads is closer to the kernel capabilities(test on a linux virtual machine), and its operations for multi-thread management, communication and synchronization are more finely controlled, while being better supported in hardware and OS optimizations.</a:t>
            </a:r>
          </a:p>
          <a:p>
            <a:pPr marL="342900" indent="-342900">
              <a:buAutoNum type="arabicPeriod"/>
            </a:pPr>
            <a:r>
              <a:rPr lang="en-US" altLang="zh-CN" sz="1500"/>
              <a:t>Compared to the other two libraries, the implementation of matrix multiplication with openmp does not distribute tasks finely(just add a</a:t>
            </a:r>
            <a:r>
              <a:rPr lang="zh-CN" altLang="en-US" sz="1500"/>
              <a:t>“</a:t>
            </a:r>
            <a:r>
              <a:rPr lang="en-US" altLang="zh-CN" sz="1500"/>
              <a:t>#pragma omp parallel for</a:t>
            </a:r>
            <a:r>
              <a:rPr lang="zh-CN" altLang="en-US" sz="1500"/>
              <a:t>”</a:t>
            </a:r>
            <a:r>
              <a:rPr lang="en-US" altLang="zh-CN" sz="1500"/>
              <a:t>), resulting in a less balanced thread load when computing smaller matrices, with some threads having a higher workload while others are idle. This results in a relatively unstable performance of OpenMP.</a:t>
            </a:r>
            <a:endParaRPr lang="zh-CN" altLang="en-US" sz="1500"/>
          </a:p>
        </p:txBody>
      </p:sp>
    </p:spTree>
    <p:extLst>
      <p:ext uri="{BB962C8B-B14F-4D97-AF65-F5344CB8AC3E}">
        <p14:creationId xmlns:p14="http://schemas.microsoft.com/office/powerpoint/2010/main" val="38287076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a:extLst>
              <a:ext uri="{FF2B5EF4-FFF2-40B4-BE49-F238E27FC236}">
                <a16:creationId xmlns:a16="http://schemas.microsoft.com/office/drawing/2014/main" id="{4A30730C-86B3-3A36-760B-C87130218C07}"/>
              </a:ext>
            </a:extLst>
          </p:cNvPr>
          <p:cNvSpPr>
            <a:spLocks noGrp="1"/>
          </p:cNvSpPr>
          <p:nvPr>
            <p:ph type="title"/>
          </p:nvPr>
        </p:nvSpPr>
        <p:spPr>
          <a:xfrm>
            <a:off x="594360" y="637125"/>
            <a:ext cx="3802276" cy="5256371"/>
          </a:xfrm>
        </p:spPr>
        <p:txBody>
          <a:bodyPr vert="horz" lIns="91440" tIns="45720" rIns="91440" bIns="45720" rtlCol="0">
            <a:normAutofit/>
          </a:bodyPr>
          <a:lstStyle/>
          <a:p>
            <a:r>
              <a:rPr lang="en-US" altLang="zh-CN" sz="4800" kern="1200">
                <a:solidFill>
                  <a:schemeClr val="bg1"/>
                </a:solidFill>
                <a:latin typeface="+mj-lt"/>
                <a:ea typeface="+mj-ea"/>
                <a:cs typeface="+mj-cs"/>
              </a:rPr>
              <a:t>Conclusion:</a:t>
            </a:r>
          </a:p>
        </p:txBody>
      </p:sp>
      <p:graphicFrame>
        <p:nvGraphicFramePr>
          <p:cNvPr id="8" name="内容占位符 5">
            <a:extLst>
              <a:ext uri="{FF2B5EF4-FFF2-40B4-BE49-F238E27FC236}">
                <a16:creationId xmlns:a16="http://schemas.microsoft.com/office/drawing/2014/main" id="{6E7F3303-DBC1-AD95-1274-17F477C78825}"/>
              </a:ext>
            </a:extLst>
          </p:cNvPr>
          <p:cNvGraphicFramePr>
            <a:graphicFrameLocks noGrp="1"/>
          </p:cNvGraphicFramePr>
          <p:nvPr>
            <p:ph idx="1"/>
            <p:extLst>
              <p:ext uri="{D42A27DB-BD31-4B8C-83A1-F6EECF244321}">
                <p14:modId xmlns:p14="http://schemas.microsoft.com/office/powerpoint/2010/main" val="93692368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0216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CD421EA-DC2F-74FD-08C8-1F0B7F8363FC}"/>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altLang="zh-CN" sz="6600" kern="1200">
                <a:solidFill>
                  <a:schemeClr val="tx1"/>
                </a:solidFill>
                <a:latin typeface="+mj-lt"/>
                <a:ea typeface="+mj-ea"/>
                <a:cs typeface="+mj-cs"/>
              </a:rPr>
              <a:t>Thank You!</a:t>
            </a:r>
          </a:p>
        </p:txBody>
      </p:sp>
      <p:sp>
        <p:nvSpPr>
          <p:cNvPr id="3" name="文本占位符 2">
            <a:extLst>
              <a:ext uri="{FF2B5EF4-FFF2-40B4-BE49-F238E27FC236}">
                <a16:creationId xmlns:a16="http://schemas.microsoft.com/office/drawing/2014/main" id="{308E2B8C-E8CA-E4A7-8A26-318C21010AC5}"/>
              </a:ext>
            </a:extLst>
          </p:cNvPr>
          <p:cNvSpPr>
            <a:spLocks noGrp="1"/>
          </p:cNvSpPr>
          <p:nvPr>
            <p:ph type="body" idx="1"/>
          </p:nvPr>
        </p:nvSpPr>
        <p:spPr>
          <a:xfrm>
            <a:off x="640080" y="4631161"/>
            <a:ext cx="6692827" cy="1569486"/>
          </a:xfrm>
        </p:spPr>
        <p:txBody>
          <a:bodyPr vert="horz" lIns="91440" tIns="45720" rIns="91440" bIns="45720" rtlCol="0">
            <a:normAutofit/>
          </a:bodyPr>
          <a:lstStyle/>
          <a:p>
            <a:endParaRPr lang="en-US" altLang="zh-CN" sz="2400" kern="1200">
              <a:solidFill>
                <a:schemeClr val="tx1"/>
              </a:solidFill>
              <a:latin typeface="+mn-lt"/>
              <a:ea typeface="+mn-ea"/>
              <a:cs typeface="+mn-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6FA94219-F7CC-8D22-7C26-6D188EAEFC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59709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3921F4C-20C8-E8BA-43E5-051EC3D43D5B}"/>
              </a:ext>
            </a:extLst>
          </p:cNvPr>
          <p:cNvSpPr>
            <a:spLocks noGrp="1"/>
          </p:cNvSpPr>
          <p:nvPr>
            <p:ph type="title"/>
          </p:nvPr>
        </p:nvSpPr>
        <p:spPr>
          <a:xfrm>
            <a:off x="686834" y="591344"/>
            <a:ext cx="3200400" cy="5585619"/>
          </a:xfrm>
        </p:spPr>
        <p:txBody>
          <a:bodyPr>
            <a:normAutofit/>
          </a:bodyPr>
          <a:lstStyle/>
          <a:p>
            <a:r>
              <a:rPr lang="en-US" altLang="zh-CN">
                <a:solidFill>
                  <a:srgbClr val="FFFFFF"/>
                </a:solidFill>
              </a:rPr>
              <a:t>OpenMP</a:t>
            </a:r>
            <a:br>
              <a:rPr lang="en-US" altLang="zh-CN">
                <a:solidFill>
                  <a:srgbClr val="FFFFFF"/>
                </a:solidFill>
              </a:rPr>
            </a:br>
            <a:endParaRPr lang="zh-CN" altLang="en-US">
              <a:solidFill>
                <a:srgbClr val="FFFFFF"/>
              </a:solidFill>
            </a:endParaRPr>
          </a:p>
        </p:txBody>
      </p:sp>
      <p:sp>
        <p:nvSpPr>
          <p:cNvPr id="2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内容占位符 2">
            <a:extLst>
              <a:ext uri="{FF2B5EF4-FFF2-40B4-BE49-F238E27FC236}">
                <a16:creationId xmlns:a16="http://schemas.microsoft.com/office/drawing/2014/main" id="{39B11B1C-F854-29B6-3947-22E0F6FB6BD2}"/>
              </a:ext>
            </a:extLst>
          </p:cNvPr>
          <p:cNvSpPr>
            <a:spLocks noGrp="1"/>
          </p:cNvSpPr>
          <p:nvPr>
            <p:ph idx="1"/>
          </p:nvPr>
        </p:nvSpPr>
        <p:spPr>
          <a:xfrm>
            <a:off x="4447308" y="591344"/>
            <a:ext cx="6906491" cy="5585619"/>
          </a:xfrm>
        </p:spPr>
        <p:txBody>
          <a:bodyPr anchor="ctr">
            <a:normAutofit/>
          </a:bodyPr>
          <a:lstStyle/>
          <a:p>
            <a:endParaRPr lang="en-US" altLang="zh-CN" sz="1300"/>
          </a:p>
          <a:p>
            <a:r>
              <a:rPr lang="en-US" altLang="zh-CN" sz="1300"/>
              <a:t>OpenMP (Open Multi-Processing) is a widely used API (application programming interface) for shared-memory multi-processing in C, C++. It is a standard that defines a set of compiler directives, library routines, and environment variables that enable multi-threaded programming on shared-memory architectures.</a:t>
            </a:r>
          </a:p>
          <a:p>
            <a:endParaRPr lang="en-US" altLang="zh-CN" sz="1300"/>
          </a:p>
          <a:p>
            <a:r>
              <a:rPr lang="en-US" altLang="zh-CN" sz="1300"/>
              <a:t>Its features include:</a:t>
            </a:r>
          </a:p>
          <a:p>
            <a:endParaRPr lang="en-US" altLang="zh-CN" sz="1300"/>
          </a:p>
          <a:p>
            <a:r>
              <a:rPr lang="en-US" altLang="zh-CN" sz="1300"/>
              <a:t>1. Parallel Loops: The library provides a simple yet powerful construct for parallelizing loops called 'parallel for'. This construct makes it easy to parallelize loops, with only a few lines of code change, resulting in significant performance gains.</a:t>
            </a:r>
          </a:p>
          <a:p>
            <a:r>
              <a:rPr lang="en-US" altLang="zh-CN" sz="1300"/>
              <a:t>2. Parallel Regions: Parallel regions are a construct of OpenMP that allow developers to parallelize a block of code. The library provides directives that allow developers to specify a set of instructions that should be executed in parallel.</a:t>
            </a:r>
          </a:p>
          <a:p>
            <a:r>
              <a:rPr lang="en-US" altLang="zh-CN" sz="1300"/>
              <a:t>3. Work Sharing: OpenMP allows developers to divide a large task into smaller pieces and assign these to different threads. The work-sharing constructs of OpenMP—'sections,' 'single,' 'master,' and 'critical'—allow developers to define critical sections of code that should be executed by only one thread at a time.</a:t>
            </a:r>
          </a:p>
          <a:p>
            <a:r>
              <a:rPr lang="en-US" altLang="zh-CN" sz="1300"/>
              <a:t>4. Synchronization: Synchronization constructs, like 'critical,' 'barrier,' 'atomic,' 'flush,' and 'ordered' are key components for achieving correctness and consistency of the program's behavior.</a:t>
            </a:r>
            <a:endParaRPr lang="zh-CN" altLang="en-US" sz="1300" dirty="0"/>
          </a:p>
        </p:txBody>
      </p:sp>
    </p:spTree>
    <p:extLst>
      <p:ext uri="{BB962C8B-B14F-4D97-AF65-F5344CB8AC3E}">
        <p14:creationId xmlns:p14="http://schemas.microsoft.com/office/powerpoint/2010/main" val="2333570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26DA278-0563-674F-0ACD-9CA95ECF61DD}"/>
              </a:ext>
            </a:extLst>
          </p:cNvPr>
          <p:cNvSpPr>
            <a:spLocks noGrp="1"/>
          </p:cNvSpPr>
          <p:nvPr>
            <p:ph type="title"/>
          </p:nvPr>
        </p:nvSpPr>
        <p:spPr>
          <a:xfrm>
            <a:off x="1389278" y="1233241"/>
            <a:ext cx="3240506" cy="4064628"/>
          </a:xfrm>
        </p:spPr>
        <p:txBody>
          <a:bodyPr>
            <a:normAutofit/>
          </a:bodyPr>
          <a:lstStyle/>
          <a:p>
            <a:r>
              <a:rPr lang="en-US" altLang="zh-CN">
                <a:solidFill>
                  <a:srgbClr val="FFFFFF"/>
                </a:solidFill>
              </a:rPr>
              <a:t>Openmp usage:</a:t>
            </a:r>
            <a:endParaRPr lang="zh-CN" altLang="en-US">
              <a:solidFill>
                <a:srgbClr val="FFFFFF"/>
              </a:solidFill>
            </a:endParaRPr>
          </a:p>
        </p:txBody>
      </p:sp>
      <p:sp>
        <p:nvSpPr>
          <p:cNvPr id="19"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7A3CFE93-1E7A-ECD6-3EDA-CDFA154F3202}"/>
              </a:ext>
            </a:extLst>
          </p:cNvPr>
          <p:cNvSpPr>
            <a:spLocks noGrp="1"/>
          </p:cNvSpPr>
          <p:nvPr>
            <p:ph idx="1"/>
          </p:nvPr>
        </p:nvSpPr>
        <p:spPr>
          <a:xfrm>
            <a:off x="6096000" y="820880"/>
            <a:ext cx="5257799" cy="4889350"/>
          </a:xfrm>
        </p:spPr>
        <p:txBody>
          <a:bodyPr anchor="t">
            <a:normAutofit/>
          </a:bodyPr>
          <a:lstStyle/>
          <a:p>
            <a:r>
              <a:rPr lang="en-US" altLang="zh-CN"/>
              <a:t>The OpenMP library is useful in parallelizing applications for shared-memory architectures, making them run fast on modern multi-core processors. Some examples of where OpenMP can be used effectively are scientific simulations, computer vision, financial algorithms, and any applications that require iterative, independent work.</a:t>
            </a:r>
            <a:endParaRPr lang="zh-CN" altLang="en-US"/>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9097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5E09D77-C6D3-1A14-30E4-37ED55C0B599}"/>
              </a:ext>
            </a:extLst>
          </p:cNvPr>
          <p:cNvSpPr>
            <a:spLocks noGrp="1"/>
          </p:cNvSpPr>
          <p:nvPr>
            <p:ph type="title"/>
          </p:nvPr>
        </p:nvSpPr>
        <p:spPr>
          <a:xfrm>
            <a:off x="1389278" y="1233241"/>
            <a:ext cx="3240506" cy="4064628"/>
          </a:xfrm>
        </p:spPr>
        <p:txBody>
          <a:bodyPr>
            <a:normAutofit/>
          </a:bodyPr>
          <a:lstStyle/>
          <a:p>
            <a:r>
              <a:rPr lang="en-US" altLang="zh-CN" sz="3400">
                <a:solidFill>
                  <a:srgbClr val="FFFFFF"/>
                </a:solidFill>
              </a:rPr>
              <a:t>Openmp implementation</a:t>
            </a:r>
            <a:endParaRPr lang="zh-CN" altLang="en-US" sz="34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内容占位符 2">
            <a:extLst>
              <a:ext uri="{FF2B5EF4-FFF2-40B4-BE49-F238E27FC236}">
                <a16:creationId xmlns:a16="http://schemas.microsoft.com/office/drawing/2014/main" id="{1DA10376-F608-BD28-F077-15A6DABCDDC3}"/>
              </a:ext>
            </a:extLst>
          </p:cNvPr>
          <p:cNvSpPr>
            <a:spLocks noGrp="1"/>
          </p:cNvSpPr>
          <p:nvPr>
            <p:ph idx="1"/>
          </p:nvPr>
        </p:nvSpPr>
        <p:spPr>
          <a:xfrm>
            <a:off x="6096000" y="820880"/>
            <a:ext cx="5257799" cy="4889350"/>
          </a:xfrm>
        </p:spPr>
        <p:txBody>
          <a:bodyPr anchor="t">
            <a:normAutofit/>
          </a:bodyPr>
          <a:lstStyle/>
          <a:p>
            <a:pPr marL="0" indent="0">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OpenMP relies on the operating system's support for thread-level parallelism, which is typically implemented using shared memory multiprocessing. When OpenMP directives are used in a program, the compiler generates code that creates multiple threads to execute the parallel portion of the program. These threads share access to the same memory space, which can result in contention and synchronization issues if not handled properly. OpenMP provides constructs for thread synchronization and data sharing, which can be used to eliminate contention and ensure correct program behavior.</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957052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5294</Words>
  <Application>Microsoft Macintosh PowerPoint</Application>
  <PresentationFormat>Widescreen</PresentationFormat>
  <Paragraphs>1112</Paragraphs>
  <Slides>66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等线</vt:lpstr>
      <vt:lpstr>等线 Light</vt:lpstr>
      <vt:lpstr>宋体</vt:lpstr>
      <vt:lpstr>Söhne</vt:lpstr>
      <vt:lpstr>Yu Gothic</vt:lpstr>
      <vt:lpstr>Arial</vt:lpstr>
      <vt:lpstr>Calibri</vt:lpstr>
      <vt:lpstr>Cambria Math</vt:lpstr>
      <vt:lpstr>Times New Roman</vt:lpstr>
      <vt:lpstr>Office 主题​​</vt:lpstr>
      <vt:lpstr>Final presentation</vt:lpstr>
      <vt:lpstr>Libraries: </vt:lpstr>
      <vt:lpstr>Basic information</vt:lpstr>
      <vt:lpstr>C++ Standard Library Thread</vt:lpstr>
      <vt:lpstr>C++ Standard Library usage:</vt:lpstr>
      <vt:lpstr>C++ Standard Library Implementation:</vt:lpstr>
      <vt:lpstr>OpenMP </vt:lpstr>
      <vt:lpstr>Openmp usage:</vt:lpstr>
      <vt:lpstr>Openmp implementation</vt:lpstr>
      <vt:lpstr>POSIX Threads</vt:lpstr>
      <vt:lpstr>POSIX Thread Usage:</vt:lpstr>
      <vt:lpstr>POSIX Thread Implementation:</vt:lpstr>
      <vt:lpstr>Parallel Pattern Library(PPL)</vt:lpstr>
      <vt:lpstr>Dlib</vt:lpstr>
      <vt:lpstr>Experiment:</vt:lpstr>
      <vt:lpstr>Application: Image processing</vt:lpstr>
      <vt:lpstr>Performance metrices</vt:lpstr>
      <vt:lpstr>Hardware &amp; Software Specifications</vt:lpstr>
      <vt:lpstr>Image warp</vt:lpstr>
      <vt:lpstr>Code example:</vt:lpstr>
      <vt:lpstr>Result 1</vt:lpstr>
      <vt:lpstr>Sobel Edge Detection </vt:lpstr>
      <vt:lpstr>Code sample:</vt:lpstr>
      <vt:lpstr>Result 2</vt:lpstr>
      <vt:lpstr>Question:</vt:lpstr>
      <vt:lpstr>Method</vt:lpstr>
      <vt:lpstr>Code:</vt:lpstr>
      <vt:lpstr>Test environment</vt:lpstr>
      <vt:lpstr>PowerPoint Presentation</vt:lpstr>
      <vt:lpstr>PowerPoint Presentation</vt:lpstr>
      <vt:lpstr>PowerPoint Presentation</vt:lpstr>
      <vt:lpstr>PowerPoint Presentation</vt:lpstr>
      <vt:lpstr>Result:</vt:lpstr>
      <vt:lpstr>Analysis - openmp: </vt:lpstr>
      <vt:lpstr>Analysis - pthread: </vt:lpstr>
      <vt:lpstr>Analysis - pthread: (cont.)</vt:lpstr>
      <vt:lpstr>Topic:</vt:lpstr>
      <vt:lpstr>Method</vt:lpstr>
      <vt:lpstr>PowerPoint Presentation</vt:lpstr>
      <vt:lpstr>Code(part 2):</vt:lpstr>
      <vt:lpstr>Test environment</vt:lpstr>
      <vt:lpstr>PowerPoint Presentation</vt:lpstr>
      <vt:lpstr>PowerPoint Presentation</vt:lpstr>
      <vt:lpstr>PowerPoint Presentation</vt:lpstr>
      <vt:lpstr>PowerPoint Presentation</vt:lpstr>
      <vt:lpstr>PowerPoint Presentation</vt:lpstr>
      <vt:lpstr>Conclusion:</vt:lpstr>
      <vt:lpstr>Analysis – Part 1</vt:lpstr>
      <vt:lpstr>Analysis – Part 2: </vt:lpstr>
      <vt:lpstr>The performance of  C++ standard library thread,Pthread and Openmp   in matrix multiplication </vt:lpstr>
      <vt:lpstr>Method</vt:lpstr>
      <vt:lpstr>Environment</vt:lpstr>
      <vt:lpstr>Environment</vt:lpstr>
      <vt:lpstr>Code</vt:lpstr>
      <vt:lpstr>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conclusion</vt:lpstr>
      <vt:lpstr>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 Zihan</dc:creator>
  <cp:lastModifiedBy>Cao, Zhaofeng</cp:lastModifiedBy>
  <cp:revision>62</cp:revision>
  <dcterms:created xsi:type="dcterms:W3CDTF">2023-03-08T04:40:28Z</dcterms:created>
  <dcterms:modified xsi:type="dcterms:W3CDTF">2023-03-10T09:27:21Z</dcterms:modified>
</cp:coreProperties>
</file>