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2" r:id="rId4"/>
    <p:sldId id="278" r:id="rId5"/>
    <p:sldId id="279" r:id="rId6"/>
    <p:sldId id="280" r:id="rId7"/>
    <p:sldId id="276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90" d="100"/>
          <a:sy n="90" d="100"/>
        </p:scale>
        <p:origin x="-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4632A-5D7A-1E46-87AA-00FDF9324084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F097-6C0F-B647-85A5-E129156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8FF0B-3CBC-5242-A20E-264B95BDE36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4F4-DD62-C041-8AE4-9B02D7CAAC57}" type="datetimeFigureOut">
              <a:rPr lang="en-US" smtClean="0"/>
              <a:t>5/3/15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5F4A-A52E-9441-B7E1-57C6D882B4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afe8xyof/1/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hide_sho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fadetogg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slide_toggl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chain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5 – </a:t>
            </a:r>
            <a:r>
              <a:rPr lang="en-US" dirty="0" err="1" smtClean="0"/>
              <a:t>Javascript</a:t>
            </a:r>
            <a:r>
              <a:rPr lang="en-US" baseline="0" dirty="0" smtClean="0"/>
              <a:t> &amp;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Load </a:t>
            </a:r>
            <a:r>
              <a:rPr lang="en-US" sz="4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</a:t>
            </a:r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from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&lt;script 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src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="http://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ajax.googleapis.com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ajax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/libs/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/1.11.2/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jquery.min.js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"&gt;</a:t>
            </a:r>
            <a:b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0234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List of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09" y="1600200"/>
            <a:ext cx="4365778" cy="269040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http://www.w3schools.com</a:t>
            </a:r>
          </a:p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jquery_examples.asp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5" name="Picture 4" descr="Screen Shot 2015-02-21 at 2.3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62" y="1223673"/>
            <a:ext cx="4197114" cy="55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editor/demo environment</a:t>
            </a:r>
          </a:p>
          <a:p>
            <a:r>
              <a:rPr lang="en-US" dirty="0"/>
              <a:t>Automatically</a:t>
            </a:r>
            <a:r>
              <a:rPr lang="en-US" baseline="0" dirty="0"/>
              <a:t> creates shortcut URL</a:t>
            </a:r>
          </a:p>
          <a:p>
            <a:r>
              <a:rPr lang="en-US" dirty="0">
                <a:hlinkClick r:id="rId2"/>
              </a:rPr>
              <a:t>http://jsfiddle.net/afe8xyof/1/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2-21 at 10.1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80" y="3529051"/>
            <a:ext cx="5328030" cy="30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Move (animate) a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</a:t>
            </a:r>
            <a:r>
              <a:rPr lang="en-US" sz="4400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tryjquery_animation1</a:t>
            </a:r>
            <a:r>
              <a:rPr lang="en-US" sz="4400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4400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400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</a:t>
            </a:r>
            <a:r>
              <a:rPr lang="en-US" sz="4400" dirty="0"/>
              <a:t>http://</a:t>
            </a:r>
            <a:r>
              <a:rPr lang="en-US" sz="4400" dirty="0" err="1"/>
              <a:t>is.gd</a:t>
            </a:r>
            <a:r>
              <a:rPr lang="en-US" sz="4400" dirty="0"/>
              <a:t>/</a:t>
            </a:r>
            <a:r>
              <a:rPr lang="en-US" sz="4400" dirty="0" smtClean="0"/>
              <a:t>basweb_jq01)</a:t>
            </a:r>
            <a:endParaRPr lang="en-US" sz="4400" u="sng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$("div").animate({left: '250px'});</a:t>
            </a:r>
            <a:endParaRPr lang="en-US" sz="44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lv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marL="0" lvl="0" indent="0" algn="ctr">
              <a:buNone/>
            </a:pPr>
            <a:r>
              <a:rPr lang="en-US" sz="6500" dirty="0" smtClean="0"/>
              <a:t>http</a:t>
            </a:r>
            <a:r>
              <a:rPr lang="en-US" sz="6500" dirty="0" smtClean="0"/>
              <a:t>://</a:t>
            </a:r>
            <a:r>
              <a:rPr lang="en-US" sz="6500" dirty="0" err="1" smtClean="0"/>
              <a:t>jsfiddle.net</a:t>
            </a:r>
            <a:r>
              <a:rPr lang="en-US" sz="6500" dirty="0" smtClean="0"/>
              <a:t>/rze9g623/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327916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Hide and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2234" cy="4525963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</a:t>
            </a:r>
            <a:r>
              <a:rPr lang="en-US" sz="4400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tryjquery_hide_show</a:t>
            </a:r>
            <a:r>
              <a:rPr lang="en-US" sz="4400" u="sng" dirty="0">
                <a:latin typeface="+mj-lt"/>
                <a:ea typeface="+mj-ea"/>
                <a:cs typeface="+mj-cs"/>
              </a:rPr>
              <a:t/>
            </a:r>
            <a:br>
              <a:rPr lang="en-US" sz="4400" u="sng" dirty="0">
                <a:latin typeface="+mj-lt"/>
                <a:ea typeface="+mj-ea"/>
                <a:cs typeface="+mj-cs"/>
              </a:rPr>
            </a:br>
            <a:r>
              <a:rPr lang="en-US" sz="4400" u="sng" dirty="0">
                <a:latin typeface="+mj-lt"/>
                <a:ea typeface="+mj-ea"/>
                <a:cs typeface="+mj-cs"/>
              </a:rPr>
              <a:t>(http://</a:t>
            </a:r>
            <a:r>
              <a:rPr lang="en-US" sz="4400" u="sng" dirty="0" err="1">
                <a:latin typeface="+mj-lt"/>
                <a:ea typeface="+mj-ea"/>
                <a:cs typeface="+mj-cs"/>
              </a:rPr>
              <a:t>is.gd</a:t>
            </a:r>
            <a:r>
              <a:rPr lang="en-US" sz="4400" u="sng" dirty="0">
                <a:latin typeface="+mj-lt"/>
                <a:ea typeface="+mj-ea"/>
                <a:cs typeface="+mj-cs"/>
              </a:rPr>
              <a:t>/</a:t>
            </a:r>
            <a:r>
              <a:rPr lang="en-US" sz="4400" u="sng" dirty="0" smtClean="0">
                <a:latin typeface="+mj-lt"/>
                <a:ea typeface="+mj-ea"/>
                <a:cs typeface="+mj-cs"/>
              </a:rPr>
              <a:t>basweb_jq02)</a:t>
            </a:r>
            <a:endParaRPr lang="en-US" sz="4400" u="sng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$("#hide").click(function(){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$("p").hide();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$("#show").click(function(){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$("p").show();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lv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7114" y="6066574"/>
            <a:ext cx="54553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/>
              <a:t>http://jsfiddle.net/f6qn0g2n/1/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5029200"/>
            <a:ext cx="5074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&lt;button id="hide"&gt;Hide&lt;/button&gt;</a:t>
            </a:r>
          </a:p>
          <a:p>
            <a:r>
              <a:rPr lang="en-US" sz="2400"/>
              <a:t>&lt;button id="show"&gt;Show&lt;/button&gt;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38628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7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7200" b="1" kern="1200" dirty="0">
                <a:solidFill>
                  <a:schemeClr val="tx1"/>
                </a:solidFill>
                <a:effectLst/>
              </a:rPr>
              <a:t>Fade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24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</a:t>
            </a:r>
            <a:r>
              <a:rPr lang="en-US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tryjquery_fadetoggle</a:t>
            </a:r>
            <a:r>
              <a:rPr lang="en-US" u="sng" dirty="0">
                <a:latin typeface="+mj-lt"/>
                <a:ea typeface="+mj-ea"/>
                <a:cs typeface="+mj-cs"/>
              </a:rPr>
              <a:t/>
            </a:r>
            <a:br>
              <a:rPr lang="en-US" u="sng" dirty="0">
                <a:latin typeface="+mj-lt"/>
                <a:ea typeface="+mj-ea"/>
                <a:cs typeface="+mj-cs"/>
              </a:rPr>
            </a:br>
            <a:r>
              <a:rPr lang="en-US" u="sng" dirty="0">
                <a:latin typeface="+mj-lt"/>
                <a:ea typeface="+mj-ea"/>
                <a:cs typeface="+mj-cs"/>
              </a:rPr>
              <a:t>(http://</a:t>
            </a:r>
            <a:r>
              <a:rPr lang="en-US" u="sng" dirty="0" err="1">
                <a:latin typeface="+mj-lt"/>
                <a:ea typeface="+mj-ea"/>
                <a:cs typeface="+mj-cs"/>
              </a:rPr>
              <a:t>is.gd</a:t>
            </a:r>
            <a:r>
              <a:rPr lang="en-US" u="sng" dirty="0">
                <a:latin typeface="+mj-lt"/>
                <a:ea typeface="+mj-ea"/>
                <a:cs typeface="+mj-cs"/>
              </a:rPr>
              <a:t>/</a:t>
            </a:r>
            <a:r>
              <a:rPr lang="en-US" u="sng" dirty="0" smtClean="0">
                <a:latin typeface="+mj-lt"/>
                <a:ea typeface="+mj-ea"/>
                <a:cs typeface="+mj-cs"/>
              </a:rPr>
              <a:t>basweb_jq03)</a:t>
            </a:r>
          </a:p>
          <a:p>
            <a:pPr marL="0" lvl="0" indent="0">
              <a:buNone/>
            </a:pPr>
            <a:endParaRPr lang="en-US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$("#div1").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fadeToggle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();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$("#div2").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fadeToggle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("slow");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$("#div3").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fadeToggle</a:t>
            </a: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(3000);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562600"/>
            <a:ext cx="6096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http://jsfiddle.net/zyn61v79/1/</a:t>
            </a:r>
          </a:p>
        </p:txBody>
      </p:sp>
    </p:spTree>
    <p:extLst>
      <p:ext uri="{BB962C8B-B14F-4D97-AF65-F5344CB8AC3E}">
        <p14:creationId xmlns:p14="http://schemas.microsoft.com/office/powerpoint/2010/main" val="169629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</a:t>
            </a:r>
            <a:r>
              <a:rPr lang="en-US" sz="4400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tryjquery_slide_toggle</a:t>
            </a:r>
            <a:r>
              <a:rPr lang="en-US" sz="4400" u="sng" dirty="0">
                <a:latin typeface="+mj-lt"/>
                <a:ea typeface="+mj-ea"/>
                <a:cs typeface="+mj-cs"/>
              </a:rPr>
              <a:t/>
            </a:r>
            <a:br>
              <a:rPr lang="en-US" sz="4400" u="sng" dirty="0">
                <a:latin typeface="+mj-lt"/>
                <a:ea typeface="+mj-ea"/>
                <a:cs typeface="+mj-cs"/>
              </a:rPr>
            </a:br>
            <a:r>
              <a:rPr lang="en-US" sz="4400" u="sng" dirty="0" smtClean="0">
                <a:latin typeface="+mj-lt"/>
                <a:ea typeface="+mj-ea"/>
                <a:cs typeface="+mj-cs"/>
              </a:rPr>
              <a:t>(http</a:t>
            </a:r>
            <a:r>
              <a:rPr lang="en-US" sz="4400" u="sng" dirty="0">
                <a:latin typeface="+mj-lt"/>
                <a:ea typeface="+mj-ea"/>
                <a:cs typeface="+mj-cs"/>
              </a:rPr>
              <a:t>://</a:t>
            </a:r>
            <a:r>
              <a:rPr lang="en-US" sz="4400" u="sng" dirty="0" err="1">
                <a:latin typeface="+mj-lt"/>
                <a:ea typeface="+mj-ea"/>
                <a:cs typeface="+mj-cs"/>
              </a:rPr>
              <a:t>is.gd</a:t>
            </a:r>
            <a:r>
              <a:rPr lang="en-US" sz="4400" u="sng" dirty="0">
                <a:latin typeface="+mj-lt"/>
                <a:ea typeface="+mj-ea"/>
                <a:cs typeface="+mj-cs"/>
              </a:rPr>
              <a:t>/</a:t>
            </a:r>
            <a:r>
              <a:rPr lang="en-US" sz="4400" u="sng" dirty="0" smtClean="0">
                <a:latin typeface="+mj-lt"/>
                <a:ea typeface="+mj-ea"/>
                <a:cs typeface="+mj-cs"/>
              </a:rPr>
              <a:t>basweb_jq04)</a:t>
            </a:r>
          </a:p>
          <a:p>
            <a:pPr marL="0" lvl="0" indent="0">
              <a:buNone/>
            </a:pP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sz="47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$("#flip").click(function(){</a:t>
            </a:r>
          </a:p>
          <a:p>
            <a:pPr marL="0" lvl="0" indent="0">
              <a:buNone/>
            </a:pPr>
            <a:r>
              <a:rPr lang="en-US" sz="47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$("#panel").</a:t>
            </a:r>
            <a:r>
              <a:rPr lang="en-US" sz="47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slideToggle</a:t>
            </a:r>
            <a:r>
              <a:rPr lang="en-US" sz="47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("slow");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5791200"/>
            <a:ext cx="6314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http://jsfiddle.net/yxoq9v3a/</a:t>
            </a:r>
          </a:p>
        </p:txBody>
      </p:sp>
    </p:spTree>
    <p:extLst>
      <p:ext uri="{BB962C8B-B14F-4D97-AF65-F5344CB8AC3E}">
        <p14:creationId xmlns:p14="http://schemas.microsoft.com/office/powerpoint/2010/main" val="363137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sz="4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</a:t>
            </a:r>
            <a:r>
              <a:rPr lang="en-US" sz="4400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tryjquery_animation</a:t>
            </a:r>
            <a:r>
              <a:rPr lang="en-US" sz="4400" u="sng" dirty="0">
                <a:latin typeface="+mj-lt"/>
                <a:ea typeface="+mj-ea"/>
                <a:cs typeface="+mj-cs"/>
              </a:rPr>
              <a:t/>
            </a:r>
            <a:br>
              <a:rPr lang="en-US" sz="4400" u="sng" dirty="0">
                <a:latin typeface="+mj-lt"/>
                <a:ea typeface="+mj-ea"/>
                <a:cs typeface="+mj-cs"/>
              </a:rPr>
            </a:br>
            <a:r>
              <a:rPr lang="en-US" sz="4400" u="sng" dirty="0">
                <a:latin typeface="+mj-lt"/>
                <a:ea typeface="+mj-ea"/>
                <a:cs typeface="+mj-cs"/>
              </a:rPr>
              <a:t>(http://</a:t>
            </a:r>
            <a:r>
              <a:rPr lang="en-US" sz="4400" u="sng" dirty="0" err="1">
                <a:latin typeface="+mj-lt"/>
                <a:ea typeface="+mj-ea"/>
                <a:cs typeface="+mj-cs"/>
              </a:rPr>
              <a:t>is.gd</a:t>
            </a:r>
            <a:r>
              <a:rPr lang="en-US" sz="4400" u="sng" dirty="0">
                <a:latin typeface="+mj-lt"/>
                <a:ea typeface="+mj-ea"/>
                <a:cs typeface="+mj-cs"/>
              </a:rPr>
              <a:t>/</a:t>
            </a:r>
            <a:r>
              <a:rPr lang="en-US" sz="4400" u="sng" dirty="0" smtClean="0">
                <a:latin typeface="+mj-lt"/>
                <a:ea typeface="+mj-ea"/>
                <a:cs typeface="+mj-cs"/>
              </a:rPr>
              <a:t>basweb_jq05)</a:t>
            </a: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var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div=$("div");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div.animate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({height: '300px', opacity: '0.4'}, "slow");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div.animate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({width: '300px', opacity: '0.8'}, "slow");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div.animate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({height: '100px', opacity: '0.4'}, "slow");</a:t>
            </a:r>
          </a:p>
          <a:p>
            <a:pPr marL="0" lvl="0" indent="0">
              <a:buNone/>
            </a:pP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div.animate</a:t>
            </a:r>
            <a:r>
              <a:rPr lang="en-US" sz="5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({width: '100px', opacity: '0.8'}, "slow");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5334000"/>
            <a:ext cx="5775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http://jsfiddle.net/mboja5yo/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6019800"/>
            <a:ext cx="566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http://jsfiddle.net/930b9b3j/</a:t>
            </a:r>
          </a:p>
        </p:txBody>
      </p:sp>
    </p:spTree>
    <p:extLst>
      <p:ext uri="{BB962C8B-B14F-4D97-AF65-F5344CB8AC3E}">
        <p14:creationId xmlns:p14="http://schemas.microsoft.com/office/powerpoint/2010/main" val="400475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</a:t>
            </a:r>
            <a:r>
              <a:rPr lang="en-US" sz="2400" u="sng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tryjquery_chaining</a:t>
            </a:r>
            <a:r>
              <a:rPr lang="en-US" sz="2400" u="sng" dirty="0">
                <a:latin typeface="+mj-lt"/>
                <a:ea typeface="+mj-ea"/>
                <a:cs typeface="+mj-cs"/>
              </a:rPr>
              <a:t/>
            </a:r>
            <a:br>
              <a:rPr lang="en-US" sz="2400" u="sng" dirty="0">
                <a:latin typeface="+mj-lt"/>
                <a:ea typeface="+mj-ea"/>
                <a:cs typeface="+mj-cs"/>
              </a:rPr>
            </a:br>
            <a:r>
              <a:rPr lang="en-US" sz="2400" u="sng" dirty="0" smtClean="0">
                <a:latin typeface="+mj-lt"/>
                <a:ea typeface="+mj-ea"/>
                <a:cs typeface="+mj-cs"/>
              </a:rPr>
              <a:t>(http</a:t>
            </a:r>
            <a:r>
              <a:rPr lang="en-US" sz="2400" u="sng" dirty="0">
                <a:latin typeface="+mj-lt"/>
                <a:ea typeface="+mj-ea"/>
                <a:cs typeface="+mj-cs"/>
              </a:rPr>
              <a:t>://</a:t>
            </a:r>
            <a:r>
              <a:rPr lang="en-US" sz="2400" u="sng" dirty="0" err="1">
                <a:latin typeface="+mj-lt"/>
                <a:ea typeface="+mj-ea"/>
                <a:cs typeface="+mj-cs"/>
              </a:rPr>
              <a:t>is.gd</a:t>
            </a:r>
            <a:r>
              <a:rPr lang="en-US" sz="2400" u="sng" dirty="0">
                <a:latin typeface="+mj-lt"/>
                <a:ea typeface="+mj-ea"/>
                <a:cs typeface="+mj-cs"/>
              </a:rPr>
              <a:t>/</a:t>
            </a:r>
            <a:r>
              <a:rPr lang="en-US" sz="2400" u="sng" dirty="0" smtClean="0">
                <a:latin typeface="+mj-lt"/>
                <a:ea typeface="+mj-ea"/>
                <a:cs typeface="+mj-cs"/>
              </a:rPr>
              <a:t>basweb_jq06)</a:t>
            </a:r>
          </a:p>
          <a:p>
            <a:pPr marL="0" lvl="0" indent="0">
              <a:buNone/>
            </a:pPr>
            <a:endParaRPr lang="en-US" sz="2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$("#p1").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css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("color", "red").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slideUp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(2000).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slideDown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(2000);</a:t>
            </a:r>
          </a:p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</a:t>
            </a: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r>
              <a:rPr lang="en-US" sz="2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;</a:t>
            </a:r>
            <a:endParaRPr lang="en-US" sz="24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5410200"/>
            <a:ext cx="6263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</a:t>
            </a:r>
            <a:r>
              <a:rPr lang="en-US" sz="4000" dirty="0" err="1"/>
              <a:t>jsfiddle.net</a:t>
            </a:r>
            <a:r>
              <a:rPr lang="en-US" sz="4000" dirty="0"/>
              <a:t>/</a:t>
            </a:r>
            <a:r>
              <a:rPr lang="en-US" sz="4000" dirty="0" err="1"/>
              <a:t>bguxpzsh</a:t>
            </a:r>
            <a:r>
              <a:rPr lang="en-US" sz="4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6145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More on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W3Schools</a:t>
            </a:r>
          </a:p>
          <a:p>
            <a:pPr lvl="1"/>
            <a:r>
              <a:rPr lang="en-US" dirty="0" smtClean="0"/>
              <a:t>http://www.w3schools.com/</a:t>
            </a:r>
            <a:r>
              <a:rPr lang="en-US" dirty="0" err="1" smtClean="0"/>
              <a:t>jquery</a:t>
            </a:r>
            <a:r>
              <a:rPr lang="en-US" dirty="0" smtClean="0"/>
              <a:t>/</a:t>
            </a:r>
            <a:r>
              <a:rPr lang="en-US" dirty="0" err="1" smtClean="0"/>
              <a:t>jquery_examples.asp</a:t>
            </a:r>
            <a:endParaRPr lang="en-US" dirty="0" smtClean="0"/>
          </a:p>
          <a:p>
            <a:r>
              <a:rPr lang="en-US" dirty="0" smtClean="0"/>
              <a:t>Code Academy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www.codecademy.com</a:t>
            </a:r>
            <a:r>
              <a:rPr lang="en-US" dirty="0"/>
              <a:t>/en/tracks/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Code School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www.codeschool.com</a:t>
            </a:r>
            <a:r>
              <a:rPr lang="en-US" dirty="0"/>
              <a:t>/courses/try-</a:t>
            </a:r>
            <a:r>
              <a:rPr lang="en-US" dirty="0" err="1"/>
              <a:t>jquery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4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247" y="1846147"/>
            <a:ext cx="6548642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JavaScript </a:t>
            </a:r>
            <a:r>
              <a:rPr lang="en-US" sz="2800" dirty="0"/>
              <a:t>is one of the 3 languages all web developers must learn</a:t>
            </a:r>
          </a:p>
          <a:p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HTML </a:t>
            </a:r>
            <a:r>
              <a:rPr lang="en-US" sz="2800" dirty="0"/>
              <a:t>to define the content of web pages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CSS </a:t>
            </a:r>
            <a:r>
              <a:rPr lang="en-US" sz="2800" dirty="0"/>
              <a:t>to specify the layout of web pages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JavaScript </a:t>
            </a:r>
            <a:r>
              <a:rPr lang="en-US" sz="2800" dirty="0"/>
              <a:t>to program the behavior of web </a:t>
            </a:r>
            <a:r>
              <a:rPr lang="en-US" sz="2800" dirty="0" smtClean="0"/>
              <a:t>pages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algn="ctr"/>
            <a:r>
              <a:rPr lang="en-US" sz="3600" dirty="0" smtClean="0"/>
              <a:t>(Reminder: </a:t>
            </a:r>
            <a:r>
              <a:rPr lang="en-US" sz="3600" i="1" dirty="0" smtClean="0"/>
              <a:t>JavaScript </a:t>
            </a:r>
            <a:r>
              <a:rPr lang="en-US" sz="3600" i="1" dirty="0" smtClean="0"/>
              <a:t>≠ Java!)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84760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– 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457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Try it in Chrome's </a:t>
            </a:r>
            <a:r>
              <a:rPr lang="en-US" sz="1600" dirty="0" err="1" smtClean="0"/>
              <a:t>JavsScript</a:t>
            </a:r>
            <a:r>
              <a:rPr lang="en-US" sz="1600" dirty="0" smtClean="0"/>
              <a:t> console.  Right-click (on a Mac, Control-click) and choose "Inspect Element." Then choose "Console" from the menu bar.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Try these:</a:t>
            </a:r>
            <a:endParaRPr lang="en-US" sz="1600" dirty="0"/>
          </a:p>
          <a:p>
            <a:r>
              <a:rPr lang="en-US" sz="1600" dirty="0" err="1" smtClean="0"/>
              <a:t>console.log</a:t>
            </a:r>
            <a:r>
              <a:rPr lang="en-US" sz="1600" dirty="0" smtClean="0"/>
              <a:t>('hello, there');</a:t>
            </a:r>
          </a:p>
          <a:p>
            <a:r>
              <a:rPr lang="en-US" sz="1600" dirty="0" err="1" smtClean="0"/>
              <a:t>window.alert</a:t>
            </a:r>
            <a:r>
              <a:rPr lang="en-US" sz="1600" dirty="0" smtClean="0"/>
              <a:t>('How are you?');</a:t>
            </a:r>
          </a:p>
          <a:p>
            <a:r>
              <a:rPr lang="en-US" sz="1600" dirty="0" err="1" smtClean="0"/>
              <a:t>document.writeln</a:t>
            </a:r>
            <a:r>
              <a:rPr lang="en-US" sz="1600" dirty="0" smtClean="0"/>
              <a:t>('Where does this go?');</a:t>
            </a:r>
          </a:p>
          <a:p>
            <a:r>
              <a:rPr lang="en-US" sz="1600" dirty="0" err="1" smtClean="0"/>
              <a:t>document.write</a:t>
            </a:r>
            <a:r>
              <a:rPr lang="en-US" sz="1600" dirty="0" smtClean="0"/>
              <a:t>('&lt;h1&gt;JavaScript&lt;/h1&gt;');</a:t>
            </a:r>
          </a:p>
          <a:p>
            <a:r>
              <a:rPr lang="en-US" sz="1600" dirty="0" err="1" smtClean="0"/>
              <a:t>document.write</a:t>
            </a:r>
            <a:r>
              <a:rPr lang="en-US" sz="1600" dirty="0" smtClean="0"/>
              <a:t>('&lt;div id="bear"&gt;Baby&lt;/div&gt;');</a:t>
            </a:r>
          </a:p>
          <a:p>
            <a:r>
              <a:rPr lang="en-US" sz="1600" dirty="0" err="1" smtClean="0"/>
              <a:t>document.getElementById</a:t>
            </a:r>
            <a:r>
              <a:rPr lang="en-US" sz="1600" dirty="0" smtClean="0"/>
              <a:t>("bear").</a:t>
            </a:r>
            <a:r>
              <a:rPr lang="en-US" sz="1600" dirty="0" err="1" smtClean="0"/>
              <a:t>innerHTML</a:t>
            </a:r>
            <a:r>
              <a:rPr lang="en-US" sz="1600" dirty="0" smtClean="0"/>
              <a:t> = "Cub";</a:t>
            </a:r>
          </a:p>
          <a:p>
            <a:r>
              <a:rPr lang="en-US" sz="1600" dirty="0" err="1" smtClean="0"/>
              <a:t>document.getElementById</a:t>
            </a:r>
            <a:r>
              <a:rPr lang="en-US" sz="1600" dirty="0" smtClean="0"/>
              <a:t>("bear").style</a:t>
            </a:r>
            <a:br>
              <a:rPr lang="en-US" sz="1600" dirty="0" smtClean="0"/>
            </a:br>
            <a:r>
              <a:rPr lang="en-US" sz="1600" dirty="0" smtClean="0"/>
              <a:t>.</a:t>
            </a:r>
            <a:r>
              <a:rPr lang="en-US" sz="1600" dirty="0" err="1" smtClean="0"/>
              <a:t>backgroundColor</a:t>
            </a:r>
            <a:r>
              <a:rPr lang="en-US" sz="1600" dirty="0" smtClean="0"/>
              <a:t>='yellow';</a:t>
            </a:r>
          </a:p>
        </p:txBody>
      </p:sp>
      <p:pic>
        <p:nvPicPr>
          <p:cNvPr id="4" name="Picture 3" descr="Screen Shot 2015-05-03 at 3.3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59" y="1600200"/>
            <a:ext cx="2988879" cy="2476500"/>
          </a:xfrm>
          <a:prstGeom prst="rect">
            <a:avLst/>
          </a:prstGeom>
        </p:spPr>
      </p:pic>
      <p:pic>
        <p:nvPicPr>
          <p:cNvPr id="5" name="Picture 4" descr="Screen Shot 2015-05-03 at 3.41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46" y="4388556"/>
            <a:ext cx="2981492" cy="220274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686776" y="2695222"/>
            <a:ext cx="1411111" cy="55033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6671732" y="4752622"/>
            <a:ext cx="1411111" cy="55033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8205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('hello, there');</a:t>
            </a:r>
          </a:p>
          <a:p>
            <a:pPr marL="0" indent="0">
              <a:buNone/>
            </a:pPr>
            <a:r>
              <a:rPr lang="en-US" dirty="0" err="1"/>
              <a:t>window.alert</a:t>
            </a:r>
            <a:r>
              <a:rPr lang="en-US" dirty="0"/>
              <a:t>('How are you?');</a:t>
            </a:r>
          </a:p>
          <a:p>
            <a:pPr marL="0" indent="0">
              <a:buNone/>
            </a:pPr>
            <a:r>
              <a:rPr lang="en-US" dirty="0" err="1"/>
              <a:t>document.writeln</a:t>
            </a:r>
            <a:r>
              <a:rPr lang="en-US" dirty="0"/>
              <a:t>('Where does this go?');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('&lt;h1&gt;JavaScript&lt;/h1&gt;');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('&lt;div id="bear"&gt;Baby&lt;/div&gt;');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("bear").</a:t>
            </a:r>
            <a:r>
              <a:rPr lang="en-US" dirty="0" err="1"/>
              <a:t>innerHTML</a:t>
            </a:r>
            <a:r>
              <a:rPr lang="en-US" dirty="0"/>
              <a:t> = "Cub";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("bear").style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backgroundColor</a:t>
            </a:r>
            <a:r>
              <a:rPr lang="en-US" dirty="0"/>
              <a:t>='yellow';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/script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121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baseline="0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11" y="1586090"/>
            <a:ext cx="7648221" cy="4919131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example-02.html: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why(predator, prey)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document.writeln</a:t>
            </a:r>
            <a:r>
              <a:rPr lang="en-US" dirty="0" smtClean="0"/>
              <a:t>('&lt;p&gt;She swallowed the ' + predator);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document.writeln</a:t>
            </a:r>
            <a:r>
              <a:rPr lang="en-US" dirty="0" smtClean="0"/>
              <a:t>(' to catch the ' + prey);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document.writeln</a:t>
            </a:r>
            <a:r>
              <a:rPr lang="en-US" dirty="0" smtClean="0"/>
              <a:t>('&lt;/p&gt;');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</a:t>
            </a:r>
            <a:r>
              <a:rPr lang="en-US" dirty="0"/>
              <a:t>("</a:t>
            </a:r>
            <a:r>
              <a:rPr lang="en-US" dirty="0" err="1"/>
              <a:t>cow",</a:t>
            </a:r>
            <a:r>
              <a:rPr lang="en-US" dirty="0" err="1" smtClean="0"/>
              <a:t>"goat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why("</a:t>
            </a:r>
            <a:r>
              <a:rPr lang="en-US" dirty="0" err="1"/>
              <a:t>goat","dog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why("</a:t>
            </a:r>
            <a:r>
              <a:rPr lang="en-US" dirty="0" err="1"/>
              <a:t>dog","cat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why("</a:t>
            </a:r>
            <a:r>
              <a:rPr lang="en-US" dirty="0" err="1"/>
              <a:t>cat","bird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why("</a:t>
            </a:r>
            <a:r>
              <a:rPr lang="en-US" dirty="0" err="1"/>
              <a:t>bird","spider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why("</a:t>
            </a:r>
            <a:r>
              <a:rPr lang="en-US" dirty="0" err="1"/>
              <a:t>spider","fly</a:t>
            </a:r>
            <a:r>
              <a:rPr lang="en-US" dirty="0"/>
              <a:t>")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2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="example-03.js"&gt;&lt;/script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example-03.js: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beerverse</a:t>
            </a:r>
            <a:r>
              <a:rPr lang="en-US" dirty="0"/>
              <a:t> (</a:t>
            </a:r>
            <a:r>
              <a:rPr lang="en-US" dirty="0" err="1"/>
              <a:t>bottleCount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while (</a:t>
            </a:r>
            <a:r>
              <a:rPr lang="en-US" dirty="0" err="1"/>
              <a:t>bottleCount</a:t>
            </a:r>
            <a:r>
              <a:rPr lang="en-US" dirty="0"/>
              <a:t> &gt; 0)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verse = </a:t>
            </a:r>
            <a:r>
              <a:rPr lang="en-US" dirty="0" err="1"/>
              <a:t>bottleCount</a:t>
            </a:r>
            <a:r>
              <a:rPr lang="en-US" dirty="0"/>
              <a:t> + " bottles of beer on the wall&lt;</a:t>
            </a:r>
            <a:r>
              <a:rPr lang="en-US" dirty="0" err="1"/>
              <a:t>br</a:t>
            </a:r>
            <a:r>
              <a:rPr lang="en-US" dirty="0"/>
              <a:t>&gt;"</a:t>
            </a:r>
          </a:p>
          <a:p>
            <a:pPr marL="0" indent="0">
              <a:buNone/>
            </a:pPr>
            <a:r>
              <a:rPr lang="en-US" dirty="0"/>
              <a:t>	    	+ </a:t>
            </a:r>
            <a:r>
              <a:rPr lang="en-US" dirty="0" err="1"/>
              <a:t>bottleCount</a:t>
            </a:r>
            <a:r>
              <a:rPr lang="en-US" dirty="0"/>
              <a:t> + " bottles of beer!&lt;</a:t>
            </a:r>
            <a:r>
              <a:rPr lang="en-US" dirty="0" err="1"/>
              <a:t>br</a:t>
            </a:r>
            <a:r>
              <a:rPr lang="en-US" dirty="0"/>
              <a:t>&gt;"</a:t>
            </a:r>
          </a:p>
          <a:p>
            <a:pPr marL="0" indent="0">
              <a:buNone/>
            </a:pPr>
            <a:r>
              <a:rPr lang="en-US" dirty="0"/>
              <a:t>	    	+ "Take one down, pass it around&lt;</a:t>
            </a:r>
            <a:r>
              <a:rPr lang="en-US" dirty="0" err="1"/>
              <a:t>br</a:t>
            </a:r>
            <a:r>
              <a:rPr lang="en-US" dirty="0"/>
              <a:t>&gt;"  </a:t>
            </a:r>
          </a:p>
          <a:p>
            <a:pPr marL="0" indent="0">
              <a:buNone/>
            </a:pPr>
            <a:r>
              <a:rPr lang="en-US" dirty="0"/>
              <a:t>	    	+ --</a:t>
            </a:r>
            <a:r>
              <a:rPr lang="en-US" dirty="0" err="1"/>
              <a:t>bottleCount</a:t>
            </a:r>
            <a:r>
              <a:rPr lang="en-US" dirty="0"/>
              <a:t> + " bottles of beer on the wall!";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console.log</a:t>
            </a:r>
            <a:r>
              <a:rPr lang="en-US" dirty="0"/>
              <a:t>('</a:t>
            </a:r>
            <a:r>
              <a:rPr lang="en-US" dirty="0" err="1"/>
              <a:t>bottlecount</a:t>
            </a:r>
            <a:r>
              <a:rPr lang="en-US" dirty="0"/>
              <a:t>: ' + </a:t>
            </a:r>
            <a:r>
              <a:rPr lang="en-US" dirty="0" err="1"/>
              <a:t>bottleCount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document.writeln</a:t>
            </a:r>
            <a:r>
              <a:rPr lang="en-US" dirty="0"/>
              <a:t>('&lt;p&gt;' + verse + '&lt;/p&gt;');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46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Interactive JavaScript</a:t>
            </a:r>
            <a:endParaRPr lang="en-US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>
                <a:cs typeface="Andale Mono"/>
              </a:rPr>
              <a:t>&lt;</a:t>
            </a:r>
            <a:r>
              <a:rPr lang="en-US" sz="2400" dirty="0" smtClean="0">
                <a:cs typeface="Andale Mono"/>
              </a:rPr>
              <a:t>h1</a:t>
            </a:r>
            <a:r>
              <a:rPr lang="en-US" sz="2400" dirty="0" smtClean="0">
                <a:cs typeface="Andale Mono"/>
              </a:rPr>
              <a:t>&gt;Interactive JavaScript&lt;</a:t>
            </a:r>
            <a:r>
              <a:rPr lang="en-US" sz="2400" dirty="0" smtClean="0">
                <a:cs typeface="Andale Mono"/>
              </a:rPr>
              <a:t>/h1</a:t>
            </a:r>
            <a:r>
              <a:rPr lang="en-US" sz="2400" dirty="0" smtClean="0">
                <a:cs typeface="Andale Mono"/>
              </a:rPr>
              <a:t>&gt;</a:t>
            </a:r>
            <a:endParaRPr lang="en-US" sz="2400" dirty="0" smtClean="0">
              <a:cs typeface="Andale Mono"/>
            </a:endParaRPr>
          </a:p>
          <a:p>
            <a:pPr marL="0" lvl="0" indent="0">
              <a:buNone/>
            </a:pPr>
            <a:r>
              <a:rPr lang="en-US" sz="2400" dirty="0" smtClean="0">
                <a:cs typeface="Andale Mono"/>
              </a:rPr>
              <a:t>&lt;p id="demo"&gt;JavaScript can change HTML content.&lt;/p</a:t>
            </a:r>
            <a:r>
              <a:rPr lang="en-US" sz="2400" dirty="0" smtClean="0">
                <a:cs typeface="Andale Mono"/>
              </a:rPr>
              <a:t>&gt;</a:t>
            </a:r>
            <a:endParaRPr lang="en-US" sz="2400" dirty="0" smtClean="0">
              <a:cs typeface="Andale Mono"/>
            </a:endParaRPr>
          </a:p>
          <a:p>
            <a:pPr marL="0" lvl="0" indent="0">
              <a:buNone/>
            </a:pPr>
            <a:r>
              <a:rPr lang="en-US" sz="2400" dirty="0" smtClean="0">
                <a:cs typeface="Andale Mono"/>
              </a:rPr>
              <a:t>&lt;button type="button"</a:t>
            </a:r>
          </a:p>
          <a:p>
            <a:pPr marL="400050" lvl="1" indent="0">
              <a:buNone/>
            </a:pPr>
            <a:r>
              <a:rPr lang="en-US" sz="2000" dirty="0" err="1" smtClean="0">
                <a:cs typeface="Andale Mono"/>
              </a:rPr>
              <a:t>onclick</a:t>
            </a:r>
            <a:r>
              <a:rPr lang="en-US" sz="2000" dirty="0" smtClean="0">
                <a:cs typeface="Andale Mono"/>
              </a:rPr>
              <a:t>="document.getElementById('demo').innerHTML = '</a:t>
            </a:r>
            <a:r>
              <a:rPr lang="en-US" sz="2000" dirty="0" smtClean="0">
                <a:cs typeface="Andale Mono"/>
              </a:rPr>
              <a:t>Hello!</a:t>
            </a:r>
            <a:r>
              <a:rPr lang="en-US" sz="2000" dirty="0" smtClean="0">
                <a:cs typeface="Andale Mono"/>
              </a:rPr>
              <a:t>'</a:t>
            </a:r>
            <a:r>
              <a:rPr lang="en-US" sz="2000" dirty="0" smtClean="0">
                <a:cs typeface="Andale Mono"/>
              </a:rPr>
              <a:t>"</a:t>
            </a:r>
          </a:p>
          <a:p>
            <a:pPr marL="0" lvl="0" indent="0">
              <a:buNone/>
            </a:pPr>
            <a:r>
              <a:rPr lang="en-US" sz="2400" dirty="0" smtClean="0">
                <a:cs typeface="Andale Mono"/>
              </a:rPr>
              <a:t>&gt;Click </a:t>
            </a:r>
            <a:r>
              <a:rPr lang="en-US" sz="2400" dirty="0" smtClean="0">
                <a:cs typeface="Andale Mono"/>
              </a:rPr>
              <a:t>Me!&lt;/button</a:t>
            </a:r>
            <a:r>
              <a:rPr lang="en-US" sz="2400" dirty="0" smtClean="0">
                <a:cs typeface="Andale Mono"/>
              </a:rPr>
              <a:t>&gt;</a:t>
            </a:r>
          </a:p>
          <a:p>
            <a:pPr marL="0" lvl="0" indent="0">
              <a:buNone/>
            </a:pPr>
            <a:endParaRPr lang="en-US" sz="40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83906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Javascript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Cheatsheets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Overapi</a:t>
            </a:r>
            <a:r>
              <a:rPr lang="en-US" sz="2000" dirty="0"/>
              <a:t>: http://</a:t>
            </a:r>
            <a:r>
              <a:rPr lang="en-US" sz="2000" dirty="0" err="1"/>
              <a:t>overapi.com</a:t>
            </a:r>
            <a:r>
              <a:rPr lang="en-US" sz="2000" dirty="0"/>
              <a:t>/</a:t>
            </a:r>
            <a:r>
              <a:rPr lang="en-US" sz="2000" dirty="0" err="1"/>
              <a:t>javascript</a:t>
            </a:r>
            <a:r>
              <a:rPr lang="en-US" sz="2000" dirty="0"/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Dave Child: http</a:t>
            </a:r>
            <a:r>
              <a:rPr lang="en-US" sz="2000" dirty="0"/>
              <a:t>://</a:t>
            </a:r>
            <a:r>
              <a:rPr lang="en-US" sz="2000" dirty="0" err="1"/>
              <a:t>www.cheatography.com</a:t>
            </a:r>
            <a:r>
              <a:rPr lang="en-US" sz="2000" dirty="0"/>
              <a:t>/</a:t>
            </a:r>
            <a:r>
              <a:rPr lang="en-US" sz="2000" dirty="0" err="1"/>
              <a:t>davechild</a:t>
            </a:r>
            <a:r>
              <a:rPr lang="en-US" sz="2000" dirty="0"/>
              <a:t>/cheat-sheets/</a:t>
            </a:r>
            <a:r>
              <a:rPr lang="en-US" sz="2000" dirty="0" err="1"/>
              <a:t>javascript</a:t>
            </a:r>
            <a:r>
              <a:rPr lang="en-US" sz="2000" dirty="0" smtClean="0"/>
              <a:t>/</a:t>
            </a:r>
          </a:p>
          <a:p>
            <a:pPr lvl="1"/>
            <a:r>
              <a:rPr lang="en-US" sz="2000" dirty="0"/>
              <a:t>Dustin Allen: https://</a:t>
            </a:r>
            <a:r>
              <a:rPr lang="en-US" sz="2000" dirty="0" err="1"/>
              <a:t>superiorprogrammer.files.wordpress.com</a:t>
            </a:r>
            <a:r>
              <a:rPr lang="en-US" sz="2000" dirty="0"/>
              <a:t>/2013/01/</a:t>
            </a:r>
            <a:r>
              <a:rPr lang="en-US" sz="2000" dirty="0" err="1"/>
              <a:t>javascript</a:t>
            </a:r>
            <a:r>
              <a:rPr lang="en-US" sz="2000" dirty="0"/>
              <a:t>-cheat-</a:t>
            </a:r>
            <a:r>
              <a:rPr lang="en-US" sz="2000" dirty="0" err="1"/>
              <a:t>sheet.jpg</a:t>
            </a:r>
            <a:endParaRPr lang="en-US" sz="2000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www.cheat-sheets.org</a:t>
            </a:r>
            <a:r>
              <a:rPr lang="en-US" sz="2000" dirty="0"/>
              <a:t>/saved-copy/</a:t>
            </a:r>
            <a:r>
              <a:rPr lang="en-US" sz="2000" dirty="0" err="1" smtClean="0"/>
              <a:t>jsquick.pdf</a:t>
            </a:r>
            <a:endParaRPr lang="en-US" sz="2000" dirty="0" smtClean="0"/>
          </a:p>
          <a:p>
            <a:pPr lvl="0"/>
            <a:r>
              <a:rPr lang="en-US" sz="2400" dirty="0" smtClean="0"/>
              <a:t>Static</a:t>
            </a:r>
            <a:r>
              <a:rPr lang="en-US" sz="2400" baseline="0" dirty="0" smtClean="0"/>
              <a:t> references:</a:t>
            </a:r>
          </a:p>
          <a:p>
            <a:pPr lvl="1"/>
            <a:r>
              <a:rPr lang="en-US" sz="2000" dirty="0" smtClean="0"/>
              <a:t>Addison Wesley</a:t>
            </a:r>
            <a:r>
              <a:rPr lang="en-US" sz="2000" dirty="0"/>
              <a:t>: http://</a:t>
            </a:r>
            <a:r>
              <a:rPr lang="en-US" sz="2000" dirty="0" err="1"/>
              <a:t>wps.aw.com</a:t>
            </a:r>
            <a:r>
              <a:rPr lang="en-US" sz="2000" dirty="0"/>
              <a:t>/</a:t>
            </a:r>
            <a:r>
              <a:rPr lang="en-US" sz="2000" dirty="0" err="1"/>
              <a:t>wps</a:t>
            </a:r>
            <a:r>
              <a:rPr lang="en-US" sz="2000" dirty="0"/>
              <a:t>/media/objects/2234/2287950/</a:t>
            </a:r>
            <a:r>
              <a:rPr lang="en-US" sz="2000" dirty="0" err="1"/>
              <a:t>javascript_refererence.pdf</a:t>
            </a:r>
            <a:endParaRPr lang="en-US" sz="2000" baseline="0" dirty="0" smtClean="0"/>
          </a:p>
          <a:p>
            <a:pPr lvl="1"/>
            <a:r>
              <a:rPr lang="en-US" sz="2000" dirty="0" smtClean="0"/>
              <a:t>http://</a:t>
            </a:r>
            <a:r>
              <a:rPr lang="en-US" sz="2000" dirty="0" err="1" smtClean="0"/>
              <a:t>www.javascript.su</a:t>
            </a:r>
            <a:r>
              <a:rPr lang="en-US" sz="2000" dirty="0" smtClean="0"/>
              <a:t>/</a:t>
            </a:r>
          </a:p>
          <a:p>
            <a:r>
              <a:rPr lang="en-US" sz="2400" dirty="0" smtClean="0"/>
              <a:t>Interactive:</a:t>
            </a:r>
          </a:p>
          <a:p>
            <a:pPr lvl="1"/>
            <a:r>
              <a:rPr lang="en-US" sz="2100" dirty="0"/>
              <a:t>w3schools: http://www.w3schools.com/</a:t>
            </a:r>
            <a:r>
              <a:rPr lang="en-US" sz="2100" dirty="0" err="1"/>
              <a:t>js</a:t>
            </a:r>
            <a:r>
              <a:rPr lang="en-US" sz="2100" dirty="0" smtClean="0"/>
              <a:t>/</a:t>
            </a:r>
          </a:p>
          <a:p>
            <a:pPr lvl="1"/>
            <a:r>
              <a:rPr lang="en-US" sz="2100" dirty="0" smtClean="0"/>
              <a:t>http</a:t>
            </a:r>
            <a:r>
              <a:rPr lang="en-US" sz="2100" dirty="0"/>
              <a:t>://</a:t>
            </a:r>
            <a:r>
              <a:rPr lang="en-US" sz="2100" dirty="0" err="1"/>
              <a:t>www.codecademy.com</a:t>
            </a:r>
            <a:r>
              <a:rPr lang="en-US" sz="2100" dirty="0"/>
              <a:t>/en/tracks/</a:t>
            </a:r>
            <a:r>
              <a:rPr lang="en-US" sz="2100" dirty="0" err="1" smtClean="0"/>
              <a:t>javascript</a:t>
            </a:r>
            <a:endParaRPr lang="en-US" sz="2100" dirty="0" smtClean="0"/>
          </a:p>
          <a:p>
            <a:pPr lvl="1"/>
            <a:r>
              <a:rPr lang="en-US" sz="2100" dirty="0"/>
              <a:t>https://</a:t>
            </a:r>
            <a:r>
              <a:rPr lang="en-US" sz="2100" dirty="0" err="1"/>
              <a:t>www.codeschool.com</a:t>
            </a:r>
            <a:r>
              <a:rPr lang="en-US" sz="2100" dirty="0"/>
              <a:t>/paths/</a:t>
            </a:r>
            <a:r>
              <a:rPr lang="en-US" sz="2100" dirty="0" err="1" smtClean="0"/>
              <a:t>javascript</a:t>
            </a:r>
            <a:endParaRPr lang="en-US" sz="2100" dirty="0" smtClean="0"/>
          </a:p>
          <a:p>
            <a:r>
              <a:rPr lang="en-US" sz="2500" dirty="0" smtClean="0"/>
              <a:t>Sharing:</a:t>
            </a:r>
          </a:p>
          <a:p>
            <a:pPr lvl="1"/>
            <a:r>
              <a:rPr lang="en-US" sz="2100" dirty="0" err="1" smtClean="0"/>
              <a:t>jsfiddle.net</a:t>
            </a:r>
            <a:endParaRPr lang="en-US" sz="2100" dirty="0" smtClean="0"/>
          </a:p>
          <a:p>
            <a:pPr lvl="1"/>
            <a:r>
              <a:rPr lang="en-US" sz="2100" dirty="0" err="1" smtClean="0"/>
              <a:t>stackoverflow.com</a:t>
            </a:r>
            <a:r>
              <a:rPr lang="en-US" sz="2100" dirty="0"/>
              <a:t>/questions/tagged/</a:t>
            </a:r>
            <a:r>
              <a:rPr lang="en-US" sz="2100" dirty="0" err="1"/>
              <a:t>javascript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6030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10546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Easier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J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avaScript</a:t>
            </a: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Cross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-platform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compatability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Wingdings"/>
              </a:rPr>
              <a:t>-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made JavaScript practical!</a:t>
            </a:r>
          </a:p>
          <a:p>
            <a:pPr lv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Inspired other frameworks, whole new world of “web applications”</a:t>
            </a:r>
          </a:p>
          <a:p>
            <a:pPr lv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http://jquery.com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/</a:t>
            </a:r>
            <a:endParaRPr lang="en-US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 Shot 2015-02-21 at 1.2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71" y="1600200"/>
            <a:ext cx="4109129" cy="34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796</Words>
  <Application>Microsoft Macintosh PowerPoint</Application>
  <PresentationFormat>On-screen Show (4:3)</PresentationFormat>
  <Paragraphs>172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Class 5 – Javascript &amp; Jquery</vt:lpstr>
      <vt:lpstr>Why JavaScript?</vt:lpstr>
      <vt:lpstr>JavaScript – Interactive</vt:lpstr>
      <vt:lpstr>JavaScript Inline</vt:lpstr>
      <vt:lpstr>JavaScript Functions</vt:lpstr>
      <vt:lpstr>JavaScript Files</vt:lpstr>
      <vt:lpstr>Interactive JavaScript</vt:lpstr>
      <vt:lpstr>Javascript Resources</vt:lpstr>
      <vt:lpstr>Jquery </vt:lpstr>
      <vt:lpstr>Load jQuery from Google</vt:lpstr>
      <vt:lpstr>List of Examples</vt:lpstr>
      <vt:lpstr>JS Fiddle</vt:lpstr>
      <vt:lpstr>Move (animate) a DIV</vt:lpstr>
      <vt:lpstr>Hide and show</vt:lpstr>
      <vt:lpstr>Fade</vt:lpstr>
      <vt:lpstr>Slide</vt:lpstr>
      <vt:lpstr>Animate</vt:lpstr>
      <vt:lpstr>Chain</vt:lpstr>
      <vt:lpstr>More on Jquery</vt:lpstr>
    </vt:vector>
  </TitlesOfParts>
  <Company>R/GA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– Javascript, Jquery, Grids, resources</dc:title>
  <dc:creator>Luke McCormick</dc:creator>
  <cp:lastModifiedBy>Luke McCormick</cp:lastModifiedBy>
  <cp:revision>22</cp:revision>
  <dcterms:created xsi:type="dcterms:W3CDTF">2015-05-03T19:23:23Z</dcterms:created>
  <dcterms:modified xsi:type="dcterms:W3CDTF">2015-05-04T01:52:47Z</dcterms:modified>
</cp:coreProperties>
</file>