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4" r:id="rId5"/>
    <p:sldId id="258" r:id="rId6"/>
    <p:sldId id="259" r:id="rId7"/>
    <p:sldId id="260"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32" autoAdjust="0"/>
    <p:restoredTop sz="86345" autoAdjust="0"/>
  </p:normalViewPr>
  <p:slideViewPr>
    <p:cSldViewPr snapToGrid="0" snapToObjects="1">
      <p:cViewPr varScale="1">
        <p:scale>
          <a:sx n="69" d="100"/>
          <a:sy n="69" d="100"/>
        </p:scale>
        <p:origin x="-1040" y="-104"/>
      </p:cViewPr>
      <p:guideLst>
        <p:guide orient="horz" pos="2160"/>
        <p:guide pos="2880"/>
      </p:guideLst>
    </p:cSldViewPr>
  </p:slideViewPr>
  <p:outlineViewPr>
    <p:cViewPr>
      <p:scale>
        <a:sx n="33" d="100"/>
        <a:sy n="33" d="100"/>
      </p:scale>
      <p:origin x="0" y="1952"/>
    </p:cViewPr>
  </p:outlin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AC326F-881D-734C-9D4C-46880CEE99FD}" type="datetimeFigureOut">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393662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C326F-881D-734C-9D4C-46880CEE99FD}" type="datetimeFigureOut">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405452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C326F-881D-734C-9D4C-46880CEE99FD}" type="datetimeFigureOut">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2088244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374F4-DD62-C041-8AE4-9B02D7CAAC57}" type="datetimeFigureOut">
              <a:rPr lang="en-US" smtClean="0"/>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E5F4A-A52E-9441-B7E1-57C6D882B47C}" type="slidenum">
              <a:rPr lang="en-US" smtClean="0"/>
              <a:t>‹#›</a:t>
            </a:fld>
            <a:endParaRPr lang="en-US"/>
          </a:p>
        </p:txBody>
      </p:sp>
    </p:spTree>
    <p:extLst>
      <p:ext uri="{BB962C8B-B14F-4D97-AF65-F5344CB8AC3E}">
        <p14:creationId xmlns:p14="http://schemas.microsoft.com/office/powerpoint/2010/main" val="154466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C326F-881D-734C-9D4C-46880CEE99FD}" type="datetimeFigureOut">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91860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C326F-881D-734C-9D4C-46880CEE99FD}" type="datetimeFigureOut">
              <a:t>6/10/15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67910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AC326F-881D-734C-9D4C-46880CEE99FD}" type="datetimeFigureOut">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67808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AC326F-881D-734C-9D4C-46880CEE99FD}" type="datetimeFigureOut">
              <a:t>6/10/15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309449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AC326F-881D-734C-9D4C-46880CEE99FD}" type="datetimeFigureOut">
              <a:t>6/10/15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252291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C326F-881D-734C-9D4C-46880CEE99FD}" type="datetimeFigureOut">
              <a:t>6/10/15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333688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C326F-881D-734C-9D4C-46880CEE99FD}" type="datetimeFigureOut">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67988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C326F-881D-734C-9D4C-46880CEE99FD}" type="datetimeFigureOut">
              <a:t>6/10/15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8567328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C326F-881D-734C-9D4C-46880CEE99FD}" type="datetimeFigureOut">
              <a:t>6/10/15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F20CA-F356-CD40-9D9A-6B6B2EF187E4}" type="slidenum">
              <a:t>‹#›</a:t>
            </a:fld>
            <a:endParaRPr lang="en-US"/>
          </a:p>
        </p:txBody>
      </p:sp>
    </p:spTree>
    <p:extLst>
      <p:ext uri="{BB962C8B-B14F-4D97-AF65-F5344CB8AC3E}">
        <p14:creationId xmlns:p14="http://schemas.microsoft.com/office/powerpoint/2010/main" val="3552092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BAS-Web</a:t>
            </a:r>
          </a:p>
        </p:txBody>
      </p:sp>
      <p:sp>
        <p:nvSpPr>
          <p:cNvPr id="3" name="Subtitle 2"/>
          <p:cNvSpPr>
            <a:spLocks noGrp="1"/>
          </p:cNvSpPr>
          <p:nvPr>
            <p:ph type="subTitle" idx="1"/>
          </p:nvPr>
        </p:nvSpPr>
        <p:spPr/>
        <p:txBody>
          <a:bodyPr/>
          <a:lstStyle/>
          <a:p>
            <a:r>
              <a:rPr lang="en-US"/>
              <a:t>student login: ! hm fas uc art</a:t>
            </a:r>
            <a:br>
              <a:rPr lang="en-US"/>
            </a:br>
            <a:r>
              <a:rPr lang="en-US"/>
              <a:t>student password: c@1drawing</a:t>
            </a:r>
          </a:p>
          <a:p>
            <a:r>
              <a:rPr lang="en-US"/>
              <a:t>NO SPACES! Case SenSiTive</a:t>
            </a:r>
          </a:p>
        </p:txBody>
      </p:sp>
    </p:spTree>
    <p:extLst>
      <p:ext uri="{BB962C8B-B14F-4D97-AF65-F5344CB8AC3E}">
        <p14:creationId xmlns:p14="http://schemas.microsoft.com/office/powerpoint/2010/main" val="38798508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Topics</a:t>
            </a:r>
          </a:p>
        </p:txBody>
      </p:sp>
      <p:sp>
        <p:nvSpPr>
          <p:cNvPr id="3" name="Content Placeholder 2"/>
          <p:cNvSpPr>
            <a:spLocks noGrp="1"/>
          </p:cNvSpPr>
          <p:nvPr>
            <p:ph idx="1"/>
          </p:nvPr>
        </p:nvSpPr>
        <p:spPr/>
        <p:txBody>
          <a:bodyPr>
            <a:normAutofit fontScale="92500" lnSpcReduction="20000"/>
          </a:bodyPr>
          <a:lstStyle/>
          <a:p>
            <a:r>
              <a:rPr lang="en-US"/>
              <a:t>HTML, CSS, and javascript.  (And assets!)</a:t>
            </a:r>
          </a:p>
          <a:p>
            <a:r>
              <a:rPr lang="en-US"/>
              <a:t>Internet architecture – IP, DNS,URLs</a:t>
            </a:r>
          </a:p>
          <a:p>
            <a:r>
              <a:rPr lang="en-US"/>
              <a:t>V</a:t>
            </a:r>
            <a:r>
              <a:rPr lang="en-US"/>
              <a:t>cblry</a:t>
            </a:r>
            <a:r>
              <a:rPr lang="en-US" baseline="0"/>
              <a:t> – server, page, url, link, editor,etc</a:t>
            </a:r>
          </a:p>
          <a:p>
            <a:r>
              <a:rPr lang="en-US" baseline="0"/>
              <a:t>Hierachichical file systems – Mac, Unix, Windows, URLs.  Eventually DOMs</a:t>
            </a:r>
          </a:p>
          <a:p>
            <a:r>
              <a:rPr lang="en-US" baseline="0"/>
              <a:t>Command line – terminal, ls, cd, pwd</a:t>
            </a:r>
            <a:r>
              <a:rPr lang="en-US"/>
              <a:t>.  (Even </a:t>
            </a:r>
            <a:r>
              <a:rPr lang="en-US" baseline="0"/>
              <a:t>vi!)</a:t>
            </a:r>
          </a:p>
          <a:p>
            <a:r>
              <a:rPr lang="en-US"/>
              <a:t>Git. (Impress your friends.)</a:t>
            </a:r>
          </a:p>
          <a:p>
            <a:r>
              <a:rPr lang="en-US"/>
              <a:t>Content management systems,frameworks, libraries, and themes.  (Just a little, out of a lot.)</a:t>
            </a:r>
          </a:p>
          <a:p>
            <a:r>
              <a:rPr lang="en-US"/>
              <a:t>Software as a service.</a:t>
            </a:r>
          </a:p>
        </p:txBody>
      </p:sp>
    </p:spTree>
    <p:extLst>
      <p:ext uri="{BB962C8B-B14F-4D97-AF65-F5344CB8AC3E}">
        <p14:creationId xmlns:p14="http://schemas.microsoft.com/office/powerpoint/2010/main" val="39050149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Description</a:t>
            </a:r>
            <a:endParaRPr lang="en-US" dirty="0"/>
          </a:p>
        </p:txBody>
      </p:sp>
      <p:sp>
        <p:nvSpPr>
          <p:cNvPr id="3" name="Text Placeholder 2"/>
          <p:cNvSpPr>
            <a:spLocks noGrp="1"/>
          </p:cNvSpPr>
          <p:nvPr>
            <p:ph type="body" idx="1"/>
          </p:nvPr>
        </p:nvSpPr>
        <p:spPr/>
        <p:txBody>
          <a:bodyPr>
            <a:normAutofit fontScale="85000" lnSpcReduction="10000"/>
          </a:bodyPr>
          <a:lstStyle/>
          <a:p>
            <a:r>
              <a:rPr lang="en-US" dirty="0"/>
              <a:t>Website Design</a:t>
            </a:r>
          </a:p>
          <a:p>
            <a:r>
              <a:rPr lang="en-US" dirty="0"/>
              <a:t>This class will teach you how to design and </a:t>
            </a:r>
            <a:r>
              <a:rPr lang="en-US" dirty="0" err="1"/>
              <a:t>consruct</a:t>
            </a:r>
            <a:r>
              <a:rPr lang="en-US" dirty="0"/>
              <a:t> your own web site. In this course, we will use web scripting languages such as HTML5, CSS3, and JavaScript to create internet-based designs. We will cover the basics of each language and how they intersect to deliver content, control visual design and layout, and handle user interaction. No previous web design experience is required. However, basic familiarity with contemporary computer operating systems and browsers is suggested.</a:t>
            </a:r>
          </a:p>
        </p:txBody>
      </p:sp>
    </p:spTree>
    <p:extLst>
      <p:ext uri="{BB962C8B-B14F-4D97-AF65-F5344CB8AC3E}">
        <p14:creationId xmlns:p14="http://schemas.microsoft.com/office/powerpoint/2010/main" val="35196546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Meet the Instructor – Luke McCormick</a:t>
            </a:r>
            <a:endParaRPr lang="en-US" dirty="0"/>
          </a:p>
        </p:txBody>
      </p:sp>
      <p:sp>
        <p:nvSpPr>
          <p:cNvPr id="3" name="Text Placeholder 2"/>
          <p:cNvSpPr>
            <a:spLocks noGrp="1"/>
          </p:cNvSpPr>
          <p:nvPr>
            <p:ph type="body" idx="1"/>
          </p:nvPr>
        </p:nvSpPr>
        <p:spPr/>
        <p:txBody>
          <a:bodyPr>
            <a:normAutofit lnSpcReduction="10000"/>
          </a:bodyPr>
          <a:lstStyle/>
          <a:p>
            <a:r>
              <a:rPr lang="en-US" dirty="0" smtClean="0"/>
              <a:t>The Internet Pre-Web: Email, USENET, Telnet, email, FTP/Gopher</a:t>
            </a:r>
          </a:p>
          <a:p>
            <a:r>
              <a:rPr lang="en-US" dirty="0" smtClean="0"/>
              <a:t>Multimedia instructional design at Apple</a:t>
            </a:r>
          </a:p>
          <a:p>
            <a:r>
              <a:rPr lang="en-US" dirty="0" smtClean="0"/>
              <a:t>Cisco, the Web, and the birth of the Intranet</a:t>
            </a:r>
          </a:p>
          <a:p>
            <a:r>
              <a:rPr lang="en-US" dirty="0" err="1" smtClean="0"/>
              <a:t>Dot.Com</a:t>
            </a:r>
            <a:r>
              <a:rPr lang="en-US" dirty="0" smtClean="0"/>
              <a:t> 0.1 – </a:t>
            </a:r>
            <a:r>
              <a:rPr lang="en-US" dirty="0" err="1" smtClean="0"/>
              <a:t>RockWeb</a:t>
            </a:r>
            <a:r>
              <a:rPr lang="en-US" dirty="0" smtClean="0"/>
              <a:t> Interactive</a:t>
            </a:r>
          </a:p>
          <a:p>
            <a:r>
              <a:rPr lang="en-US" dirty="0" err="1" smtClean="0"/>
              <a:t>Dot.Com</a:t>
            </a:r>
            <a:r>
              <a:rPr lang="en-US" dirty="0" smtClean="0"/>
              <a:t> 1.0 – </a:t>
            </a:r>
            <a:r>
              <a:rPr lang="en-US" dirty="0" err="1" smtClean="0"/>
              <a:t>Photography.com</a:t>
            </a:r>
            <a:endParaRPr lang="en-US" dirty="0" smtClean="0"/>
          </a:p>
          <a:p>
            <a:r>
              <a:rPr lang="en-US" dirty="0" smtClean="0"/>
              <a:t>Business, Marketing, and an MBA</a:t>
            </a:r>
          </a:p>
          <a:p>
            <a:r>
              <a:rPr lang="en-US" dirty="0" err="1" smtClean="0"/>
              <a:t>Dot.Com</a:t>
            </a:r>
            <a:r>
              <a:rPr lang="en-US" dirty="0" smtClean="0"/>
              <a:t> 2.0 – Drupal, </a:t>
            </a:r>
            <a:r>
              <a:rPr lang="en-US" dirty="0" err="1" smtClean="0"/>
              <a:t>GitHub</a:t>
            </a:r>
            <a:r>
              <a:rPr lang="en-US" dirty="0" smtClean="0"/>
              <a:t>, and Facebook</a:t>
            </a:r>
            <a:endParaRPr lang="en-US" dirty="0"/>
          </a:p>
        </p:txBody>
      </p:sp>
    </p:spTree>
    <p:extLst>
      <p:ext uri="{BB962C8B-B14F-4D97-AF65-F5344CB8AC3E}">
        <p14:creationId xmlns:p14="http://schemas.microsoft.com/office/powerpoint/2010/main" val="9669141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Accounts needed</a:t>
            </a:r>
          </a:p>
        </p:txBody>
      </p:sp>
      <p:sp>
        <p:nvSpPr>
          <p:cNvPr id="3" name="Content Placeholder 2"/>
          <p:cNvSpPr>
            <a:spLocks noGrp="1"/>
          </p:cNvSpPr>
          <p:nvPr>
            <p:ph idx="1"/>
          </p:nvPr>
        </p:nvSpPr>
        <p:spPr/>
        <p:txBody>
          <a:bodyPr/>
          <a:lstStyle/>
          <a:p>
            <a:r>
              <a:rPr lang="en-US"/>
              <a:t>Github</a:t>
            </a:r>
          </a:p>
          <a:p>
            <a:r>
              <a:rPr lang="en-US"/>
              <a:t>Pantheon</a:t>
            </a:r>
          </a:p>
          <a:p>
            <a:endParaRPr lang="en-US"/>
          </a:p>
          <a:p>
            <a:pPr marL="0" indent="0">
              <a:buNone/>
            </a:pPr>
            <a:r>
              <a:rPr lang="en-US"/>
              <a:t>Optional:</a:t>
            </a:r>
          </a:p>
          <a:p>
            <a:r>
              <a:rPr lang="en-US"/>
              <a:t>Cloud 9</a:t>
            </a:r>
          </a:p>
          <a:p>
            <a:r>
              <a:rPr lang="en-US"/>
              <a:t>Wordpress.com </a:t>
            </a:r>
          </a:p>
          <a:p>
            <a:endParaRPr lang="en-US"/>
          </a:p>
        </p:txBody>
      </p:sp>
    </p:spTree>
    <p:extLst>
      <p:ext uri="{BB962C8B-B14F-4D97-AF65-F5344CB8AC3E}">
        <p14:creationId xmlns:p14="http://schemas.microsoft.com/office/powerpoint/2010/main" val="25403472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Help Resources</a:t>
            </a:r>
          </a:p>
        </p:txBody>
      </p:sp>
      <p:sp>
        <p:nvSpPr>
          <p:cNvPr id="3" name="Content Placeholder 2"/>
          <p:cNvSpPr>
            <a:spLocks noGrp="1"/>
          </p:cNvSpPr>
          <p:nvPr>
            <p:ph idx="1"/>
          </p:nvPr>
        </p:nvSpPr>
        <p:spPr/>
        <p:txBody>
          <a:bodyPr/>
          <a:lstStyle/>
          <a:p>
            <a:r>
              <a:rPr lang="en-US"/>
              <a:t>Kahn Academy</a:t>
            </a:r>
          </a:p>
          <a:p>
            <a:r>
              <a:rPr lang="en-US"/>
              <a:t>w3Schools</a:t>
            </a:r>
          </a:p>
          <a:p>
            <a:r>
              <a:rPr lang="en-US"/>
              <a:t>Codecademy</a:t>
            </a:r>
          </a:p>
          <a:p>
            <a:r>
              <a:rPr lang="en-US"/>
              <a:t>Codeschool</a:t>
            </a:r>
          </a:p>
          <a:p>
            <a:r>
              <a:rPr lang="en-US"/>
              <a:t>Coursera</a:t>
            </a:r>
          </a:p>
          <a:p>
            <a:r>
              <a:rPr lang="en-US"/>
              <a:t>stackexchange</a:t>
            </a:r>
          </a:p>
          <a:p>
            <a:r>
              <a:rPr lang="en-US"/>
              <a:t>jsfiddle/CodePen/others</a:t>
            </a:r>
          </a:p>
        </p:txBody>
      </p:sp>
    </p:spTree>
    <p:extLst>
      <p:ext uri="{BB962C8B-B14F-4D97-AF65-F5344CB8AC3E}">
        <p14:creationId xmlns:p14="http://schemas.microsoft.com/office/powerpoint/2010/main" val="30782492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 Structure</a:t>
            </a:r>
          </a:p>
        </p:txBody>
      </p:sp>
      <p:sp>
        <p:nvSpPr>
          <p:cNvPr id="3" name="Content Placeholder 2"/>
          <p:cNvSpPr>
            <a:spLocks noGrp="1"/>
          </p:cNvSpPr>
          <p:nvPr>
            <p:ph idx="1"/>
          </p:nvPr>
        </p:nvSpPr>
        <p:spPr/>
        <p:txBody>
          <a:bodyPr/>
          <a:lstStyle/>
          <a:p>
            <a:r>
              <a:rPr lang="en-US"/>
              <a:t>Lecture</a:t>
            </a:r>
          </a:p>
          <a:p>
            <a:r>
              <a:rPr lang="en-US"/>
              <a:t>Examples</a:t>
            </a:r>
          </a:p>
          <a:p>
            <a:r>
              <a:rPr lang="en-US"/>
              <a:t>Lab</a:t>
            </a:r>
          </a:p>
          <a:p>
            <a:r>
              <a:rPr lang="en-US"/>
              <a:t>Resources</a:t>
            </a:r>
          </a:p>
        </p:txBody>
      </p:sp>
    </p:spTree>
    <p:extLst>
      <p:ext uri="{BB962C8B-B14F-4D97-AF65-F5344CB8AC3E}">
        <p14:creationId xmlns:p14="http://schemas.microsoft.com/office/powerpoint/2010/main" val="42437039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approach</a:t>
            </a:r>
          </a:p>
        </p:txBody>
      </p:sp>
      <p:sp>
        <p:nvSpPr>
          <p:cNvPr id="3" name="Content Placeholder 2"/>
          <p:cNvSpPr>
            <a:spLocks noGrp="1"/>
          </p:cNvSpPr>
          <p:nvPr>
            <p:ph idx="1"/>
          </p:nvPr>
        </p:nvSpPr>
        <p:spPr/>
        <p:txBody>
          <a:bodyPr/>
          <a:lstStyle/>
          <a:p>
            <a:r>
              <a:rPr lang="en-US"/>
              <a:t>Preview class material – “homework”</a:t>
            </a:r>
          </a:p>
          <a:p>
            <a:r>
              <a:rPr lang="en-US"/>
              <a:t>Pair</a:t>
            </a:r>
            <a:r>
              <a:rPr lang="en-US" baseline="0"/>
              <a:t> programming</a:t>
            </a:r>
          </a:p>
          <a:p>
            <a:r>
              <a:rPr lang="en-US"/>
              <a:t>Individual projects (link to each other)</a:t>
            </a:r>
          </a:p>
          <a:p>
            <a:r>
              <a:rPr lang="en-US"/>
              <a:t>Class project</a:t>
            </a:r>
          </a:p>
          <a:p>
            <a:endParaRPr lang="en-US"/>
          </a:p>
        </p:txBody>
      </p:sp>
    </p:spTree>
    <p:extLst>
      <p:ext uri="{BB962C8B-B14F-4D97-AF65-F5344CB8AC3E}">
        <p14:creationId xmlns:p14="http://schemas.microsoft.com/office/powerpoint/2010/main" val="7106252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TotalTime>
  <Words>319</Words>
  <Application>Microsoft Macintosh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BAS-Web</vt:lpstr>
      <vt:lpstr>Major Topics</vt:lpstr>
      <vt:lpstr>Class Description</vt:lpstr>
      <vt:lpstr>Meet the Instructor – Luke McCormick</vt:lpstr>
      <vt:lpstr>Accounts needed</vt:lpstr>
      <vt:lpstr>Online Help Resources</vt:lpstr>
      <vt:lpstr>Topic Structure</vt:lpstr>
      <vt:lpstr>Learning approach</vt:lpstr>
    </vt:vector>
  </TitlesOfParts>
  <Company>Kiza Communicatios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BAS-Web</dc:title>
  <dc:creator>Edward McCormick</dc:creator>
  <cp:lastModifiedBy>Edward McCormick</cp:lastModifiedBy>
  <cp:revision>7</cp:revision>
  <dcterms:created xsi:type="dcterms:W3CDTF">2015-03-28T10:27:31Z</dcterms:created>
  <dcterms:modified xsi:type="dcterms:W3CDTF">2015-06-10T21:05:32Z</dcterms:modified>
</cp:coreProperties>
</file>