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5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D06"/>
    <a:srgbClr val="401C08"/>
    <a:srgbClr val="170A03"/>
    <a:srgbClr val="F9F9F9"/>
    <a:srgbClr val="80350E"/>
    <a:srgbClr val="9A7500"/>
    <a:srgbClr val="236785"/>
    <a:srgbClr val="4898BC"/>
    <a:srgbClr val="78B3CE"/>
    <a:srgbClr val="95B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E57E5-CED1-456F-927E-4A26B38AD221}" v="2099" dt="2025-05-12T15:25:20.221"/>
    <p1510:client id="{DCE87148-F59A-54C3-1FBE-97173BFBCB07}" v="495" dt="2025-05-12T05:56:33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978" autoAdjust="0"/>
  </p:normalViewPr>
  <p:slideViewPr>
    <p:cSldViewPr snapToGrid="0">
      <p:cViewPr varScale="1">
        <p:scale>
          <a:sx n="133" d="100"/>
          <a:sy n="133" d="100"/>
        </p:scale>
        <p:origin x="249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4FC2-87CD-445B-B3FE-110192662BB8}" type="datetimeFigureOut">
              <a:rPr lang="en-AU" smtClean="0"/>
              <a:t>2025/08/25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A224-890A-49E6-B379-5C7761172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31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0FDE-DAB2-8420-188F-70F14FF5F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93" y="1122363"/>
            <a:ext cx="8481214" cy="2387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98BDA-F751-514D-C3B7-ADD34CE0F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93" y="3602038"/>
            <a:ext cx="848121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AAD0-B79F-7FAF-868C-FA75C41D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1BD-2700-49AE-8CF7-BEBB78B5D863}" type="datetime1">
              <a:rPr lang="en-AU" smtClean="0"/>
              <a:t>2025/08/25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7A0F-1DB0-0961-F3C7-F5746B1A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6838-9FBD-AC5C-B4E6-200F405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505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1C4C-F2F5-8CB5-E649-3175750E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D42EF-1CBC-EAB1-D612-CA22A6DA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720F-2908-C978-19B7-B5A8570A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E136-AA26-42B1-9DBE-A66019D954E5}" type="datetime1">
              <a:rPr lang="en-AU" smtClean="0"/>
              <a:t>2025/08/25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C7E2-4A5B-44E5-0260-169584E9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DFE9-01C5-5876-A985-2735BC83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1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BED43-9513-941E-378B-D95C2ACE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4A5A7-7A4E-E164-61AD-9227143C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A835-2081-DE60-987B-DAF2D771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184F-6A97-4285-A992-361CD36CD691}" type="datetime1">
              <a:rPr lang="en-AU" smtClean="0"/>
              <a:t>2025/08/25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13FF-6E56-4DC4-6CE7-6A1D9F89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A3EE-60DB-9A4E-90E0-CAA12E2A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91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AE4C-0712-7575-DD48-63BCA9F1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8C07-37C7-7AF7-1A4A-E5595682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435A-5708-89E3-0AAF-23FD304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9E7-3379-490F-81C6-F943EFC21C4B}" type="datetime1">
              <a:rPr lang="en-AU" smtClean="0"/>
              <a:t>2025/08/25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4A0A-6444-ADB1-3E7C-C56AE800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D618-754F-997E-5C8B-CCDD86DF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6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8255-0040-41D5-B0EE-9EF85E6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96CF7-BDAD-08A5-12D6-FC696203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18EF-2F52-4E64-A556-9EA08D18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497E-E512-4B49-BDE5-4E65C7A3F0A5}" type="datetime1">
              <a:rPr lang="en-AU" smtClean="0"/>
              <a:t>2025/08/25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89E9-8FBB-EA4C-2F60-D01FDC2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D6BC-4269-4EB6-B506-2C985BD0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76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F868-B115-73B5-8F2B-A977C6FF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DDD2-FBE0-A77A-78FA-D1327C10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9262B-68AD-6DA4-0DF9-45997000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1A53-0C73-43FC-92AA-DC4956CE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F0ED-CFAB-4364-AAFA-A56C0E823A55}" type="datetime1">
              <a:rPr lang="en-AU" smtClean="0"/>
              <a:t>2025/08/25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1323-A631-0F2D-21CB-AB52A038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0B273-A919-DD99-300B-E02AF87B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4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E3A2-0324-AB09-5D4D-F75FBE6A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BC54-F5EE-AE5C-AF1B-A62CFA445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433E2-A4F4-488B-F1AF-EA1BA3FA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F200C-5C17-DFEB-4B15-989285954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F71E7-834B-8E20-5B32-771F4FF25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9ADA9-BE9C-4BEC-83D4-A2FED406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ED3-568B-43A0-9BEA-00A868E14D00}" type="datetime1">
              <a:rPr lang="en-AU" smtClean="0"/>
              <a:t>2025/08/25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E0BB8-39DB-0465-2C43-2F2F4F21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DABB0-304B-F89A-9335-E0C8A5E5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4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3FA6-BD76-80D3-6D29-7B83FC6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27B9F-FD3D-AEBD-69B1-FC530D99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9F6-32ED-45C7-B133-125FF4E551DC}" type="datetime1">
              <a:rPr lang="en-AU" smtClean="0"/>
              <a:t>2025/08/25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6DE1F-7C0C-F3AF-3FA7-15EB8CCA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AE986-325F-67D0-2636-4D5449F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7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B2AB3-937E-78F8-865C-3BBBF4C0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C9DE-F11B-4D30-82DC-6E44EF30DAAD}" type="datetime1">
              <a:rPr lang="en-AU" smtClean="0"/>
              <a:t>2025/08/25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429DC-CA46-D1BB-3BF7-FBFBF449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9A57-586D-8F04-0FE5-4A624357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3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2937-C350-0E07-2012-1247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1438-3B23-7ED8-9A96-775FEC96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208DD-65FF-32D0-55DB-70845CE4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5EB56-1297-9EAB-9E9D-858B615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ED9-E8A4-488C-9D7E-6547A817AA19}" type="datetime1">
              <a:rPr lang="en-AU" smtClean="0"/>
              <a:t>2025/08/25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DF166-793C-66D3-5D9A-53A81DCB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AE813-9E1B-3211-596A-558B34F6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3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0A3-9993-6878-B3B9-500FEDC5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08BA6-A74D-69D6-CC96-9FD12131F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01633-8A30-5080-316D-E9EC7B71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3BFD-AB60-4E97-3B96-9D625CEC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AE9A-D20B-4B1D-83AF-EAB8EB034F0E}" type="datetime1">
              <a:rPr lang="en-AU" smtClean="0"/>
              <a:t>2025/08/25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B4AB-96D9-6E86-E372-6555D2A9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FB4E-7EBA-D41A-F3AF-4CAD5FF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2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4FDE-6DC2-5270-6C40-F36CA0E6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6" y="223976"/>
            <a:ext cx="8689868" cy="35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BE1F-B77E-F4A3-8B90-C251E3DB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66" y="773251"/>
            <a:ext cx="8689868" cy="540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6328-972B-6431-628B-CB94AF25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82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fld id="{7AFF20BF-5363-442D-8CBC-39F15B88CFD3}" type="datetime1">
              <a:rPr lang="en-AU" smtClean="0"/>
              <a:pPr/>
              <a:t>2025/08/25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8A85-AB81-5937-11A8-E32060696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82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7586-97F3-7E2E-038F-A033BE19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fld id="{5FB5447E-B90F-4042-9439-44E663A09BAD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586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0" baseline="0">
          <a:solidFill>
            <a:schemeClr val="tx1"/>
          </a:solidFill>
          <a:latin typeface="Neue Haas Grotesk Text Pro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A423-2544-F6F9-6E7E-DD183C823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6400" y="1993500"/>
            <a:ext cx="2174400" cy="3135743"/>
          </a:xfrm>
        </p:spPr>
        <p:txBody>
          <a:bodyPr>
            <a:normAutofit fontScale="90000"/>
          </a:bodyPr>
          <a:lstStyle/>
          <a:p>
            <a:pPr algn="ctr"/>
            <a:r>
              <a:rPr lang="en-AU" sz="2800" noProof="0" dirty="0"/>
              <a:t>Or: </a:t>
            </a:r>
            <a:br>
              <a:rPr lang="en-AU" sz="2800" noProof="0" dirty="0"/>
            </a:br>
            <a:r>
              <a:rPr lang="en-AU" sz="2800" noProof="0" dirty="0"/>
              <a:t>How </a:t>
            </a:r>
            <a:br>
              <a:rPr lang="en-AU" sz="2800" noProof="0" dirty="0"/>
            </a:br>
            <a:r>
              <a:rPr lang="en-AU" sz="2800" noProof="0" dirty="0"/>
              <a:t>I Learned </a:t>
            </a:r>
            <a:br>
              <a:rPr lang="en-AU" sz="2800" noProof="0" dirty="0"/>
            </a:br>
            <a:r>
              <a:rPr lang="en-AU" sz="2800" noProof="0" dirty="0"/>
              <a:t>To </a:t>
            </a:r>
            <a:br>
              <a:rPr lang="en-AU" sz="2800" noProof="0" dirty="0"/>
            </a:br>
            <a:r>
              <a:rPr lang="en-AU" sz="2800" noProof="0" dirty="0"/>
              <a:t>Stop Worrying And </a:t>
            </a:r>
            <a:br>
              <a:rPr lang="en-AU" sz="2800" noProof="0" dirty="0"/>
            </a:br>
            <a:r>
              <a:rPr lang="en-AU" sz="2800" noProof="0" dirty="0"/>
              <a:t>Accept Python</a:t>
            </a:r>
            <a:endParaRPr lang="en-AU" sz="48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D743-EBE0-436C-79AB-4E8646B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1</a:t>
            </a:fld>
            <a:endParaRPr lang="en-AU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634312-CC83-A87B-5F0F-74CD1FEBC724}"/>
              </a:ext>
            </a:extLst>
          </p:cNvPr>
          <p:cNvSpPr txBox="1">
            <a:spLocks/>
          </p:cNvSpPr>
          <p:nvPr/>
        </p:nvSpPr>
        <p:spPr>
          <a:xfrm>
            <a:off x="331393" y="681230"/>
            <a:ext cx="8481214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0" baseline="0">
                <a:solidFill>
                  <a:schemeClr val="tx1"/>
                </a:solidFill>
                <a:latin typeface="Neue Haas Grotesk Text Pro" panose="020F05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AU" sz="4800" noProof="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Typing</a:t>
            </a:r>
            <a:r>
              <a:rPr lang="en-AU" sz="4800" noProof="0" dirty="0"/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6D2DCC-04D1-C7B2-E2B2-1A01485E0AF7}"/>
              </a:ext>
            </a:extLst>
          </p:cNvPr>
          <p:cNvSpPr txBox="1">
            <a:spLocks/>
          </p:cNvSpPr>
          <p:nvPr/>
        </p:nvSpPr>
        <p:spPr>
          <a:xfrm>
            <a:off x="331393" y="6098400"/>
            <a:ext cx="8481214" cy="62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noProof="0" dirty="0">
                <a:latin typeface="Neue Haas Grotesk Text Pro" panose="020B0504020202020204" pitchFamily="34" charset="0"/>
              </a:rPr>
              <a:t>Stephen Catsamas</a:t>
            </a:r>
            <a:br>
              <a:rPr lang="en-AU" b="1" noProof="0" dirty="0">
                <a:latin typeface="Neue Haas Grotesk Text Pro" panose="020B0504020202020204" pitchFamily="34" charset="0"/>
              </a:rPr>
            </a:br>
            <a:fld id="{2234216F-9293-4700-8FB8-455AD1299D06}" type="datetime1">
              <a:rPr lang="en-AU" sz="1800" b="1" noProof="0" smtClean="0">
                <a:latin typeface="Neue Haas Grotesk Text Pro" panose="020B0504020202020204" pitchFamily="34" charset="0"/>
              </a:rPr>
              <a:pPr/>
              <a:t>2025/08/25</a:t>
            </a:fld>
            <a:endParaRPr lang="en-AU" b="1" noProof="0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8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48DA-9340-7897-8E41-E098F249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F0D7-49FB-C1C7-ECAF-283EE6DC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 Types</a:t>
            </a:r>
            <a:endParaRPr lang="en-AU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1B4B-5DFD-7ED3-7CB8-23C95126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000" b="1" noProof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get_norad_launchdate</a:t>
            </a:r>
            <a: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(id : </a:t>
            </a:r>
            <a:r>
              <a:rPr lang="en-AU" sz="20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sz="20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datetime</a:t>
            </a:r>
            <a: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  <a:b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r>
              <a:rPr lang="en-AU" sz="20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0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get_disco_launchdate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(id : </a:t>
            </a:r>
            <a:r>
              <a:rPr lang="en-AU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datetime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  <a:b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endParaRPr lang="en-AU" sz="2000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NORAD ID ≠ DISCO ID! 	Potential Bugs</a:t>
            </a:r>
            <a:b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endParaRPr lang="en-AU" sz="2400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AU" sz="2000" b="1" dirty="0" err="1">
                <a:latin typeface="Consolas" panose="020B0609020204030204" pitchFamily="49" charset="0"/>
                <a:cs typeface="Cascadia Code" panose="020B0609020000020004" pitchFamily="49" charset="0"/>
              </a:rPr>
              <a:t>NoradId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 = </a:t>
            </a:r>
            <a:r>
              <a:rPr lang="en-AU" sz="2000" b="1" dirty="0" err="1">
                <a:latin typeface="Consolas" panose="020B0609020204030204" pitchFamily="49" charset="0"/>
                <a:cs typeface="Cascadia Code" panose="020B0609020000020004" pitchFamily="49" charset="0"/>
              </a:rPr>
              <a:t>NewType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(</a:t>
            </a:r>
            <a:r>
              <a:rPr lang="en-AU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‘</a:t>
            </a:r>
            <a:r>
              <a:rPr lang="en-AU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NoradId</a:t>
            </a:r>
            <a:r>
              <a:rPr lang="en-AU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’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b="1" dirty="0" err="1">
                <a:latin typeface="Consolas" panose="020B0609020204030204" pitchFamily="49" charset="0"/>
                <a:cs typeface="Cascadia Code" panose="020B0609020000020004" pitchFamily="49" charset="0"/>
              </a:rPr>
              <a:t>DiscoId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 = </a:t>
            </a:r>
            <a:r>
              <a:rPr lang="en-AU" sz="2000" b="1" dirty="0" err="1">
                <a:latin typeface="Consolas" panose="020B0609020204030204" pitchFamily="49" charset="0"/>
                <a:cs typeface="Cascadia Code" panose="020B0609020000020004" pitchFamily="49" charset="0"/>
              </a:rPr>
              <a:t>NewType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(</a:t>
            </a:r>
            <a:r>
              <a:rPr lang="en-AU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‘</a:t>
            </a:r>
            <a:r>
              <a:rPr lang="en-AU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DiscoId</a:t>
            </a:r>
            <a:r>
              <a:rPr lang="en-AU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’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)</a:t>
            </a:r>
            <a:b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endParaRPr lang="en-AU" sz="2000" b="1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0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get_norad_launchdate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(id : </a:t>
            </a:r>
            <a:r>
              <a:rPr lang="en-AU" sz="20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NoradId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datetime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0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get_disco_launchdate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(id : </a:t>
            </a:r>
            <a:r>
              <a:rPr lang="en-AU" sz="20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DiscoId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datetime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  <a:b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endParaRPr lang="en-AU" sz="2000" b="1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Very powerful with </a:t>
            </a:r>
            <a:r>
              <a:rPr lang="en-AU" sz="2400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match</a:t>
            </a:r>
            <a:r>
              <a:rPr lang="en-AU" sz="20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statement</a:t>
            </a:r>
          </a:p>
          <a:p>
            <a:pPr marL="0" indent="0">
              <a:buNone/>
            </a:pPr>
            <a:r>
              <a:rPr lang="en-AU" sz="2000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match</a:t>
            </a:r>
            <a: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id:</a:t>
            </a:r>
          </a:p>
          <a:p>
            <a:pPr marL="0" indent="0">
              <a:buNone/>
            </a:pP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	</a:t>
            </a:r>
            <a:r>
              <a:rPr lang="en-AU" sz="20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case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0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NoradId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		…</a:t>
            </a:r>
          </a:p>
          <a:p>
            <a:pPr marL="0" indent="0">
              <a:buNone/>
            </a:pP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	</a:t>
            </a:r>
            <a:r>
              <a:rPr lang="en-AU" sz="20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case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0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DiscoId</a:t>
            </a:r>
            <a:r>
              <a:rPr lang="en-AU" sz="2000" b="1" dirty="0">
                <a:latin typeface="Consolas" panose="020B06090202040302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AU" sz="20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		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FBE28-E75A-05EF-B583-3A49EFEA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10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74068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0D8CF-16B7-A50F-C08A-F119B312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EE0D-F076-2B84-EA90-BC5D3CAC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 Types</a:t>
            </a:r>
            <a:endParaRPr lang="en-AU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1E7B-20A0-298F-1B84-76496F63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Sum types (</a:t>
            </a: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Union</a:t>
            </a: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): can hold either but not both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	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id : </a:t>
            </a:r>
            <a:r>
              <a:rPr lang="en-AU" sz="2400" b="1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NoradId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| </a:t>
            </a:r>
            <a:r>
              <a:rPr lang="en-AU" sz="2400" b="1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DiscoId</a:t>
            </a:r>
            <a:b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</a:br>
            <a:endParaRPr lang="en-AU" sz="2400" b="1" kern="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A useful sum type is </a:t>
            </a: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Optional[T]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Either hold a </a:t>
            </a: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T </a:t>
            </a: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or </a:t>
            </a: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None</a:t>
            </a:r>
          </a:p>
          <a:p>
            <a:pPr marL="0" indent="0">
              <a:spcBef>
                <a:spcPct val="0"/>
              </a:spcBef>
              <a:buNone/>
            </a:pPr>
            <a:b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</a:br>
            <a:r>
              <a:rPr lang="en-AU" sz="18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18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get_norad_launchdate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(id : </a:t>
            </a:r>
            <a:r>
              <a:rPr lang="en-AU" sz="18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NoradId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datetime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  <a:b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</a:br>
            <a:endParaRPr lang="en-AU" sz="2400" b="1" kern="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What if the satellite has not launched?</a:t>
            </a:r>
            <a:b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</a:br>
            <a:endParaRPr lang="en-AU" sz="2400" b="1" kern="0" dirty="0">
              <a:latin typeface="Neue Haas Grotesk Text Pro" panose="020F050202020403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AU" sz="18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18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get_norad_launchdate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(id : </a:t>
            </a:r>
            <a:r>
              <a:rPr lang="en-AU" sz="18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NoradId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Optional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[</a:t>
            </a:r>
            <a:r>
              <a:rPr lang="en-AU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datetime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]:</a:t>
            </a:r>
            <a:b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endParaRPr lang="en-AU" sz="1800" b="1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Returns </a:t>
            </a:r>
            <a:r>
              <a:rPr lang="en-AU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None</a:t>
            </a:r>
            <a:r>
              <a:rPr lang="en-AU" sz="18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if not launched</a:t>
            </a:r>
            <a:b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</a:b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AND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tells caller this is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F6AE-491C-AB6F-C663-67C3FFF5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11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8534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51EE2-E859-6402-72D1-4BE99A51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C2-70E7-F5B8-315F-792C69DA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 Types</a:t>
            </a:r>
            <a:endParaRPr lang="en-AU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5B46-272B-F73A-2A3D-936E8DBB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</a:rPr>
              <a:t>Product types: hold multiple values</a:t>
            </a:r>
          </a:p>
          <a:p>
            <a:pPr marL="0" indent="0">
              <a:spcBef>
                <a:spcPct val="0"/>
              </a:spcBef>
              <a:buNone/>
            </a:pPr>
            <a:endParaRPr lang="en-AU" sz="2400" b="1" kern="0" dirty="0">
              <a:latin typeface="Neue Haas Grotesk Text Pro" panose="020F050202020403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latin typeface="Neue Haas Grotesk Text Pro" panose="020F0502020204030204" pitchFamily="34" charset="0"/>
              </a:rPr>
              <a:t>Unnamed: </a:t>
            </a: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tuples</a:t>
            </a:r>
          </a:p>
          <a:p>
            <a:pPr marL="0" indent="0">
              <a:spcBef>
                <a:spcPct val="0"/>
              </a:spcBef>
              <a:buNone/>
            </a:pPr>
            <a:endParaRPr lang="en-AU" sz="2400" b="1" kern="0" dirty="0">
              <a:latin typeface="Neue Haas Grotesk Text Pro" panose="020F050202020403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 err="1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satellite_ids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: </a:t>
            </a: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tuple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[</a:t>
            </a:r>
            <a:r>
              <a:rPr lang="en-AU" sz="2400" b="1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NoradId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, </a:t>
            </a:r>
            <a:r>
              <a:rPr lang="en-AU" sz="2400" b="1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DiscoId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b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</a:br>
            <a:b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</a:br>
            <a:r>
              <a:rPr lang="en-AU" sz="2400" b="1" kern="0" dirty="0">
                <a:latin typeface="Neue Haas Grotesk Text Pro" panose="020F0502020204030204" pitchFamily="34" charset="0"/>
              </a:rPr>
              <a:t>Named: </a:t>
            </a:r>
            <a:r>
              <a:rPr lang="en-AU" sz="2400" b="1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dataclass</a:t>
            </a:r>
            <a:endParaRPr lang="en-AU" sz="2400" b="1" kern="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AU" sz="2400" b="1" kern="0" dirty="0">
              <a:latin typeface="Consolas" panose="020B0609020204030204" pitchFamily="49" charset="0"/>
              <a:ea typeface="+mj-ea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b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from</a:t>
            </a: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sz="2400" b="1" kern="0" dirty="0" err="1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dataclasses</a:t>
            </a: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sz="2400" b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import</a:t>
            </a: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sz="2400" b="1" kern="0" dirty="0" err="1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dataclass</a:t>
            </a:r>
            <a:endParaRPr lang="en-US" sz="2400" b="1" kern="0" dirty="0">
              <a:latin typeface="Consolas" panose="020B0609020204030204" pitchFamily="49" charset="0"/>
              <a:ea typeface="+mj-ea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b="1" kern="0" dirty="0">
              <a:latin typeface="Consolas" panose="020B0609020204030204" pitchFamily="49" charset="0"/>
              <a:ea typeface="+mj-ea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@dataclass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b="1" kern="0" dirty="0">
                <a:solidFill>
                  <a:srgbClr val="FFC000"/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class</a:t>
            </a: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Satellite</a:t>
            </a: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   	name : </a:t>
            </a:r>
            <a:r>
              <a:rPr lang="en-US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str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   	age : </a:t>
            </a:r>
            <a:r>
              <a:rPr lang="en-US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float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	</a:t>
            </a: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mass</a:t>
            </a:r>
            <a:r>
              <a:rPr lang="en-US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:</a:t>
            </a:r>
            <a:r>
              <a:rPr lang="en-US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 float</a:t>
            </a:r>
            <a:b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</a:b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	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id : </a:t>
            </a:r>
            <a:r>
              <a:rPr lang="en-AU" sz="2400" b="1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NoradId</a:t>
            </a:r>
            <a:r>
              <a:rPr lang="en-AU" sz="2400" b="1" kern="0" dirty="0">
                <a:latin typeface="Consolas" panose="020B0609020204030204" pitchFamily="49" charset="0"/>
                <a:cs typeface="Cascadia Code" panose="020B0609020000020004" pitchFamily="49" charset="0"/>
              </a:rPr>
              <a:t> | </a:t>
            </a:r>
            <a:r>
              <a:rPr lang="en-AU" sz="2400" b="1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DiscoId</a:t>
            </a:r>
            <a:endParaRPr lang="en-AU" sz="2400" b="1" kern="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	</a:t>
            </a:r>
            <a:r>
              <a:rPr lang="en-AU" sz="2400" b="1" kern="0" dirty="0"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orbit : </a:t>
            </a:r>
            <a:r>
              <a:rPr lang="en-AU" sz="2400" b="1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Cascadia Code" panose="020B0609020000020004" pitchFamily="49" charset="0"/>
              </a:rPr>
              <a:t>Orbit</a:t>
            </a:r>
            <a:endParaRPr lang="en-US" sz="2400" b="1" kern="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3425-B283-7F37-0B48-0136E461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12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8818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75C79-4BB5-7809-1EBD-9E7A06BB4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6C9-329C-078D-6AE6-79F48CF4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BAB4-3733-5EA5-0239-9D69D87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noProof="0" dirty="0">
                <a:latin typeface="Neue Haas Grotesk Text Pro" panose="020B0504020202020204" pitchFamily="34" charset="0"/>
              </a:rPr>
              <a:t>Python doesn’t check types</a:t>
            </a:r>
          </a:p>
          <a:p>
            <a:pPr marL="0" indent="0">
              <a:buNone/>
            </a:pPr>
            <a:endParaRPr lang="en-AU" sz="2400" b="1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en-AU" sz="2400" b="1" noProof="0" dirty="0" err="1">
                <a:latin typeface="Neue Haas Grotesk Text Pro" panose="020B0504020202020204" pitchFamily="34" charset="0"/>
              </a:rPr>
              <a:t>mypy</a:t>
            </a:r>
            <a:r>
              <a:rPr lang="en-AU" sz="2400" b="1" noProof="0" dirty="0">
                <a:latin typeface="Neue Haas Grotesk Text Pro" panose="020B0504020202020204" pitchFamily="34" charset="0"/>
              </a:rPr>
              <a:t> is a static </a:t>
            </a:r>
            <a:r>
              <a:rPr lang="en-AU" sz="2400" b="1" dirty="0">
                <a:latin typeface="Neue Haas Grotesk Text Pro" panose="020B0504020202020204" pitchFamily="34" charset="0"/>
              </a:rPr>
              <a:t>type checker</a:t>
            </a:r>
            <a:endParaRPr lang="en-AU" sz="2400" b="1" noProof="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endParaRPr lang="en-AU" sz="2400" b="1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en-AU" sz="2400" b="1" dirty="0" err="1">
                <a:latin typeface="Neue Haas Grotesk Text Pro" panose="020B0504020202020204" pitchFamily="34" charset="0"/>
              </a:rPr>
              <a:t>vscode</a:t>
            </a:r>
            <a:r>
              <a:rPr lang="en-AU" sz="2400" b="1" dirty="0">
                <a:latin typeface="Neue Haas Grotesk Text Pro" panose="020B0504020202020204" pitchFamily="34" charset="0"/>
              </a:rPr>
              <a:t> python extension does</a:t>
            </a:r>
          </a:p>
          <a:p>
            <a:pPr marL="0" indent="0">
              <a:buNone/>
            </a:pPr>
            <a:endParaRPr lang="en-AU" sz="2400" b="1" noProof="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en-AU" sz="2400" b="1" dirty="0" err="1">
                <a:latin typeface="Neue Haas Grotesk Text Pro" panose="020B0504020202020204" pitchFamily="34" charset="0"/>
              </a:rPr>
              <a:t>numpy</a:t>
            </a:r>
            <a:r>
              <a:rPr lang="en-AU" sz="2400" b="1" dirty="0">
                <a:latin typeface="Neue Haas Grotesk Text Pro" panose="020B0504020202020204" pitchFamily="34" charset="0"/>
              </a:rPr>
              <a:t> has no fixed size arrays</a:t>
            </a:r>
            <a:endParaRPr lang="en-AU" b="1" noProof="0" dirty="0">
              <a:latin typeface="Neue Haas Grotesk Text Pro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CED88-6891-6076-AE5D-DD8FA888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13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374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5A03-D691-782A-3417-1DDDAD2C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What is 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4748-BDAB-0EC1-19F2-C47E45BD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1741349"/>
          </a:xfrm>
        </p:spPr>
        <p:txBody>
          <a:bodyPr/>
          <a:lstStyle/>
          <a:p>
            <a:pPr marL="0" indent="0">
              <a:buNone/>
            </a:pPr>
            <a:r>
              <a:rPr lang="en-AU" noProof="0" dirty="0">
                <a:latin typeface="Neue Haas Grotesk Text Pro" panose="020B0504020202020204" pitchFamily="34" charset="0"/>
              </a:rPr>
              <a:t>≈</a:t>
            </a:r>
            <a:r>
              <a:rPr lang="en-AU" b="1" noProof="0" dirty="0">
                <a:latin typeface="Neue Haas Grotesk Text Pro" panose="020B0504020202020204" pitchFamily="34" charset="0"/>
              </a:rPr>
              <a:t> </a:t>
            </a:r>
            <a:r>
              <a:rPr lang="en-AU" sz="2400" b="1" noProof="0" dirty="0">
                <a:latin typeface="Neue Haas Grotesk Text Pro" panose="020B0504020202020204" pitchFamily="34" charset="0"/>
              </a:rPr>
              <a:t>the type of a variable describes what data it holds</a:t>
            </a:r>
          </a:p>
          <a:p>
            <a:pPr marL="0" indent="0">
              <a:buNone/>
            </a:pPr>
            <a:endParaRPr lang="en-AU" sz="2400" b="1" noProof="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en-AU" b="1" noProof="0" dirty="0">
                <a:latin typeface="Neue Haas Grotesk Text Pro" panose="020B0504020202020204" pitchFamily="34" charset="0"/>
              </a:rPr>
              <a:t>example types: 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str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b="1" noProof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dict</a:t>
            </a:r>
            <a:endParaRPr lang="en-AU" b="1" noProof="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07A72-7747-43EE-FCF1-ABA5245F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2</a:t>
            </a:fld>
            <a:endParaRPr lang="en-AU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3713-3067-7A2E-362D-5E2DC61FE626}"/>
              </a:ext>
            </a:extLst>
          </p:cNvPr>
          <p:cNvSpPr txBox="1"/>
          <p:nvPr/>
        </p:nvSpPr>
        <p:spPr>
          <a:xfrm>
            <a:off x="427858" y="5402244"/>
            <a:ext cx="82882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noProof="0" dirty="0">
                <a:latin typeface="Neue Haas Grotesk Text Pro" panose="020B0504020202020204" pitchFamily="34" charset="0"/>
              </a:rPr>
              <a:t>Types tell us more </a:t>
            </a:r>
            <a:r>
              <a:rPr lang="en-AU" sz="2600" b="1" dirty="0">
                <a:latin typeface="Neue Haas Grotesk Text Pro" panose="020B0504020202020204" pitchFamily="34" charset="0"/>
              </a:rPr>
              <a:t>about h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ow </a:t>
            </a:r>
            <a:r>
              <a:rPr lang="en-AU" sz="2600" b="1" dirty="0">
                <a:latin typeface="Neue Haas Grotesk Text Pro" panose="020B0504020202020204" pitchFamily="34" charset="0"/>
              </a:rPr>
              <a:t>w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e </a:t>
            </a:r>
            <a:r>
              <a:rPr lang="en-AU" sz="2600" b="1" dirty="0">
                <a:latin typeface="Neue Haas Grotesk Text Pro" panose="020B0504020202020204" pitchFamily="34" charset="0"/>
              </a:rPr>
              <a:t>c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an </a:t>
            </a:r>
            <a:r>
              <a:rPr lang="en-AU" sz="2600" b="1" dirty="0">
                <a:latin typeface="Neue Haas Grotesk Text Pro" panose="020B0504020202020204" pitchFamily="34" charset="0"/>
              </a:rPr>
              <a:t>u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se </a:t>
            </a:r>
            <a:r>
              <a:rPr lang="en-AU" sz="2600" b="1" dirty="0">
                <a:latin typeface="Neue Haas Grotesk Text Pro" panose="020B0504020202020204" pitchFamily="34" charset="0"/>
              </a:rPr>
              <a:t>a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 </a:t>
            </a:r>
            <a:r>
              <a:rPr lang="en-AU" sz="2600" b="1" dirty="0">
                <a:latin typeface="Neue Haas Grotesk Text Pro" panose="020B0504020202020204" pitchFamily="34" charset="0"/>
              </a:rPr>
              <a:t>v</a:t>
            </a:r>
            <a:r>
              <a:rPr lang="en-AU" sz="2600" b="1" noProof="0" dirty="0" err="1">
                <a:latin typeface="Neue Haas Grotesk Text Pro" panose="020B0504020202020204" pitchFamily="34" charset="0"/>
              </a:rPr>
              <a:t>ariable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 </a:t>
            </a:r>
            <a:r>
              <a:rPr lang="en-AU" sz="2600" b="1" dirty="0">
                <a:latin typeface="Neue Haas Grotesk Text Pro" panose="020B0504020202020204" pitchFamily="34" charset="0"/>
              </a:rPr>
              <a:t>w</a:t>
            </a:r>
            <a:r>
              <a:rPr lang="en-AU" sz="2600" b="1" noProof="0" dirty="0" err="1">
                <a:latin typeface="Neue Haas Grotesk Text Pro" panose="020B0504020202020204" pitchFamily="34" charset="0"/>
              </a:rPr>
              <a:t>ithout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 </a:t>
            </a:r>
            <a:r>
              <a:rPr lang="en-AU" sz="2600" b="1" dirty="0">
                <a:latin typeface="Neue Haas Grotesk Text Pro" panose="020B0504020202020204" pitchFamily="34" charset="0"/>
              </a:rPr>
              <a:t>k</a:t>
            </a:r>
            <a:r>
              <a:rPr lang="en-AU" sz="2600" b="1" noProof="0" dirty="0" err="1">
                <a:latin typeface="Neue Haas Grotesk Text Pro" panose="020B0504020202020204" pitchFamily="34" charset="0"/>
              </a:rPr>
              <a:t>nowing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 </a:t>
            </a:r>
            <a:r>
              <a:rPr lang="en-AU" sz="2600" b="1" dirty="0">
                <a:latin typeface="Neue Haas Grotesk Text Pro" panose="020B0504020202020204" pitchFamily="34" charset="0"/>
              </a:rPr>
              <a:t>w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here </a:t>
            </a:r>
            <a:r>
              <a:rPr lang="en-AU" sz="2600" b="1" dirty="0">
                <a:latin typeface="Neue Haas Grotesk Text Pro" panose="020B0504020202020204" pitchFamily="34" charset="0"/>
              </a:rPr>
              <a:t>t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hey </a:t>
            </a:r>
            <a:r>
              <a:rPr lang="en-AU" sz="2600" b="1" dirty="0">
                <a:latin typeface="Neue Haas Grotesk Text Pro" panose="020B0504020202020204" pitchFamily="34" charset="0"/>
              </a:rPr>
              <a:t>c</a:t>
            </a:r>
            <a:r>
              <a:rPr lang="en-AU" sz="2600" b="1" noProof="0" dirty="0" err="1">
                <a:latin typeface="Neue Haas Grotesk Text Pro" panose="020B0504020202020204" pitchFamily="34" charset="0"/>
              </a:rPr>
              <a:t>ame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 </a:t>
            </a:r>
            <a:r>
              <a:rPr lang="en-AU" sz="2600" b="1" dirty="0">
                <a:latin typeface="Neue Haas Grotesk Text Pro" panose="020B0504020202020204" pitchFamily="34" charset="0"/>
              </a:rPr>
              <a:t>f</a:t>
            </a:r>
            <a:r>
              <a:rPr lang="en-AU" sz="2600" b="1" noProof="0" dirty="0">
                <a:latin typeface="Neue Haas Grotesk Text Pro" panose="020B0504020202020204" pitchFamily="34" charset="0"/>
              </a:rPr>
              <a:t>rom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79598D-BF84-4B23-ECBD-19B26CB5402A}"/>
              </a:ext>
            </a:extLst>
          </p:cNvPr>
          <p:cNvSpPr/>
          <p:nvPr/>
        </p:nvSpPr>
        <p:spPr>
          <a:xfrm>
            <a:off x="1207003" y="2514600"/>
            <a:ext cx="6729994" cy="2446020"/>
          </a:xfrm>
          <a:prstGeom prst="roundRect">
            <a:avLst>
              <a:gd name="adj" fmla="val 4593"/>
            </a:avLst>
          </a:prstGeom>
          <a:solidFill>
            <a:srgbClr val="2C1D06"/>
          </a:solidFill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ok : </a:t>
            </a:r>
            <a:r>
              <a:rPr lang="en-AU" sz="28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8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= </a:t>
            </a:r>
            <a:r>
              <a:rPr lang="en-AU" sz="28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7</a:t>
            </a:r>
            <a:br>
              <a:rPr lang="en-AU" sz="28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endParaRPr lang="en-AU" sz="2800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AU" sz="2800" b="1" noProof="0" dirty="0" err="1">
                <a:latin typeface="Consolas" panose="020B0609020204030204" pitchFamily="49" charset="0"/>
                <a:cs typeface="Cascadia Code" panose="020B0609020000020004" pitchFamily="49" charset="0"/>
              </a:rPr>
              <a:t>not_ok</a:t>
            </a:r>
            <a:r>
              <a:rPr lang="en-AU" sz="28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: </a:t>
            </a:r>
            <a:r>
              <a:rPr lang="en-AU" sz="28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8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= </a:t>
            </a:r>
            <a:r>
              <a:rPr lang="en-AU" sz="28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“</a:t>
            </a:r>
            <a:r>
              <a:rPr lang="en-AU" sz="2800" b="1" noProof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abc</a:t>
            </a:r>
            <a:r>
              <a:rPr lang="en-AU" sz="28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”</a:t>
            </a:r>
          </a:p>
          <a:p>
            <a:endParaRPr lang="en-AU" sz="2800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AU" sz="2800" b="1" noProof="0" dirty="0" err="1">
                <a:latin typeface="Consolas" panose="020B0609020204030204" pitchFamily="49" charset="0"/>
                <a:cs typeface="Cascadia Code" panose="020B0609020000020004" pitchFamily="49" charset="0"/>
              </a:rPr>
              <a:t>also_ok</a:t>
            </a:r>
            <a:r>
              <a:rPr lang="en-AU" sz="28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: </a:t>
            </a:r>
            <a:r>
              <a:rPr lang="en-AU" sz="28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str</a:t>
            </a:r>
            <a:r>
              <a:rPr lang="en-AU" sz="28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= </a:t>
            </a:r>
            <a:r>
              <a:rPr lang="en-AU" sz="28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“</a:t>
            </a:r>
            <a:r>
              <a:rPr lang="en-AU" sz="2800" b="1" noProof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abc</a:t>
            </a:r>
            <a:r>
              <a:rPr lang="en-AU" sz="28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8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6148-79CE-2E8D-0443-AA408391F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33D00-02E0-DC2C-E9CC-7AE9EB33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3</a:t>
            </a:fld>
            <a:endParaRPr lang="en-AU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068674-E6B1-B183-F2B8-1FC18CDB983B}"/>
              </a:ext>
            </a:extLst>
          </p:cNvPr>
          <p:cNvSpPr txBox="1">
            <a:spLocks/>
          </p:cNvSpPr>
          <p:nvPr/>
        </p:nvSpPr>
        <p:spPr>
          <a:xfrm>
            <a:off x="227066" y="3504444"/>
            <a:ext cx="8689868" cy="3010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  <a:t>The study of type systems is a branch of mathematics called type theory</a:t>
            </a:r>
            <a:br>
              <a:rPr lang="en-AU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</a:br>
            <a:endParaRPr lang="en-AU" b="1" kern="0" noProof="0" dirty="0">
              <a:latin typeface="Neue Haas Grotesk Text Pro" panose="020F0502020204030204" pitchFamily="34" charset="0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  <a:t>LEAN4: </a:t>
            </a:r>
            <a:r>
              <a:rPr lang="en-AU" sz="2400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  <a:t>theorem prover and programming language</a:t>
            </a:r>
            <a:endParaRPr lang="en-AU" b="1" kern="0" noProof="0" dirty="0">
              <a:latin typeface="Neue Haas Grotesk Text Pro" panose="020F0502020204030204" pitchFamily="34" charset="0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  <a:t>Propositions are types</a:t>
            </a:r>
            <a:br>
              <a:rPr lang="en-AU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</a:br>
            <a:r>
              <a:rPr lang="en-AU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  <a:t>Proofs are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AC70FA-02C7-A776-0AB5-9EA19D8D9D47}"/>
              </a:ext>
            </a:extLst>
          </p:cNvPr>
          <p:cNvSpPr txBox="1">
            <a:spLocks/>
          </p:cNvSpPr>
          <p:nvPr/>
        </p:nvSpPr>
        <p:spPr>
          <a:xfrm>
            <a:off x="227066" y="735405"/>
            <a:ext cx="8689868" cy="156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2400" b="1" kern="0" noProof="0" dirty="0">
                <a:latin typeface="Neue Haas Grotesk Text Pro" panose="020F0502020204030204" pitchFamily="34" charset="0"/>
                <a:ea typeface="+mj-ea"/>
                <a:cs typeface="+mj-cs"/>
              </a:rPr>
              <a:t>Different Languages Have Different Type Systems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10D912-65DA-A705-33EF-0A14DDF7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C9797-50C2-C09C-4226-5E051B954807}"/>
              </a:ext>
            </a:extLst>
          </p:cNvPr>
          <p:cNvSpPr txBox="1"/>
          <p:nvPr/>
        </p:nvSpPr>
        <p:spPr>
          <a:xfrm>
            <a:off x="1550670" y="1393853"/>
            <a:ext cx="6042660" cy="195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800" b="1" noProof="0" dirty="0">
                <a:latin typeface="Neue Haas Grotesk Text Pro" panose="020B0504020202020204" pitchFamily="34" charset="0"/>
              </a:rPr>
              <a:t>Strong vs Weak</a:t>
            </a:r>
          </a:p>
          <a:p>
            <a:pPr algn="ctr">
              <a:lnSpc>
                <a:spcPct val="150000"/>
              </a:lnSpc>
            </a:pPr>
            <a:r>
              <a:rPr lang="en-AU" sz="2800" b="1" noProof="0" dirty="0">
                <a:latin typeface="Neue Haas Grotesk Text Pro" panose="020B0504020202020204" pitchFamily="34" charset="0"/>
              </a:rPr>
              <a:t>        Static vs Dynamic</a:t>
            </a:r>
          </a:p>
          <a:p>
            <a:pPr algn="ctr">
              <a:lnSpc>
                <a:spcPct val="150000"/>
              </a:lnSpc>
            </a:pPr>
            <a:r>
              <a:rPr lang="en-AU" sz="2800" b="1" noProof="0" dirty="0">
                <a:latin typeface="Neue Haas Grotesk Text Pro" panose="020B0504020202020204" pitchFamily="34" charset="0"/>
              </a:rPr>
              <a:t> Manifest vs Inferred</a:t>
            </a:r>
          </a:p>
        </p:txBody>
      </p:sp>
    </p:spTree>
    <p:extLst>
      <p:ext uri="{BB962C8B-B14F-4D97-AF65-F5344CB8AC3E}">
        <p14:creationId xmlns:p14="http://schemas.microsoft.com/office/powerpoint/2010/main" val="34907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EF392-5E18-DDBC-6A54-FFD0F5F0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B53F-C0C4-CC22-B91F-226D44A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Why Should I Use 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096E-900A-5892-7127-DA51517D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1130399"/>
            <a:ext cx="8689868" cy="5046563"/>
          </a:xfrm>
        </p:spPr>
        <p:txBody>
          <a:bodyPr>
            <a:normAutofit/>
          </a:bodyPr>
          <a:lstStyle/>
          <a:p>
            <a:pPr marL="2692400" lvl="1" indent="0">
              <a:lnSpc>
                <a:spcPct val="150000"/>
              </a:lnSpc>
              <a:buNone/>
              <a:tabLst>
                <a:tab pos="2692400" algn="l"/>
              </a:tabLst>
            </a:pPr>
            <a:r>
              <a:rPr lang="en-AU" sz="3600" b="1" u="wavyHeavy" noProof="0" dirty="0">
                <a:uFill>
                  <a:solidFill>
                    <a:srgbClr val="C00000"/>
                  </a:solidFill>
                </a:uFill>
                <a:latin typeface="Neue Haas Grotesk Text Pro" panose="020B0504020202020204" pitchFamily="34" charset="0"/>
              </a:rPr>
              <a:t>Catch Errors</a:t>
            </a:r>
          </a:p>
          <a:p>
            <a:pPr marL="2692400" lvl="1" indent="0">
              <a:lnSpc>
                <a:spcPct val="150000"/>
              </a:lnSpc>
              <a:buNone/>
              <a:tabLst>
                <a:tab pos="2692400" algn="l"/>
              </a:tabLst>
            </a:pPr>
            <a:r>
              <a:rPr lang="en-AU" sz="3600" b="1" noProof="0" dirty="0">
                <a:latin typeface="Neue Haas Grotesk Text Pro" panose="020B0504020202020204" pitchFamily="34" charset="0"/>
              </a:rPr>
              <a:t>Reason Clearly</a:t>
            </a:r>
          </a:p>
          <a:p>
            <a:pPr marL="2692400" lvl="1" indent="-450850">
              <a:lnSpc>
                <a:spcPct val="150000"/>
              </a:lnSpc>
              <a:buNone/>
              <a:tabLst>
                <a:tab pos="2692400" algn="l"/>
              </a:tabLst>
            </a:pPr>
            <a:r>
              <a:rPr lang="en-AU" sz="3600" b="1" noProof="0" dirty="0">
                <a:solidFill>
                  <a:srgbClr val="92D050"/>
                </a:solidFill>
                <a:latin typeface="Neue Haas Grotesk Text Pro" panose="020B0504020202020204" pitchFamily="34" charset="0"/>
              </a:rPr>
              <a:t># Document Code</a:t>
            </a:r>
          </a:p>
          <a:p>
            <a:pPr marL="2692400" lvl="1" indent="0">
              <a:lnSpc>
                <a:spcPct val="150000"/>
              </a:lnSpc>
              <a:buNone/>
              <a:tabLst>
                <a:tab pos="2692400" algn="l"/>
              </a:tabLst>
            </a:pPr>
            <a:r>
              <a:rPr lang="en-AU" sz="3600" b="1" noProof="0" dirty="0">
                <a:latin typeface="Neue Haas Grotesk Text Pro" panose="020B0504020202020204" pitchFamily="34" charset="0"/>
              </a:rPr>
              <a:t>Aid Collaboration</a:t>
            </a:r>
          </a:p>
          <a:p>
            <a:pPr marL="2692400" lvl="1" indent="0">
              <a:lnSpc>
                <a:spcPct val="150000"/>
              </a:lnSpc>
              <a:buNone/>
              <a:tabLst>
                <a:tab pos="2692400" algn="l"/>
              </a:tabLst>
            </a:pPr>
            <a:r>
              <a:rPr lang="en-AU" sz="3600" b="1" noProof="0" dirty="0">
                <a:latin typeface="Neue Haas Grotesk Text Pro" panose="020B0504020202020204" pitchFamily="34" charset="0"/>
              </a:rPr>
              <a:t>Guide Design</a:t>
            </a:r>
            <a:endParaRPr lang="en-AU" b="1" noProof="0" dirty="0">
              <a:latin typeface="Neue Haas Grotesk Text Pro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487F-A0DF-8DCF-AB1B-B1D563C9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4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3016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8482-6885-96E7-4527-EFB2CC97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E313-1B04-87A3-70F5-AADEDAB0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add4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(x):</a:t>
            </a:r>
          </a:p>
          <a:p>
            <a:pPr marL="0" indent="0">
              <a:buNone/>
            </a:pP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	</a:t>
            </a:r>
            <a:r>
              <a:rPr lang="en-AU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return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x + </a:t>
            </a:r>
            <a:r>
              <a:rPr lang="en-AU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4</a:t>
            </a:r>
          </a:p>
          <a:p>
            <a:pPr marL="0" indent="0">
              <a:buNone/>
            </a:pPr>
            <a:endParaRPr lang="en-AU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add4(</a:t>
            </a:r>
            <a:r>
              <a:rPr lang="en-AU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) </a:t>
            </a:r>
            <a:r>
              <a:rPr lang="en-AU" noProof="0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# 5</a:t>
            </a:r>
          </a:p>
          <a:p>
            <a:pPr marL="0" indent="0">
              <a:buNone/>
            </a:pP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add4(</a:t>
            </a:r>
            <a:r>
              <a:rPr lang="en-AU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“</a:t>
            </a:r>
            <a:r>
              <a:rPr lang="en-AU" noProof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abc</a:t>
            </a:r>
            <a:r>
              <a:rPr lang="en-AU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”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) </a:t>
            </a:r>
            <a:r>
              <a:rPr lang="en-AU" noProof="0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# !</a:t>
            </a:r>
            <a:r>
              <a:rPr lang="en-AU" noProof="0" dirty="0" err="1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TypeError</a:t>
            </a:r>
            <a:r>
              <a:rPr lang="en-AU" noProof="0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2400" b="1" noProof="0" dirty="0">
                <a:latin typeface="Neue Haas Grotesk Text Pro" panose="020B0504020202020204" pitchFamily="34" charset="0"/>
              </a:rPr>
              <a:t>Implementation needed to decern valid inputs</a:t>
            </a:r>
            <a:endParaRPr lang="en-AU" sz="3200" b="1" noProof="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endParaRPr lang="en-AU" noProof="0" dirty="0"/>
          </a:p>
          <a:p>
            <a:pPr marL="0" indent="0">
              <a:buNone/>
            </a:pPr>
            <a:r>
              <a:rPr lang="en-AU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typed_add4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(x : </a:t>
            </a:r>
            <a:r>
              <a:rPr lang="en-AU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	</a:t>
            </a:r>
            <a:r>
              <a:rPr lang="en-AU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return</a:t>
            </a:r>
            <a:r>
              <a:rPr lang="en-AU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x + </a:t>
            </a:r>
            <a:r>
              <a:rPr lang="en-AU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4</a:t>
            </a:r>
          </a:p>
          <a:p>
            <a:pPr marL="0" indent="0">
              <a:buNone/>
            </a:pPr>
            <a:r>
              <a:rPr lang="en-AU" sz="2400" b="1" noProof="0" dirty="0">
                <a:latin typeface="Neue Haas Grotesk Text Pro" panose="020B0504020202020204" pitchFamily="34" charset="0"/>
              </a:rPr>
              <a:t>Obvious </a:t>
            </a:r>
            <a:r>
              <a:rPr lang="en-AU" sz="24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“</a:t>
            </a:r>
            <a:r>
              <a:rPr lang="en-AU" sz="2400" b="1" noProof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abc</a:t>
            </a:r>
            <a:r>
              <a:rPr lang="en-AU" sz="24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” </a:t>
            </a:r>
            <a:r>
              <a:rPr lang="en-AU" sz="2400" b="1" noProof="0" dirty="0">
                <a:latin typeface="Neue Haas Grotesk Text Pro" panose="020B0504020202020204" pitchFamily="34" charset="0"/>
              </a:rPr>
              <a:t>invalid input</a:t>
            </a:r>
          </a:p>
          <a:p>
            <a:pPr marL="0" indent="0">
              <a:buNone/>
            </a:pPr>
            <a:r>
              <a:rPr lang="en-AU" sz="2400" b="1" noProof="0" dirty="0">
                <a:latin typeface="Neue Haas Grotesk Text Pro" panose="020B0504020202020204" pitchFamily="34" charset="0"/>
              </a:rPr>
              <a:t>Separates implementation from behaviour</a:t>
            </a:r>
            <a:endParaRPr lang="en-AU" sz="3200" b="1" noProof="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C821B-97F9-9343-8E12-816367EC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5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523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B7E6A-F4BD-21AC-B3AB-3D5257356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98-7F3A-2B75-E0BE-9F22BE5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5B37-DD6D-87E3-F96B-025C0C49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noProof="0" dirty="0" err="1">
                <a:latin typeface="Consolas" panose="020B0609020204030204" pitchFamily="49" charset="0"/>
                <a:cs typeface="Cascadia Code" panose="020B0609020000020004" pitchFamily="49" charset="0"/>
              </a:rPr>
              <a:t>int_list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: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= [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2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3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AU" b="1" noProof="0" dirty="0" err="1">
                <a:latin typeface="Consolas" panose="020B0609020204030204" pitchFamily="49" charset="0"/>
                <a:cs typeface="Cascadia Code" panose="020B0609020000020004" pitchFamily="49" charset="0"/>
              </a:rPr>
              <a:t>str_list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: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= [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"a"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"ab"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"</a:t>
            </a:r>
            <a:r>
              <a:rPr lang="en-AU" b="1" noProof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abc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"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AU" b="1" noProof="0" dirty="0" err="1">
                <a:latin typeface="Consolas" panose="020B0609020204030204" pitchFamily="49" charset="0"/>
                <a:cs typeface="Cascadia Code" panose="020B0609020000020004" pitchFamily="49" charset="0"/>
              </a:rPr>
              <a:t>int_str_list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: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= [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"ab"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3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endParaRPr lang="en-AU" b="1" noProof="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en-AU" b="1" noProof="0" dirty="0">
                <a:latin typeface="Neue Haas Grotesk Text Pro" panose="020B0504020202020204" pitchFamily="34" charset="0"/>
              </a:rPr>
              <a:t>These are all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lists</a:t>
            </a:r>
            <a:r>
              <a:rPr lang="en-AU" b="1" noProof="0" dirty="0">
                <a:latin typeface="Neue Haas Grotesk Text Pro" panose="020B0504020202020204" pitchFamily="34" charset="0"/>
              </a:rPr>
              <a:t> but the elements of the lists have different types</a:t>
            </a:r>
          </a:p>
          <a:p>
            <a:pPr marL="0" indent="0">
              <a:buNone/>
            </a:pPr>
            <a:endParaRPr lang="en-AU" b="1" noProof="0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en-AU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b="1" noProof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endpoint_diff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(l :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) -&gt;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   start = l[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   end = l[-</a:t>
            </a:r>
            <a:r>
              <a:rPr lang="en-AU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endParaRPr lang="en-AU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   </a:t>
            </a:r>
            <a:r>
              <a:rPr lang="en-AU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return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end - start</a:t>
            </a:r>
          </a:p>
          <a:p>
            <a:pPr marL="0" indent="0">
              <a:buNone/>
            </a:pPr>
            <a:br>
              <a:rPr lang="en-AU" b="1" noProof="0" dirty="0">
                <a:latin typeface="Neue Haas Grotesk Text Pro" panose="020B0504020202020204" pitchFamily="34" charset="0"/>
              </a:rPr>
            </a:br>
            <a:r>
              <a:rPr lang="en-AU" b="1" noProof="0" dirty="0" err="1">
                <a:latin typeface="Neue Haas Grotesk Text Pro" panose="020B0504020202020204" pitchFamily="34" charset="0"/>
              </a:rPr>
              <a:t>TypeError</a:t>
            </a:r>
            <a:r>
              <a:rPr lang="en-AU" b="1" noProof="0" dirty="0">
                <a:latin typeface="Neue Haas Grotesk Text Pro" panose="020B0504020202020204" pitchFamily="34" charset="0"/>
              </a:rPr>
              <a:t> for </a:t>
            </a:r>
            <a:r>
              <a:rPr lang="en-AU" b="1" noProof="0" dirty="0" err="1">
                <a:latin typeface="Consolas" panose="020B0609020204030204" pitchFamily="49" charset="0"/>
                <a:cs typeface="Cascadia Code" panose="020B0609020000020004" pitchFamily="49" charset="0"/>
              </a:rPr>
              <a:t>str_list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b="1" noProof="0" dirty="0">
                <a:latin typeface="Neue Haas Grotesk Text Pro" panose="020B0504020202020204" pitchFamily="34" charset="0"/>
              </a:rPr>
              <a:t>and </a:t>
            </a:r>
            <a:r>
              <a:rPr lang="en-AU" b="1" noProof="0" dirty="0" err="1">
                <a:latin typeface="Consolas" panose="020B0609020204030204" pitchFamily="49" charset="0"/>
                <a:cs typeface="Cascadia Code" panose="020B0609020000020004" pitchFamily="49" charset="0"/>
              </a:rPr>
              <a:t>int_str_list</a:t>
            </a:r>
            <a:endParaRPr lang="en-AU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1111B-C327-3417-BFFD-342E08D0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6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87839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D3B8C-1050-25B4-8B0C-7315BC2E9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03FC-0091-EF6F-08C6-88ABBD5D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8A53-B9BB-E1AE-75E4-988219DF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noProof="0" dirty="0">
                <a:latin typeface="Neue Haas Grotesk Text Pro" panose="020B0504020202020204" pitchFamily="34" charset="0"/>
              </a:rPr>
              <a:t>Using Generics: </a:t>
            </a:r>
            <a:br>
              <a:rPr lang="en-AU" sz="2400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</a:br>
            <a:br>
              <a:rPr lang="en-AU" sz="2400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</a:br>
            <a:r>
              <a:rPr lang="en-AU" sz="2400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AU" sz="2400" b="1" noProof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typed_endpoint_diff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(l : </a:t>
            </a:r>
            <a:r>
              <a:rPr lang="en-AU" sz="24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[</a:t>
            </a:r>
            <a:r>
              <a:rPr lang="en-AU" sz="24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]) -&gt; </a:t>
            </a:r>
            <a:r>
              <a:rPr lang="en-AU" sz="2400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   start = l[</a:t>
            </a:r>
            <a:r>
              <a:rPr lang="en-AU" sz="24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   end = l[-</a:t>
            </a:r>
            <a:r>
              <a:rPr lang="en-AU" sz="2400" b="1" noProof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endParaRPr lang="en-AU" sz="2400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   </a:t>
            </a:r>
            <a:r>
              <a:rPr lang="en-AU" sz="2400" b="1" noProof="0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return</a:t>
            </a:r>
            <a:r>
              <a:rPr lang="en-AU" sz="2400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 end - start</a:t>
            </a:r>
          </a:p>
          <a:p>
            <a:pPr marL="0" indent="0">
              <a:buNone/>
            </a:pPr>
            <a:br>
              <a:rPr lang="en-AU" b="1" noProof="0" dirty="0">
                <a:latin typeface="Neue Haas Grotesk Text Pro" panose="020B0504020202020204" pitchFamily="34" charset="0"/>
              </a:rPr>
            </a:br>
            <a:r>
              <a:rPr lang="en-AU" b="1" noProof="0" dirty="0">
                <a:latin typeface="Neue Haas Grotesk Text Pro" panose="020B0504020202020204" pitchFamily="34" charset="0"/>
              </a:rPr>
              <a:t>Other Examples:</a:t>
            </a:r>
            <a:br>
              <a:rPr lang="en-AU" b="1" noProof="0" dirty="0">
                <a:latin typeface="Neue Haas Grotesk Text Pro" panose="020B0504020202020204" pitchFamily="34" charset="0"/>
              </a:rPr>
            </a:br>
            <a:br>
              <a:rPr lang="en-AU" b="1" noProof="0" dirty="0">
                <a:latin typeface="Neue Haas Grotesk Text Pro" panose="020B0504020202020204" pitchFamily="34" charset="0"/>
              </a:rPr>
            </a:br>
            <a:r>
              <a:rPr lang="en-AU" b="1" noProof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dict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[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str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[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[</a:t>
            </a:r>
            <a:r>
              <a:rPr lang="en-AU" b="1" noProof="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AU" b="1" noProof="0" dirty="0">
                <a:latin typeface="Consolas" panose="020B0609020204030204" pitchFamily="49" charset="0"/>
                <a:cs typeface="Cascadia Code" panose="020B0609020000020004" pitchFamily="49" charset="0"/>
              </a:rPr>
              <a:t>]]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FB7F-2587-9464-B3C6-9FA96778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7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522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6F293-5081-B0F4-E3A4-A70A3D9A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1436-658A-8AE8-41DF-6E1B653C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Typing as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0586-C594-BC12-4933-BD3CF124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773251"/>
            <a:ext cx="8689868" cy="558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400" b="1" noProof="0" dirty="0">
                <a:latin typeface="Neue Haas Grotesk Text Pro" panose="020B0504020202020204" pitchFamily="34" charset="0"/>
              </a:rPr>
              <a:t>Ideally behaviour specified in:</a:t>
            </a:r>
          </a:p>
          <a:p>
            <a:pPr marL="2514600" indent="-514350" defTabSz="1077913"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latin typeface="Neue Haas Grotesk Text Pro" panose="020B0504020202020204" pitchFamily="34" charset="0"/>
              </a:rPr>
              <a:t>Code implementation</a:t>
            </a:r>
          </a:p>
          <a:p>
            <a:pPr marL="2514600" indent="-514350" defTabSz="1077913"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latin typeface="Neue Haas Grotesk Text Pro" panose="020B0504020202020204" pitchFamily="34" charset="0"/>
              </a:rPr>
              <a:t>Unit testing</a:t>
            </a:r>
          </a:p>
          <a:p>
            <a:pPr marL="2514600" indent="-514350" defTabSz="1077913">
              <a:lnSpc>
                <a:spcPct val="150000"/>
              </a:lnSpc>
              <a:buFont typeface="+mj-lt"/>
              <a:buAutoNum type="arabicPeriod"/>
            </a:pPr>
            <a:r>
              <a:rPr lang="en-AU" b="1" noProof="0" dirty="0">
                <a:latin typeface="Neue Haas Grotesk Text Pro" panose="020B0504020202020204" pitchFamily="34" charset="0"/>
              </a:rPr>
              <a:t>Documentation</a:t>
            </a:r>
            <a:endParaRPr lang="en-AU" b="1" dirty="0">
              <a:latin typeface="Neue Haas Grotesk Text Pro" panose="020B0504020202020204" pitchFamily="34" charset="0"/>
            </a:endParaRPr>
          </a:p>
          <a:p>
            <a:pPr marL="0" indent="0" defTabSz="1077913">
              <a:lnSpc>
                <a:spcPct val="150000"/>
              </a:lnSpc>
              <a:buNone/>
            </a:pPr>
            <a:r>
              <a:rPr lang="en-AU" b="1" noProof="0" dirty="0">
                <a:latin typeface="Neue Haas Grotesk Text Pro" panose="020B0504020202020204" pitchFamily="34" charset="0"/>
              </a:rPr>
              <a:t>Docstrings don’t</a:t>
            </a:r>
            <a:r>
              <a:rPr lang="en-AU" b="1" dirty="0">
                <a:latin typeface="Neue Haas Grotesk Text Pro" panose="020B0504020202020204" pitchFamily="34" charset="0"/>
              </a:rPr>
              <a:t> affect program behaviour</a:t>
            </a:r>
          </a:p>
          <a:p>
            <a:pPr marL="0" indent="0" defTabSz="1077913">
              <a:lnSpc>
                <a:spcPct val="150000"/>
              </a:lnSpc>
              <a:buNone/>
            </a:pPr>
            <a:r>
              <a:rPr lang="en-AU" b="1" dirty="0">
                <a:latin typeface="Neue Haas Grotesk Text Pro" panose="020B0504020202020204" pitchFamily="34" charset="0"/>
              </a:rPr>
              <a:t>This means it will be out of date</a:t>
            </a:r>
          </a:p>
          <a:p>
            <a:pPr marL="0" indent="0" defTabSz="1077913">
              <a:lnSpc>
                <a:spcPct val="150000"/>
              </a:lnSpc>
              <a:buNone/>
            </a:pPr>
            <a:r>
              <a:rPr lang="en-AU" b="1" dirty="0">
                <a:latin typeface="Neue Haas Grotesk Text Pro" panose="020B0504020202020204" pitchFamily="34" charset="0"/>
              </a:rPr>
              <a:t>Typing moves more documentation into code</a:t>
            </a:r>
          </a:p>
          <a:p>
            <a:pPr marL="0" indent="0" defTabSz="1077913">
              <a:lnSpc>
                <a:spcPct val="150000"/>
              </a:lnSpc>
              <a:buNone/>
            </a:pPr>
            <a:r>
              <a:rPr lang="en-AU" b="1" noProof="0" dirty="0">
                <a:latin typeface="Neue Haas Grotesk Text Pro" panose="020B0504020202020204" pitchFamily="34" charset="0"/>
              </a:rPr>
              <a:t>Much li</a:t>
            </a:r>
            <a:r>
              <a:rPr lang="en-AU" b="1" dirty="0" err="1">
                <a:latin typeface="Neue Haas Grotesk Text Pro" panose="020B0504020202020204" pitchFamily="34" charset="0"/>
              </a:rPr>
              <a:t>ke</a:t>
            </a:r>
            <a:r>
              <a:rPr lang="en-AU" b="1" dirty="0">
                <a:latin typeface="Neue Haas Grotesk Text Pro" panose="020B0504020202020204" pitchFamily="34" charset="0"/>
              </a:rPr>
              <a:t> good naming but better</a:t>
            </a:r>
          </a:p>
          <a:p>
            <a:pPr marL="0" indent="0" defTabSz="1077913">
              <a:lnSpc>
                <a:spcPct val="150000"/>
              </a:lnSpc>
              <a:buNone/>
            </a:pPr>
            <a:r>
              <a:rPr lang="en-AU" b="1" noProof="0" dirty="0">
                <a:latin typeface="Neue Haas Grotesk Text Pro" panose="020B0504020202020204" pitchFamily="34" charset="0"/>
              </a:rPr>
              <a:t>Types enforce stronger function “contracts”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FD6FD-A175-EBAB-6F4F-FB88F7C0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8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2858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FF551-F3E8-BF28-980D-FE6E72EBE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C8CF-3D20-A5C5-7F56-809863A5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223976"/>
            <a:ext cx="8689868" cy="61323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pop6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(l):</a:t>
            </a:r>
          </a:p>
          <a:p>
            <a:pPr marL="0" indent="0">
              <a:buNone/>
            </a:pP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    </a:t>
            </a:r>
            <a:r>
              <a:rPr lang="en-US" sz="48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return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 l[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:-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6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</a:pPr>
            <a:endParaRPr lang="en-US" sz="4800" b="1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def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remove_space_cube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(faces : </a:t>
            </a:r>
            <a:r>
              <a:rPr lang="en-US" sz="4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[</a:t>
            </a:r>
            <a:r>
              <a:rPr lang="en-US" sz="4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Faces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]) -&gt; </a:t>
            </a:r>
            <a:r>
              <a:rPr lang="en-US" sz="4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list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[</a:t>
            </a:r>
            <a:r>
              <a:rPr lang="en-US" sz="4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Faces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'''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removes the faces defining the space cube from a list of faces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Parameters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----------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faces : List[Faces]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    a list of faces with space cube faces as the final entries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Returns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-------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: List[Faces]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    the list of faces with space cube faces removed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'''</a:t>
            </a:r>
          </a:p>
          <a:p>
            <a:pPr marL="0" indent="0">
              <a:buNone/>
            </a:pP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    N_SPACE_CUBE_FACES =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6</a:t>
            </a:r>
          </a:p>
          <a:p>
            <a:pPr marL="0" indent="0">
              <a:buNone/>
            </a:pP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    </a:t>
            </a:r>
            <a:r>
              <a:rPr lang="en-US" sz="4800" b="1" dirty="0">
                <a:solidFill>
                  <a:srgbClr val="FFC00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return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 faces[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US" sz="4800" b="1" dirty="0">
                <a:latin typeface="Consolas" panose="020B0609020204030204" pitchFamily="49" charset="0"/>
                <a:cs typeface="Cascadia Code" panose="020B0609020000020004" pitchFamily="49" charset="0"/>
              </a:rPr>
              <a:t>:-N_SPACE_CUBE_FACES]</a:t>
            </a:r>
          </a:p>
          <a:p>
            <a:pPr marL="0" indent="0">
              <a:buNone/>
            </a:pPr>
            <a:endParaRPr lang="en-US" sz="4800" b="1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7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This example is a bit verbose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7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contract still isn't ideal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7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It requires the programmer (you) to ensure that the last six entries of faces define the space cube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7400" b="1" kern="0" dirty="0">
                <a:latin typeface="Neue Haas Grotesk Text Pro" panose="020F0502020204030204" pitchFamily="34" charset="0"/>
                <a:ea typeface="+mj-ea"/>
                <a:cs typeface="+mj-cs"/>
              </a:rPr>
              <a:t>This is a source for bugs</a:t>
            </a:r>
          </a:p>
          <a:p>
            <a:pPr marL="0" indent="0">
              <a:buNone/>
            </a:pPr>
            <a:endParaRPr lang="en-AU" b="1" noProof="0" dirty="0"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C1A3F-D7F0-F51D-069B-B946E35D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47E-B90F-4042-9439-44E663A09BAD}" type="slidenum">
              <a:rPr lang="en-AU" noProof="0" smtClean="0"/>
              <a:t>9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8608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</TotalTime>
  <Words>850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Consolas</vt:lpstr>
      <vt:lpstr>Neue Haas Grotesk Text Pro</vt:lpstr>
      <vt:lpstr>Tahoma</vt:lpstr>
      <vt:lpstr>Office Theme</vt:lpstr>
      <vt:lpstr>Or:  How  I Learned  To  Stop Worrying And  Accept Python</vt:lpstr>
      <vt:lpstr>What is Typing?</vt:lpstr>
      <vt:lpstr>PowerPoint Presentation</vt:lpstr>
      <vt:lpstr>Why Should I Use Typing?</vt:lpstr>
      <vt:lpstr>PowerPoint Presentation</vt:lpstr>
      <vt:lpstr>Generic Types</vt:lpstr>
      <vt:lpstr>Generic Types</vt:lpstr>
      <vt:lpstr>Typing as Documentation</vt:lpstr>
      <vt:lpstr>PowerPoint Presentation</vt:lpstr>
      <vt:lpstr>Custom Types</vt:lpstr>
      <vt:lpstr>Custom Types</vt:lpstr>
      <vt:lpstr>Custom Types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Catsamas</dc:creator>
  <cp:lastModifiedBy>Stephen Catsamas</cp:lastModifiedBy>
  <cp:revision>371</cp:revision>
  <dcterms:created xsi:type="dcterms:W3CDTF">2024-10-10T10:26:12Z</dcterms:created>
  <dcterms:modified xsi:type="dcterms:W3CDTF">2025-08-25T00:31:09Z</dcterms:modified>
</cp:coreProperties>
</file>