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5" r:id="rId3"/>
  </p:sldMasterIdLst>
  <p:notesMasterIdLst>
    <p:notesMasterId r:id="rId30"/>
  </p:notesMasterIdLst>
  <p:sldIdLst>
    <p:sldId id="256" r:id="rId4"/>
    <p:sldId id="395" r:id="rId5"/>
    <p:sldId id="345" r:id="rId6"/>
    <p:sldId id="317" r:id="rId7"/>
    <p:sldId id="393" r:id="rId8"/>
    <p:sldId id="399" r:id="rId9"/>
    <p:sldId id="394" r:id="rId10"/>
    <p:sldId id="396" r:id="rId11"/>
    <p:sldId id="397" r:id="rId12"/>
    <p:sldId id="400" r:id="rId13"/>
    <p:sldId id="401" r:id="rId14"/>
    <p:sldId id="402" r:id="rId15"/>
    <p:sldId id="403" r:id="rId16"/>
    <p:sldId id="404" r:id="rId17"/>
    <p:sldId id="409" r:id="rId18"/>
    <p:sldId id="407" r:id="rId19"/>
    <p:sldId id="405" r:id="rId20"/>
    <p:sldId id="408" r:id="rId21"/>
    <p:sldId id="406" r:id="rId22"/>
    <p:sldId id="411" r:id="rId23"/>
    <p:sldId id="410" r:id="rId24"/>
    <p:sldId id="412" r:id="rId25"/>
    <p:sldId id="413" r:id="rId26"/>
    <p:sldId id="415" r:id="rId27"/>
    <p:sldId id="398" r:id="rId28"/>
    <p:sldId id="3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395"/>
            <p14:sldId id="345"/>
            <p14:sldId id="317"/>
            <p14:sldId id="393"/>
            <p14:sldId id="399"/>
            <p14:sldId id="394"/>
            <p14:sldId id="396"/>
            <p14:sldId id="397"/>
            <p14:sldId id="400"/>
            <p14:sldId id="401"/>
            <p14:sldId id="402"/>
            <p14:sldId id="403"/>
            <p14:sldId id="404"/>
            <p14:sldId id="409"/>
            <p14:sldId id="407"/>
            <p14:sldId id="405"/>
            <p14:sldId id="408"/>
            <p14:sldId id="406"/>
            <p14:sldId id="411"/>
            <p14:sldId id="410"/>
            <p14:sldId id="412"/>
            <p14:sldId id="413"/>
            <p14:sldId id="415"/>
            <p14:sldId id="398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A9D18E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472" autoAdjust="0"/>
  </p:normalViewPr>
  <p:slideViewPr>
    <p:cSldViewPr snapToGrid="0">
      <p:cViewPr varScale="1">
        <p:scale>
          <a:sx n="85" d="100"/>
          <a:sy n="85" d="100"/>
        </p:scale>
        <p:origin x="9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3/28/2018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Alice sends her transaction to the pool, she sets a gas limit (21k for Ether xfer) and a gas price (e.g., 2 </a:t>
            </a:r>
            <a:r>
              <a:rPr lang="en-US" dirty="0" err="1"/>
              <a:t>Gwei</a:t>
            </a:r>
            <a:r>
              <a:rPr lang="en-US" dirty="0"/>
              <a:t>).</a:t>
            </a:r>
          </a:p>
          <a:p>
            <a:r>
              <a:rPr lang="en-US" dirty="0"/>
              <a:t>Too low? Miners won’t pick it up for a while, or if the network is busy, never. Can re-submit with higher price.</a:t>
            </a:r>
          </a:p>
          <a:p>
            <a:endParaRPr lang="en-US" dirty="0"/>
          </a:p>
          <a:p>
            <a:r>
              <a:rPr lang="en-US" dirty="0"/>
              <a:t>Miners verify transactions, so the ledger also has a giant map/dictionary of addresses-&gt;amounts.</a:t>
            </a:r>
          </a:p>
          <a:p>
            <a:r>
              <a:rPr lang="en-US" dirty="0"/>
              <a:t>Let’s store other things, too! Data and code. And then transactions become method calls!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32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transaction is now a method call.</a:t>
            </a:r>
          </a:p>
          <a:p>
            <a:r>
              <a:rPr lang="en-US" dirty="0"/>
              <a:t>The ledger is a history of method calls (event sourcing).</a:t>
            </a:r>
          </a:p>
          <a:p>
            <a:r>
              <a:rPr lang="en-US" dirty="0"/>
              <a:t>State is the complete state of the blockchain, including bytecode and all data stored on the chain.</a:t>
            </a:r>
          </a:p>
          <a:p>
            <a:r>
              <a:rPr lang="en-US" dirty="0"/>
              <a:t>“Method call” can now include an Ether transfer, but it can also include parameter values.</a:t>
            </a:r>
          </a:p>
          <a:p>
            <a:r>
              <a:rPr lang="en-US" dirty="0"/>
              <a:t>This is why we have Gas: as methods execute code, they use up gas. A simple xfer is always 21k.</a:t>
            </a:r>
          </a:p>
          <a:p>
            <a:r>
              <a:rPr lang="en-US" dirty="0"/>
              <a:t>Note: all method calls must be deterministic, so that miners can reach consensus.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81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is trustless: by default, your users do not have to trust you, just your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56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looks like JavaScript. It is NOWHERE NEAR THAT EASY!</a:t>
            </a:r>
          </a:p>
          <a:p>
            <a:r>
              <a:rPr lang="en-US" dirty="0"/>
              <a:t>Actually much more like embedded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83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Oracles solve the problem of how to get “outside state” into the blockchain.</a:t>
            </a:r>
          </a:p>
          <a:p>
            <a:endParaRPr lang="en-US" dirty="0"/>
          </a:p>
          <a:p>
            <a:r>
              <a:rPr lang="en-US" dirty="0"/>
              <a:t>E.g., who won the </a:t>
            </a:r>
            <a:r>
              <a:rPr lang="en-US" dirty="0" err="1"/>
              <a:t>SuperBowl</a:t>
            </a:r>
            <a:r>
              <a:rPr lang="en-US" dirty="0"/>
              <a:t>?</a:t>
            </a:r>
          </a:p>
          <a:p>
            <a:r>
              <a:rPr lang="en-US" dirty="0"/>
              <a:t>Or: random numbers?</a:t>
            </a:r>
          </a:p>
          <a:p>
            <a:r>
              <a:rPr lang="en-US" dirty="0"/>
              <a:t>Or: what time is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1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Oracles require trust, which is a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00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Trustable</a:t>
            </a:r>
            <a:r>
              <a:rPr lang="en-US" dirty="0"/>
              <a:t>: developers/creators have no special privileges or power over their contracts.</a:t>
            </a:r>
          </a:p>
          <a:p>
            <a:endParaRPr lang="en-US" dirty="0"/>
          </a:p>
          <a:p>
            <a:r>
              <a:rPr lang="en-US" dirty="0"/>
              <a:t>Anyone can create an instance of your smart contract code. They are then the owner of that instance.</a:t>
            </a:r>
          </a:p>
          <a:p>
            <a:endParaRPr lang="en-US" dirty="0"/>
          </a:p>
          <a:p>
            <a:r>
              <a:rPr lang="en-US" dirty="0"/>
              <a:t>Pausing is a separate pattern. It’s a circuit breaker; when under attack, you can pause until you </a:t>
            </a:r>
            <a:r>
              <a:rPr lang="en-US"/>
              <a:t>figure it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06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Trustable</a:t>
            </a:r>
            <a:r>
              <a:rPr lang="en-US" dirty="0"/>
              <a:t>: means immutable. For a given address, the contract code deployed there can never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87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Miners can: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Reorder transactions (thus causing one to fail, increasing their fees).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Inject transactions (this is why most betting-style contracts have a “lock” period).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52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the “async guy” on Stack Overflow.</a:t>
            </a:r>
          </a:p>
          <a:p>
            <a:r>
              <a:rPr lang="en-US" dirty="0"/>
              <a:t>Not Jon Skeet.</a:t>
            </a:r>
          </a:p>
          <a:p>
            <a:r>
              <a:rPr lang="en-US" dirty="0"/>
              <a:t>Also have a blog (mostly async these days).</a:t>
            </a:r>
          </a:p>
          <a:p>
            <a:r>
              <a:rPr lang="en-US" dirty="0"/>
              <a:t>Regular developer, not a</a:t>
            </a:r>
            <a:r>
              <a:rPr lang="en-US" baseline="0" dirty="0"/>
              <a:t> travel-the-world elite speaker.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69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are available</a:t>
            </a:r>
            <a:r>
              <a:rPr lang="en-US" baseline="0" dirty="0"/>
              <a:t> at StephenCleary.com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Trust is the theme of blockchains.</a:t>
            </a:r>
          </a:p>
          <a:p>
            <a:endParaRPr lang="en-US" dirty="0"/>
          </a:p>
          <a:p>
            <a:r>
              <a:rPr lang="en-US" dirty="0"/>
              <a:t>“Motivation” in this world is a form of economic force.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15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Not: forks,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6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2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“Ledger”: Literally like an accounting ledger. A series of transactions.</a:t>
            </a:r>
          </a:p>
          <a:p>
            <a:r>
              <a:rPr lang="en-US" dirty="0"/>
              <a:t>Alice wants to send Bob some cryptocurrency. (Bob does nothing)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Alice opens her wallet (access private key), and creates and signs a transaction.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Alice submits her transaction to the pool (distributed).</a:t>
            </a:r>
          </a:p>
          <a:p>
            <a:r>
              <a:rPr lang="en-US" dirty="0"/>
              <a:t>(click)</a:t>
            </a:r>
          </a:p>
          <a:p>
            <a:r>
              <a:rPr lang="en-US" dirty="0"/>
              <a:t>A miner retrieves transactions from the pool and appends them to the blockchain.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84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Miners are not altruistic lovers of blockchains. They are in it to make money.</a:t>
            </a:r>
          </a:p>
          <a:p>
            <a:r>
              <a:rPr lang="en-US" dirty="0"/>
              <a:t>Miners make money on transaction fees. In Ethereum, this is “gas”.</a:t>
            </a:r>
          </a:p>
          <a:p>
            <a:r>
              <a:rPr lang="en-US" dirty="0"/>
              <a:t>Amount of gas is always the same for cryptocurrency transfers, but can very in other cases.</a:t>
            </a:r>
          </a:p>
          <a:p>
            <a:r>
              <a:rPr lang="en-US" dirty="0"/>
              <a:t>Cost of gas can always vary. If you want faster transactions, raise your gas price.</a:t>
            </a:r>
          </a:p>
          <a:p>
            <a:endParaRPr lang="en-US" dirty="0"/>
          </a:p>
          <a:p>
            <a:r>
              <a:rPr lang="en-US" dirty="0"/>
              <a:t>Giga-</a:t>
            </a:r>
            <a:r>
              <a:rPr lang="en-US" dirty="0" err="1"/>
              <a:t>wei</a:t>
            </a:r>
            <a:r>
              <a:rPr lang="en-US" dirty="0"/>
              <a:t>: 1B </a:t>
            </a:r>
            <a:r>
              <a:rPr lang="en-US" dirty="0" err="1"/>
              <a:t>wei</a:t>
            </a:r>
            <a:r>
              <a:rPr lang="en-US" dirty="0"/>
              <a:t>. (or 1 billionth of an Ether)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82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21000 gas for a simple Ether transaction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6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54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84375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22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84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74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468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36763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28369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4797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676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364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6"/>
            <a:ext cx="9860611" cy="26896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9"/>
            <a:ext cx="9860675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5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78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951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325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607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70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820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1391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40756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48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4"/>
            <a:ext cx="9860611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6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7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379545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364928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93766948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3778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86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282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103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11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782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813680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003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79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701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260661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512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52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811144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705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706" r:id="rId10"/>
    <p:sldLayoutId id="2147483707" r:id="rId11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thgasstation.inf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zombies.io/" TargetMode="External"/><Relationship Id="rId2" Type="http://schemas.openxmlformats.org/officeDocument/2006/relationships/hyperlink" Target="https://solidity.readthedocs.io/en/develop/" TargetMode="Externa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github.com/ConsenSys/smart-contract-best-practices" TargetMode="External"/><Relationship Id="rId4" Type="http://schemas.openxmlformats.org/officeDocument/2006/relationships/hyperlink" Target="https://blog.zeppelin.solutions/guides/hom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err="1"/>
              <a:t>PaLOUsa</a:t>
            </a:r>
            <a:r>
              <a:rPr lang="en-US" dirty="0"/>
              <a:t>, March 2018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Ethereum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FA32-1C31-4BB7-B7D5-677A4B86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Miner Motivation: Gas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6A143-8BE9-42F2-B88B-F1D259248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Amount of gas (“limit”)</a:t>
            </a:r>
          </a:p>
          <a:p>
            <a:endParaRPr lang="en-US" dirty="0"/>
          </a:p>
          <a:p>
            <a:r>
              <a:rPr lang="en-US" dirty="0"/>
              <a:t>Price of gas (in Ether/</a:t>
            </a:r>
            <a:r>
              <a:rPr lang="en-US" dirty="0" err="1"/>
              <a:t>Gwei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https://ethgasstation.info/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752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AE22-1FA0-4787-9491-BB032232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71E46-33E1-417D-8173-89F79A51C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8575C-B58C-4015-BA8A-81F85AAC6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444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087823E-75E9-4D88-9D7D-39B1A1703B57}"/>
              </a:ext>
            </a:extLst>
          </p:cNvPr>
          <p:cNvSpPr/>
          <p:nvPr/>
        </p:nvSpPr>
        <p:spPr bwMode="auto">
          <a:xfrm>
            <a:off x="8756597" y="4388587"/>
            <a:ext cx="2046869" cy="712026"/>
          </a:xfrm>
          <a:prstGeom prst="parallelogram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A2A759-49A6-4ED2-8BCE-12AD3D4D98EB}"/>
              </a:ext>
            </a:extLst>
          </p:cNvPr>
          <p:cNvSpPr/>
          <p:nvPr/>
        </p:nvSpPr>
        <p:spPr bwMode="auto">
          <a:xfrm>
            <a:off x="10281423" y="4388586"/>
            <a:ext cx="1694985" cy="7120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State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(balances)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F8A27-23E7-4FED-A8D5-2E0579E1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with Gas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7EF8E-D0B2-404B-95D2-AB465CA15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1803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Blockchain: Distributed Transaction Ledger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BA76A3-96D6-4C9D-ACBB-ACDC786CDB24}"/>
              </a:ext>
            </a:extLst>
          </p:cNvPr>
          <p:cNvSpPr/>
          <p:nvPr/>
        </p:nvSpPr>
        <p:spPr bwMode="auto">
          <a:xfrm>
            <a:off x="1059366" y="2966224"/>
            <a:ext cx="1538868" cy="814039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Alice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E27207-C489-4DD5-B023-D3A04DC56B62}"/>
              </a:ext>
            </a:extLst>
          </p:cNvPr>
          <p:cNvSpPr/>
          <p:nvPr/>
        </p:nvSpPr>
        <p:spPr bwMode="auto">
          <a:xfrm>
            <a:off x="4702098" y="2966223"/>
            <a:ext cx="1538868" cy="814039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Bob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6F4C0C-F04C-4D5B-A59D-66240BB336A0}"/>
              </a:ext>
            </a:extLst>
          </p:cNvPr>
          <p:cNvSpPr/>
          <p:nvPr/>
        </p:nvSpPr>
        <p:spPr bwMode="auto">
          <a:xfrm>
            <a:off x="2930912" y="3100037"/>
            <a:ext cx="1438507" cy="546410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6C946C-992F-4000-B9FE-5180C4D04FCF}"/>
              </a:ext>
            </a:extLst>
          </p:cNvPr>
          <p:cNvSpPr/>
          <p:nvPr/>
        </p:nvSpPr>
        <p:spPr bwMode="auto">
          <a:xfrm>
            <a:off x="9433932" y="1438507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Transaction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591170-0971-4434-9003-6D9059B4C8F6}"/>
              </a:ext>
            </a:extLst>
          </p:cNvPr>
          <p:cNvSpPr/>
          <p:nvPr/>
        </p:nvSpPr>
        <p:spPr bwMode="auto">
          <a:xfrm>
            <a:off x="9433931" y="2058832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Transaction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2860F-3507-4457-A5FC-BB18871261B2}"/>
              </a:ext>
            </a:extLst>
          </p:cNvPr>
          <p:cNvSpPr/>
          <p:nvPr/>
        </p:nvSpPr>
        <p:spPr bwMode="auto">
          <a:xfrm>
            <a:off x="9433931" y="2679157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Transaction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2B3AFC-46D4-4186-A586-3DBC1DD80F86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10281424" y="1817649"/>
            <a:ext cx="1" cy="241183"/>
          </a:xfrm>
          <a:prstGeom prst="straightConnector1">
            <a:avLst/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F5F201-1C05-4429-A33C-2FE21A5C2B2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0281424" y="2437974"/>
            <a:ext cx="0" cy="241183"/>
          </a:xfrm>
          <a:prstGeom prst="straightConnector1">
            <a:avLst/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AB57B7-C678-477D-A6D5-6261805E5BBA}"/>
              </a:ext>
            </a:extLst>
          </p:cNvPr>
          <p:cNvSpPr/>
          <p:nvPr/>
        </p:nvSpPr>
        <p:spPr bwMode="auto">
          <a:xfrm>
            <a:off x="9433931" y="3299482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Transaction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0940AC-BCF7-436C-867E-F117C2DABAC2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10281424" y="3058299"/>
            <a:ext cx="0" cy="241183"/>
          </a:xfrm>
          <a:prstGeom prst="straightConnector1">
            <a:avLst/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311C5E-93FC-4FEE-A7CE-9175A395CDAE}"/>
              </a:ext>
            </a:extLst>
          </p:cNvPr>
          <p:cNvSpPr/>
          <p:nvPr/>
        </p:nvSpPr>
        <p:spPr bwMode="auto">
          <a:xfrm>
            <a:off x="3681761" y="4420385"/>
            <a:ext cx="4828478" cy="1806498"/>
          </a:xfrm>
          <a:prstGeom prst="rect">
            <a:avLst/>
          </a:pr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A52AF-A432-46B7-A59A-30A3DAFBC24C}"/>
              </a:ext>
            </a:extLst>
          </p:cNvPr>
          <p:cNvSpPr/>
          <p:nvPr/>
        </p:nvSpPr>
        <p:spPr bwMode="auto">
          <a:xfrm>
            <a:off x="981307" y="3491918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Transaction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0B6129-57D4-4EC6-A62B-BE405825282F}"/>
              </a:ext>
            </a:extLst>
          </p:cNvPr>
          <p:cNvSpPr/>
          <p:nvPr/>
        </p:nvSpPr>
        <p:spPr bwMode="auto">
          <a:xfrm>
            <a:off x="3988419" y="5323634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Transaction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9A4801-1EBB-4604-8A32-AB0EB3DBBF2E}"/>
              </a:ext>
            </a:extLst>
          </p:cNvPr>
          <p:cNvSpPr/>
          <p:nvPr/>
        </p:nvSpPr>
        <p:spPr bwMode="auto">
          <a:xfrm>
            <a:off x="6203796" y="5660676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Transaction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1057B2-4D59-4412-ABE7-5A51958B7922}"/>
              </a:ext>
            </a:extLst>
          </p:cNvPr>
          <p:cNvCxnSpPr>
            <a:cxnSpLocks/>
          </p:cNvCxnSpPr>
          <p:nvPr/>
        </p:nvCxnSpPr>
        <p:spPr>
          <a:xfrm flipV="1">
            <a:off x="10281424" y="3659670"/>
            <a:ext cx="0" cy="241183"/>
          </a:xfrm>
          <a:prstGeom prst="straightConnector1">
            <a:avLst/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18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35 0.17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 0.17685 L 0.65 0.208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 0.20833 L 0.69323 0.0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75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  <p:bldP spid="21" grpId="2" animBg="1"/>
      <p:bldP spid="21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087823E-75E9-4D88-9D7D-39B1A1703B57}"/>
              </a:ext>
            </a:extLst>
          </p:cNvPr>
          <p:cNvSpPr/>
          <p:nvPr/>
        </p:nvSpPr>
        <p:spPr bwMode="auto">
          <a:xfrm>
            <a:off x="8756597" y="4388587"/>
            <a:ext cx="2046869" cy="712026"/>
          </a:xfrm>
          <a:prstGeom prst="parallelogram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A2A759-49A6-4ED2-8BCE-12AD3D4D98EB}"/>
              </a:ext>
            </a:extLst>
          </p:cNvPr>
          <p:cNvSpPr/>
          <p:nvPr/>
        </p:nvSpPr>
        <p:spPr bwMode="auto">
          <a:xfrm>
            <a:off x="10281423" y="4388586"/>
            <a:ext cx="1694985" cy="7120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State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Code+Data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F8A27-23E7-4FED-A8D5-2E0579E1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with Smart Contracts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7EF8E-D0B2-404B-95D2-AB465CA15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1803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Blockchain: Distributed Transaction Ledger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BA76A3-96D6-4C9D-ACBB-ACDC786CDB24}"/>
              </a:ext>
            </a:extLst>
          </p:cNvPr>
          <p:cNvSpPr/>
          <p:nvPr/>
        </p:nvSpPr>
        <p:spPr bwMode="auto">
          <a:xfrm>
            <a:off x="1059366" y="2966224"/>
            <a:ext cx="1538868" cy="814039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Alice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E27207-C489-4DD5-B023-D3A04DC56B62}"/>
              </a:ext>
            </a:extLst>
          </p:cNvPr>
          <p:cNvSpPr/>
          <p:nvPr/>
        </p:nvSpPr>
        <p:spPr bwMode="auto">
          <a:xfrm>
            <a:off x="4702098" y="2966223"/>
            <a:ext cx="1538868" cy="814039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Bob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6F4C0C-F04C-4D5B-A59D-66240BB336A0}"/>
              </a:ext>
            </a:extLst>
          </p:cNvPr>
          <p:cNvSpPr/>
          <p:nvPr/>
        </p:nvSpPr>
        <p:spPr bwMode="auto">
          <a:xfrm>
            <a:off x="2930912" y="3100037"/>
            <a:ext cx="1438507" cy="546410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6C946C-992F-4000-B9FE-5180C4D04FCF}"/>
              </a:ext>
            </a:extLst>
          </p:cNvPr>
          <p:cNvSpPr/>
          <p:nvPr/>
        </p:nvSpPr>
        <p:spPr bwMode="auto">
          <a:xfrm>
            <a:off x="9433932" y="1438507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Method Call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591170-0971-4434-9003-6D9059B4C8F6}"/>
              </a:ext>
            </a:extLst>
          </p:cNvPr>
          <p:cNvSpPr/>
          <p:nvPr/>
        </p:nvSpPr>
        <p:spPr bwMode="auto">
          <a:xfrm>
            <a:off x="9433931" y="2058832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Method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2860F-3507-4457-A5FC-BB18871261B2}"/>
              </a:ext>
            </a:extLst>
          </p:cNvPr>
          <p:cNvSpPr/>
          <p:nvPr/>
        </p:nvSpPr>
        <p:spPr bwMode="auto">
          <a:xfrm>
            <a:off x="9433931" y="2679157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Method Call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2B3AFC-46D4-4186-A586-3DBC1DD80F86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10281424" y="1817649"/>
            <a:ext cx="1" cy="241183"/>
          </a:xfrm>
          <a:prstGeom prst="straightConnector1">
            <a:avLst/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F5F201-1C05-4429-A33C-2FE21A5C2B2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0281424" y="2437974"/>
            <a:ext cx="0" cy="241183"/>
          </a:xfrm>
          <a:prstGeom prst="straightConnector1">
            <a:avLst/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AB57B7-C678-477D-A6D5-6261805E5BBA}"/>
              </a:ext>
            </a:extLst>
          </p:cNvPr>
          <p:cNvSpPr/>
          <p:nvPr/>
        </p:nvSpPr>
        <p:spPr bwMode="auto">
          <a:xfrm>
            <a:off x="9433931" y="3299482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Method Call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0940AC-BCF7-436C-867E-F117C2DABAC2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10281424" y="3058299"/>
            <a:ext cx="0" cy="241183"/>
          </a:xfrm>
          <a:prstGeom prst="straightConnector1">
            <a:avLst/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311C5E-93FC-4FEE-A7CE-9175A395CDAE}"/>
              </a:ext>
            </a:extLst>
          </p:cNvPr>
          <p:cNvSpPr/>
          <p:nvPr/>
        </p:nvSpPr>
        <p:spPr bwMode="auto">
          <a:xfrm>
            <a:off x="3681761" y="4420385"/>
            <a:ext cx="4828478" cy="1806498"/>
          </a:xfrm>
          <a:prstGeom prst="rect">
            <a:avLst/>
          </a:pr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A52AF-A432-46B7-A59A-30A3DAFBC24C}"/>
              </a:ext>
            </a:extLst>
          </p:cNvPr>
          <p:cNvSpPr/>
          <p:nvPr/>
        </p:nvSpPr>
        <p:spPr bwMode="auto">
          <a:xfrm>
            <a:off x="981307" y="3491918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Method Call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0B6129-57D4-4EC6-A62B-BE405825282F}"/>
              </a:ext>
            </a:extLst>
          </p:cNvPr>
          <p:cNvSpPr/>
          <p:nvPr/>
        </p:nvSpPr>
        <p:spPr bwMode="auto">
          <a:xfrm>
            <a:off x="3988419" y="5323634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Method Call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9A4801-1EBB-4604-8A32-AB0EB3DBBF2E}"/>
              </a:ext>
            </a:extLst>
          </p:cNvPr>
          <p:cNvSpPr/>
          <p:nvPr/>
        </p:nvSpPr>
        <p:spPr bwMode="auto">
          <a:xfrm>
            <a:off x="6203796" y="5660676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Method Call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1057B2-4D59-4412-ABE7-5A51958B7922}"/>
              </a:ext>
            </a:extLst>
          </p:cNvPr>
          <p:cNvCxnSpPr>
            <a:cxnSpLocks/>
          </p:cNvCxnSpPr>
          <p:nvPr/>
        </p:nvCxnSpPr>
        <p:spPr>
          <a:xfrm flipV="1">
            <a:off x="10281424" y="3659670"/>
            <a:ext cx="0" cy="241183"/>
          </a:xfrm>
          <a:prstGeom prst="straightConnector1">
            <a:avLst/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64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35 0.17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 0.17685 L 0.65 0.208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 0.20833 L 0.69323 0.057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75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5B8A4-DCB8-42D6-864C-89269E00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46F8F-D4AC-4CBC-B3D8-18C6C744F0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0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E7674A-9EB8-45D6-B8C9-66B7CE2C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3DFC8-40FC-40B4-8C1F-9B9E89491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2756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Solidity code defines classes.</a:t>
            </a:r>
          </a:p>
          <a:p>
            <a:endParaRPr lang="en-US" dirty="0"/>
          </a:p>
          <a:p>
            <a:r>
              <a:rPr lang="en-US" dirty="0"/>
              <a:t>Instances live at a specific address.</a:t>
            </a:r>
          </a:p>
        </p:txBody>
      </p:sp>
    </p:spTree>
    <p:extLst>
      <p:ext uri="{BB962C8B-B14F-4D97-AF65-F5344CB8AC3E}">
        <p14:creationId xmlns:p14="http://schemas.microsoft.com/office/powerpoint/2010/main" val="42617695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80B25-8666-4F04-9B58-0F65BCB3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Solidity: Harder than it looks!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63BDE-5CFA-4B20-A86D-38CF37974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 exception handling</a:t>
            </a:r>
          </a:p>
          <a:p>
            <a:endParaRPr lang="en-US" dirty="0"/>
          </a:p>
          <a:p>
            <a:r>
              <a:rPr lang="en-US" dirty="0"/>
              <a:t>Easy to cause security holes</a:t>
            </a:r>
          </a:p>
          <a:p>
            <a:endParaRPr lang="en-US" dirty="0"/>
          </a:p>
          <a:p>
            <a:r>
              <a:rPr lang="en-US" dirty="0"/>
              <a:t>Private is not private</a:t>
            </a:r>
          </a:p>
        </p:txBody>
      </p:sp>
    </p:spTree>
    <p:extLst>
      <p:ext uri="{BB962C8B-B14F-4D97-AF65-F5344CB8AC3E}">
        <p14:creationId xmlns:p14="http://schemas.microsoft.com/office/powerpoint/2010/main" val="330895374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BFED48-B5C2-429C-AF11-FF4488B44EF8}"/>
              </a:ext>
            </a:extLst>
          </p:cNvPr>
          <p:cNvSpPr/>
          <p:nvPr/>
        </p:nvSpPr>
        <p:spPr bwMode="auto">
          <a:xfrm>
            <a:off x="3550356" y="1764512"/>
            <a:ext cx="2545644" cy="1286933"/>
          </a:xfrm>
          <a:prstGeom prst="rect">
            <a:avLst/>
          </a:prstGeom>
          <a:noFill/>
          <a:ln w="1270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lvl="1"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</a:rPr>
              <a:t>           </a:t>
            </a:r>
            <a:r>
              <a:rPr lang="en-US" sz="2000" dirty="0" err="1">
                <a:solidFill>
                  <a:schemeClr val="bg1"/>
                </a:solidFill>
              </a:rPr>
              <a:t>MetaMask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FB04C-02BE-4EBF-8416-7ED1541B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Apps (</a:t>
            </a:r>
            <a:r>
              <a:rPr lang="en-US" dirty="0" err="1"/>
              <a:t>dApps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CBB94B-5B8D-4B8B-8A01-AEC428F3D888}"/>
              </a:ext>
            </a:extLst>
          </p:cNvPr>
          <p:cNvSpPr/>
          <p:nvPr/>
        </p:nvSpPr>
        <p:spPr bwMode="auto">
          <a:xfrm>
            <a:off x="948267" y="1764512"/>
            <a:ext cx="1941689" cy="12869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558250-4D41-4715-9619-86079D83F087}"/>
              </a:ext>
            </a:extLst>
          </p:cNvPr>
          <p:cNvSpPr/>
          <p:nvPr/>
        </p:nvSpPr>
        <p:spPr bwMode="auto">
          <a:xfrm>
            <a:off x="3747912" y="1959869"/>
            <a:ext cx="1072444" cy="89966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web3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17C3B0-442B-4921-BD15-A482DC07F64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89956" y="2407979"/>
            <a:ext cx="857956" cy="1723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F41FFF5-2443-4F98-82E2-E7837952FDC8}"/>
              </a:ext>
            </a:extLst>
          </p:cNvPr>
          <p:cNvSpPr/>
          <p:nvPr/>
        </p:nvSpPr>
        <p:spPr bwMode="auto">
          <a:xfrm>
            <a:off x="7004756" y="1764511"/>
            <a:ext cx="1941689" cy="12869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Ethereum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Blockchain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MetaMask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323E49-16E0-4A84-898A-993D25F8D0D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096000" y="2407978"/>
            <a:ext cx="908756" cy="1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696086B-EB70-452F-8BA7-17714C83478C}"/>
              </a:ext>
            </a:extLst>
          </p:cNvPr>
          <p:cNvSpPr/>
          <p:nvPr/>
        </p:nvSpPr>
        <p:spPr bwMode="auto">
          <a:xfrm>
            <a:off x="948267" y="4078334"/>
            <a:ext cx="1941689" cy="12869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SPA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50936-0B1D-4CF4-9EBB-71B04DF8074C}"/>
              </a:ext>
            </a:extLst>
          </p:cNvPr>
          <p:cNvSpPr/>
          <p:nvPr/>
        </p:nvSpPr>
        <p:spPr bwMode="auto">
          <a:xfrm>
            <a:off x="3747912" y="4273691"/>
            <a:ext cx="2348088" cy="89966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web3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AAA4FF-B8AC-465A-B9C7-4653D8C4873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889956" y="4721801"/>
            <a:ext cx="857956" cy="1723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3998961-3758-436D-8AA8-05EFE3907156}"/>
              </a:ext>
            </a:extLst>
          </p:cNvPr>
          <p:cNvSpPr/>
          <p:nvPr/>
        </p:nvSpPr>
        <p:spPr bwMode="auto">
          <a:xfrm>
            <a:off x="7004756" y="4078333"/>
            <a:ext cx="1941689" cy="128693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Ethereum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Blockchain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(self, 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Infura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762CB-8050-4262-9C6D-C4E63CF3876B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6096000" y="4721800"/>
            <a:ext cx="908756" cy="1724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EA9F67-9648-455A-AB62-1D85E9CD4DA2}"/>
              </a:ext>
            </a:extLst>
          </p:cNvPr>
          <p:cNvSpPr/>
          <p:nvPr/>
        </p:nvSpPr>
        <p:spPr bwMode="auto">
          <a:xfrm>
            <a:off x="5080000" y="2859534"/>
            <a:ext cx="1309511" cy="48025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Wallet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DEB0F4-B8A9-4858-9F81-E8576CC3A83B}"/>
              </a:ext>
            </a:extLst>
          </p:cNvPr>
          <p:cNvSpPr/>
          <p:nvPr/>
        </p:nvSpPr>
        <p:spPr bwMode="auto">
          <a:xfrm>
            <a:off x="1984023" y="5109930"/>
            <a:ext cx="1309511" cy="480253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Wallet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7793F7-E608-47E6-A3E0-C864C048215A}"/>
              </a:ext>
            </a:extLst>
          </p:cNvPr>
          <p:cNvSpPr/>
          <p:nvPr/>
        </p:nvSpPr>
        <p:spPr bwMode="auto">
          <a:xfrm>
            <a:off x="8771467" y="2137044"/>
            <a:ext cx="1941689" cy="54186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Smart Contract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08DB01-9252-4A4B-8882-AD870A44CD1A}"/>
              </a:ext>
            </a:extLst>
          </p:cNvPr>
          <p:cNvSpPr/>
          <p:nvPr/>
        </p:nvSpPr>
        <p:spPr bwMode="auto">
          <a:xfrm>
            <a:off x="8771466" y="4450866"/>
            <a:ext cx="1941689" cy="54186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Smart Contract</a:t>
            </a:r>
          </a:p>
        </p:txBody>
      </p:sp>
    </p:spTree>
    <p:extLst>
      <p:ext uri="{BB962C8B-B14F-4D97-AF65-F5344CB8AC3E}">
        <p14:creationId xmlns:p14="http://schemas.microsoft.com/office/powerpoint/2010/main" val="1436294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8584-6AEF-4EB7-A58E-EB9DA1C7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Code &amp;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FA65B-BFF8-469C-BB7F-35E6DF226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662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Benefits: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Trustless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Distributed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Immutable 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Drawbacks: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Expensive!</a:t>
            </a:r>
          </a:p>
        </p:txBody>
      </p:sp>
    </p:spTree>
    <p:extLst>
      <p:ext uri="{BB962C8B-B14F-4D97-AF65-F5344CB8AC3E}">
        <p14:creationId xmlns:p14="http://schemas.microsoft.com/office/powerpoint/2010/main" val="6497692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3F9D-5602-41D0-B12B-C76751C9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15658-EE07-4219-B288-6B1DAFEAE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8190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Blockchain has perfect history</a:t>
            </a:r>
          </a:p>
          <a:p>
            <a:endParaRPr lang="en-US" dirty="0"/>
          </a:p>
          <a:p>
            <a:r>
              <a:rPr lang="en-US" dirty="0"/>
              <a:t>Contract code can react to its own state</a:t>
            </a:r>
            <a:br>
              <a:rPr lang="en-US" dirty="0"/>
            </a:br>
            <a:r>
              <a:rPr lang="en-US" dirty="0"/>
              <a:t>	(deterministically)</a:t>
            </a:r>
          </a:p>
          <a:p>
            <a:endParaRPr lang="en-US" dirty="0"/>
          </a:p>
          <a:p>
            <a:r>
              <a:rPr lang="en-US" dirty="0"/>
              <a:t>What about outside state?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B52C95BE-4F0E-4A10-B5CC-29C1CB3A109F}"/>
              </a:ext>
            </a:extLst>
          </p:cNvPr>
          <p:cNvSpPr/>
          <p:nvPr/>
        </p:nvSpPr>
        <p:spPr bwMode="auto">
          <a:xfrm>
            <a:off x="8756597" y="4388587"/>
            <a:ext cx="2046869" cy="712026"/>
          </a:xfrm>
          <a:prstGeom prst="parallelogram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Miner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8E35B8-BE83-4003-A531-3A31259A3349}"/>
              </a:ext>
            </a:extLst>
          </p:cNvPr>
          <p:cNvSpPr/>
          <p:nvPr/>
        </p:nvSpPr>
        <p:spPr bwMode="auto">
          <a:xfrm>
            <a:off x="10281423" y="4388586"/>
            <a:ext cx="1694985" cy="7120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State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(</a:t>
            </a: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Code+Data</a:t>
            </a: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915D3C-EC56-43CF-954C-E923AA865259}"/>
              </a:ext>
            </a:extLst>
          </p:cNvPr>
          <p:cNvSpPr/>
          <p:nvPr/>
        </p:nvSpPr>
        <p:spPr bwMode="auto">
          <a:xfrm>
            <a:off x="9433932" y="1438507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Method Call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6B852A-FF90-4365-9987-60E7D61215DA}"/>
              </a:ext>
            </a:extLst>
          </p:cNvPr>
          <p:cNvSpPr/>
          <p:nvPr/>
        </p:nvSpPr>
        <p:spPr bwMode="auto">
          <a:xfrm>
            <a:off x="9433931" y="2058832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Method Call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4CF697-F789-4C63-BFD2-F913D6899BD0}"/>
              </a:ext>
            </a:extLst>
          </p:cNvPr>
          <p:cNvSpPr/>
          <p:nvPr/>
        </p:nvSpPr>
        <p:spPr bwMode="auto">
          <a:xfrm>
            <a:off x="9433931" y="2679157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Method Call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B68EFF-6E43-415F-BABC-2C52C800B577}"/>
              </a:ext>
            </a:extLst>
          </p:cNvPr>
          <p:cNvCxnSpPr>
            <a:stCxn id="23" idx="0"/>
            <a:endCxn id="22" idx="2"/>
          </p:cNvCxnSpPr>
          <p:nvPr/>
        </p:nvCxnSpPr>
        <p:spPr>
          <a:xfrm flipV="1">
            <a:off x="10281424" y="1817649"/>
            <a:ext cx="1" cy="241183"/>
          </a:xfrm>
          <a:prstGeom prst="straightConnector1">
            <a:avLst/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D7E7C5-85DF-4FEB-997A-15CA73313573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10281424" y="2437974"/>
            <a:ext cx="0" cy="241183"/>
          </a:xfrm>
          <a:prstGeom prst="straightConnector1">
            <a:avLst/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1EDC4-4BEE-4904-B446-8154BDA511FA}"/>
              </a:ext>
            </a:extLst>
          </p:cNvPr>
          <p:cNvSpPr/>
          <p:nvPr/>
        </p:nvSpPr>
        <p:spPr bwMode="auto">
          <a:xfrm>
            <a:off x="9433931" y="3299482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Method Call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C9F98-7FB7-43B9-B410-8881A77867E2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10281424" y="3058299"/>
            <a:ext cx="0" cy="241183"/>
          </a:xfrm>
          <a:prstGeom prst="straightConnector1">
            <a:avLst/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921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52D069-96F5-4B34-B272-6AC9FA68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0784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ABCD-BA45-41A4-93C2-86AF107E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C88BE-D80E-43C9-9563-52AA504C77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662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Owner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Asking users to trust you. :/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Quorum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Only harder to bribe, not impossible.</a:t>
            </a:r>
          </a:p>
          <a:p>
            <a:endParaRPr lang="en-US" dirty="0"/>
          </a:p>
          <a:p>
            <a:r>
              <a:rPr lang="en-US" dirty="0"/>
              <a:t>Algorithmic</a:t>
            </a:r>
          </a:p>
        </p:txBody>
      </p:sp>
    </p:spTree>
    <p:extLst>
      <p:ext uri="{BB962C8B-B14F-4D97-AF65-F5344CB8AC3E}">
        <p14:creationId xmlns:p14="http://schemas.microsoft.com/office/powerpoint/2010/main" val="151047645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45905E-E8FE-4C9A-AC62-1B74FFEE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 Patterns</a:t>
            </a:r>
          </a:p>
        </p:txBody>
      </p:sp>
    </p:spTree>
    <p:extLst>
      <p:ext uri="{BB962C8B-B14F-4D97-AF65-F5344CB8AC3E}">
        <p14:creationId xmlns:p14="http://schemas.microsoft.com/office/powerpoint/2010/main" val="140852704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EF5159-CD4D-428C-8AE0-88FE7DBA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AA56A-81D8-4BD1-885E-05BA6A8DF4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Special address (usually the creator) has unique privileges.</a:t>
            </a:r>
          </a:p>
          <a:p>
            <a:endParaRPr lang="en-US" dirty="0"/>
          </a:p>
          <a:p>
            <a:r>
              <a:rPr lang="en-US" dirty="0"/>
              <a:t>By default, the contract creator has no special power.</a:t>
            </a:r>
          </a:p>
          <a:p>
            <a:endParaRPr lang="en-US" dirty="0"/>
          </a:p>
          <a:p>
            <a:r>
              <a:rPr lang="en-US" dirty="0"/>
              <a:t>Owner allows Pausing.</a:t>
            </a:r>
          </a:p>
        </p:txBody>
      </p:sp>
    </p:spTree>
    <p:extLst>
      <p:ext uri="{BB962C8B-B14F-4D97-AF65-F5344CB8AC3E}">
        <p14:creationId xmlns:p14="http://schemas.microsoft.com/office/powerpoint/2010/main" val="102235561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D6B9-EBB6-4D03-94F2-757762D2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FFC93-9A83-4834-8EB8-FF9F81BD3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8233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Delegate from proxy contract to implementation contract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also: truffle migrate</a:t>
            </a:r>
          </a:p>
        </p:txBody>
      </p:sp>
    </p:spTree>
    <p:extLst>
      <p:ext uri="{BB962C8B-B14F-4D97-AF65-F5344CB8AC3E}">
        <p14:creationId xmlns:p14="http://schemas.microsoft.com/office/powerpoint/2010/main" val="360361361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7464-5AE3-4478-9315-8DD0C714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96F52-3190-4763-A124-2F997AD7A3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50139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Withdraw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Explicit withdraw method. Pull, not push.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Checks-Effects-Interactions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Save all state changes before invoking </a:t>
            </a:r>
            <a:r>
              <a:rPr lang="en-US" i="1" dirty="0"/>
              <a:t>any</a:t>
            </a:r>
            <a:r>
              <a:rPr lang="en-US" dirty="0"/>
              <a:t> untrusted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Cooldown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Prevent miner interference with forced waits.</a:t>
            </a:r>
          </a:p>
        </p:txBody>
      </p:sp>
    </p:spTree>
    <p:extLst>
      <p:ext uri="{BB962C8B-B14F-4D97-AF65-F5344CB8AC3E}">
        <p14:creationId xmlns:p14="http://schemas.microsoft.com/office/powerpoint/2010/main" val="356120208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955D-1E62-432D-B4C1-D45D2953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Solidity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7B973-9EAC-4D3B-9420-694BB07010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546200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Official Solidity docs: </a:t>
            </a:r>
            <a:r>
              <a:rPr lang="en-US" dirty="0">
                <a:hlinkClick r:id="rId2"/>
              </a:rPr>
              <a:t>https://solidity.readthedocs.io/en/develop/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CryptoZombies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https://cryptozombies.io/</a:t>
            </a:r>
            <a:endParaRPr lang="en-US" dirty="0"/>
          </a:p>
          <a:p>
            <a:endParaRPr lang="en-US" dirty="0"/>
          </a:p>
          <a:p>
            <a:r>
              <a:rPr lang="en-US" dirty="0"/>
              <a:t>Zeppelin guides: </a:t>
            </a:r>
            <a:r>
              <a:rPr lang="en-US" dirty="0">
                <a:hlinkClick r:id="rId4"/>
              </a:rPr>
              <a:t>https://blog.zeppelin.solutions/guides/home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https://github.com/ConsenSys/smart-contract-best-practices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9649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29" y="1103070"/>
            <a:ext cx="3129100" cy="3981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930" y="3296644"/>
            <a:ext cx="2912785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 forth and be awesome!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5786" y="5084852"/>
            <a:ext cx="3003707" cy="34624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900" dirty="0"/>
              <a:t>Image from </a:t>
            </a:r>
            <a:r>
              <a:rPr lang="en-US" sz="900" dirty="0" err="1"/>
              <a:t>Etsy</a:t>
            </a:r>
            <a:r>
              <a:rPr lang="en-US" sz="900" dirty="0"/>
              <a:t> user </a:t>
            </a:r>
            <a:r>
              <a:rPr lang="en-US" sz="900" dirty="0" err="1"/>
              <a:t>Rosewine</a:t>
            </a:r>
            <a:r>
              <a:rPr lang="en-US" sz="900" dirty="0"/>
              <a:t>; used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32435947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92" y="0"/>
            <a:ext cx="7989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90" y="0"/>
            <a:ext cx="5226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I’m starting for reals now</a:t>
            </a:r>
          </a:p>
        </p:txBody>
      </p:sp>
    </p:spTree>
    <p:extLst>
      <p:ext uri="{BB962C8B-B14F-4D97-AF65-F5344CB8AC3E}">
        <p14:creationId xmlns:p14="http://schemas.microsoft.com/office/powerpoint/2010/main" val="9408659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508-A7BA-4F0A-8232-A05D3E5E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Blockchain?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F0A79-C52B-4FFF-9E33-95E7C08FCE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914359"/>
          </a:xfrm>
        </p:spPr>
        <p:txBody>
          <a:bodyPr/>
          <a:lstStyle/>
          <a:p>
            <a:r>
              <a:rPr lang="en-US" dirty="0"/>
              <a:t>It’s all about trust.</a:t>
            </a:r>
          </a:p>
          <a:p>
            <a:endParaRPr lang="en-US" dirty="0"/>
          </a:p>
          <a:p>
            <a:r>
              <a:rPr lang="en-US" dirty="0"/>
              <a:t>Or </a:t>
            </a:r>
            <a:r>
              <a:rPr lang="en-US" i="1" dirty="0"/>
              <a:t>lack</a:t>
            </a:r>
            <a:r>
              <a:rPr lang="en-US" dirty="0"/>
              <a:t> of trust.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Questions to keep in mind:</a:t>
            </a:r>
          </a:p>
          <a:p>
            <a:pPr marL="514350" indent="-514350"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Who is my app trusting?</a:t>
            </a:r>
          </a:p>
          <a:p>
            <a:pPr marL="514350" indent="-514350"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Who do my app users have to trust? (including me!)</a:t>
            </a:r>
          </a:p>
          <a:p>
            <a:pPr marL="514350" indent="-514350"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Am I trusting my users to do what I expect?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If so, how can I </a:t>
            </a:r>
            <a:r>
              <a:rPr lang="en-US" b="1" dirty="0">
                <a:sym typeface="Wingdings" panose="05000000000000000000" pitchFamily="2" charset="2"/>
              </a:rPr>
              <a:t>motivate</a:t>
            </a:r>
            <a:r>
              <a:rPr lang="en-US" dirty="0">
                <a:sym typeface="Wingdings" panose="05000000000000000000" pitchFamily="2" charset="2"/>
              </a:rPr>
              <a:t> my users?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12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8E971-FFFD-4BC6-AF31-BAC32C9C9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662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Blockchain</a:t>
            </a:r>
          </a:p>
          <a:p>
            <a:r>
              <a:rPr lang="en-US" dirty="0"/>
              <a:t>Transaction Ledger</a:t>
            </a:r>
          </a:p>
          <a:p>
            <a:r>
              <a:rPr lang="en-US" dirty="0"/>
              <a:t>Wallet</a:t>
            </a:r>
          </a:p>
          <a:p>
            <a:r>
              <a:rPr lang="en-US" dirty="0"/>
              <a:t>Miner</a:t>
            </a:r>
          </a:p>
          <a:p>
            <a:r>
              <a:rPr lang="en-US" dirty="0"/>
              <a:t>Smart Contract</a:t>
            </a:r>
          </a:p>
          <a:p>
            <a:r>
              <a:rPr lang="en-US" dirty="0"/>
              <a:t>Distributed App (</a:t>
            </a:r>
            <a:r>
              <a:rPr lang="en-US" dirty="0" err="1"/>
              <a:t>dApp</a:t>
            </a:r>
            <a:r>
              <a:rPr lang="en-US" dirty="0"/>
              <a:t>)</a:t>
            </a:r>
          </a:p>
          <a:p>
            <a:r>
              <a:rPr lang="en-US" dirty="0"/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37960249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7DF7-6C36-4712-8988-261A015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Asymmetric Cryptography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61A17-ACA4-4D8A-B3B3-A27EBE52FD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662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Public/Private Key Pairs</a:t>
            </a:r>
          </a:p>
          <a:p>
            <a:endParaRPr lang="en-US" dirty="0"/>
          </a:p>
          <a:p>
            <a:r>
              <a:rPr lang="en-US" dirty="0"/>
              <a:t>Signing and Verification</a:t>
            </a:r>
          </a:p>
          <a:p>
            <a:endParaRPr lang="en-US" dirty="0"/>
          </a:p>
          <a:p>
            <a:r>
              <a:rPr lang="en-US" dirty="0"/>
              <a:t>Cryptocurrency Transactions: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Public Key ~ your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Private Key ~ your wallet</a:t>
            </a:r>
          </a:p>
        </p:txBody>
      </p:sp>
    </p:spTree>
    <p:extLst>
      <p:ext uri="{BB962C8B-B14F-4D97-AF65-F5344CB8AC3E}">
        <p14:creationId xmlns:p14="http://schemas.microsoft.com/office/powerpoint/2010/main" val="4283977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087823E-75E9-4D88-9D7D-39B1A1703B57}"/>
              </a:ext>
            </a:extLst>
          </p:cNvPr>
          <p:cNvSpPr/>
          <p:nvPr/>
        </p:nvSpPr>
        <p:spPr bwMode="auto">
          <a:xfrm>
            <a:off x="8756597" y="4388587"/>
            <a:ext cx="2046869" cy="712026"/>
          </a:xfrm>
          <a:prstGeom prst="parallelogram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Miner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F8A27-23E7-4FED-A8D5-2E0579E1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7EF8E-D0B2-404B-95D2-AB465CA15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1803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Blockchain: Distributed Transaction Ledger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BA76A3-96D6-4C9D-ACBB-ACDC786CDB24}"/>
              </a:ext>
            </a:extLst>
          </p:cNvPr>
          <p:cNvSpPr/>
          <p:nvPr/>
        </p:nvSpPr>
        <p:spPr bwMode="auto">
          <a:xfrm>
            <a:off x="1059366" y="2966224"/>
            <a:ext cx="1538868" cy="814039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Alice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E27207-C489-4DD5-B023-D3A04DC56B62}"/>
              </a:ext>
            </a:extLst>
          </p:cNvPr>
          <p:cNvSpPr/>
          <p:nvPr/>
        </p:nvSpPr>
        <p:spPr bwMode="auto">
          <a:xfrm>
            <a:off x="4702098" y="2966223"/>
            <a:ext cx="1538868" cy="814039"/>
          </a:xfrm>
          <a:prstGeom prst="ellipse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Bob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C6F4C0C-F04C-4D5B-A59D-66240BB336A0}"/>
              </a:ext>
            </a:extLst>
          </p:cNvPr>
          <p:cNvSpPr/>
          <p:nvPr/>
        </p:nvSpPr>
        <p:spPr bwMode="auto">
          <a:xfrm>
            <a:off x="2930912" y="3100037"/>
            <a:ext cx="1438507" cy="546410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6C946C-992F-4000-B9FE-5180C4D04FCF}"/>
              </a:ext>
            </a:extLst>
          </p:cNvPr>
          <p:cNvSpPr/>
          <p:nvPr/>
        </p:nvSpPr>
        <p:spPr bwMode="auto">
          <a:xfrm>
            <a:off x="9433932" y="1438507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Transaction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591170-0971-4434-9003-6D9059B4C8F6}"/>
              </a:ext>
            </a:extLst>
          </p:cNvPr>
          <p:cNvSpPr/>
          <p:nvPr/>
        </p:nvSpPr>
        <p:spPr bwMode="auto">
          <a:xfrm>
            <a:off x="9433931" y="2058832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Transaction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F2860F-3507-4457-A5FC-BB18871261B2}"/>
              </a:ext>
            </a:extLst>
          </p:cNvPr>
          <p:cNvSpPr/>
          <p:nvPr/>
        </p:nvSpPr>
        <p:spPr bwMode="auto">
          <a:xfrm>
            <a:off x="9433931" y="2679157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Transaction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2B3AFC-46D4-4186-A586-3DBC1DD80F86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10281424" y="1817649"/>
            <a:ext cx="1" cy="241183"/>
          </a:xfrm>
          <a:prstGeom prst="straightConnector1">
            <a:avLst/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F5F201-1C05-4429-A33C-2FE21A5C2B2A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0281424" y="2437974"/>
            <a:ext cx="0" cy="241183"/>
          </a:xfrm>
          <a:prstGeom prst="straightConnector1">
            <a:avLst/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AB57B7-C678-477D-A6D5-6261805E5BBA}"/>
              </a:ext>
            </a:extLst>
          </p:cNvPr>
          <p:cNvSpPr/>
          <p:nvPr/>
        </p:nvSpPr>
        <p:spPr bwMode="auto">
          <a:xfrm>
            <a:off x="9433931" y="3299482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Transaction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0940AC-BCF7-436C-867E-F117C2DABAC2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10281424" y="3058299"/>
            <a:ext cx="0" cy="241183"/>
          </a:xfrm>
          <a:prstGeom prst="straightConnector1">
            <a:avLst/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311C5E-93FC-4FEE-A7CE-9175A395CDAE}"/>
              </a:ext>
            </a:extLst>
          </p:cNvPr>
          <p:cNvSpPr/>
          <p:nvPr/>
        </p:nvSpPr>
        <p:spPr bwMode="auto">
          <a:xfrm>
            <a:off x="3681761" y="4420385"/>
            <a:ext cx="4828478" cy="1806498"/>
          </a:xfrm>
          <a:prstGeom prst="rect">
            <a:avLst/>
          </a:prstGeom>
          <a:noFill/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A52AF-A432-46B7-A59A-30A3DAFBC24C}"/>
              </a:ext>
            </a:extLst>
          </p:cNvPr>
          <p:cNvSpPr/>
          <p:nvPr/>
        </p:nvSpPr>
        <p:spPr bwMode="auto">
          <a:xfrm>
            <a:off x="981307" y="3491918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Transaction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0B6129-57D4-4EC6-A62B-BE405825282F}"/>
              </a:ext>
            </a:extLst>
          </p:cNvPr>
          <p:cNvSpPr/>
          <p:nvPr/>
        </p:nvSpPr>
        <p:spPr bwMode="auto">
          <a:xfrm>
            <a:off x="3988419" y="5323634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Transaction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9A4801-1EBB-4604-8A32-AB0EB3DBBF2E}"/>
              </a:ext>
            </a:extLst>
          </p:cNvPr>
          <p:cNvSpPr/>
          <p:nvPr/>
        </p:nvSpPr>
        <p:spPr bwMode="auto">
          <a:xfrm>
            <a:off x="6203796" y="5660676"/>
            <a:ext cx="1694985" cy="37914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Transaction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1057B2-4D59-4412-ABE7-5A51958B7922}"/>
              </a:ext>
            </a:extLst>
          </p:cNvPr>
          <p:cNvCxnSpPr>
            <a:cxnSpLocks/>
          </p:cNvCxnSpPr>
          <p:nvPr/>
        </p:nvCxnSpPr>
        <p:spPr>
          <a:xfrm flipV="1">
            <a:off x="10281424" y="3659670"/>
            <a:ext cx="0" cy="241183"/>
          </a:xfrm>
          <a:prstGeom prst="straightConnector1">
            <a:avLst/>
          </a:prstGeom>
          <a:ln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480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44444E-6 L 0.35 0.176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 0.17685 L 0.65 0.2083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157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 0.20833 L 0.69323 0.057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75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0" grpId="0" animBg="1"/>
      <p:bldP spid="21" grpId="0" animBg="1"/>
      <p:bldP spid="21" grpId="1" animBg="1"/>
      <p:bldP spid="21" grpId="2" animBg="1"/>
      <p:bldP spid="21" grpId="3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Microsoft">
  <a:themeElements>
    <a:clrScheme name="Custom 1">
      <a:dk1>
        <a:srgbClr val="505050"/>
      </a:dk1>
      <a:lt1>
        <a:srgbClr val="FFFFFF"/>
      </a:lt1>
      <a:dk2>
        <a:srgbClr val="00518E"/>
      </a:dk2>
      <a:lt2>
        <a:srgbClr val="9DD7FC"/>
      </a:lt2>
      <a:accent1>
        <a:srgbClr val="0072C6"/>
      </a:accent1>
      <a:accent2>
        <a:srgbClr val="258244"/>
      </a:accent2>
      <a:accent3>
        <a:srgbClr val="F15628"/>
      </a:accent3>
      <a:accent4>
        <a:srgbClr val="442359"/>
      </a:accent4>
      <a:accent5>
        <a:srgbClr val="B4009E"/>
      </a:accent5>
      <a:accent6>
        <a:srgbClr val="F47836"/>
      </a:accent6>
      <a:hlink>
        <a:srgbClr val="00518E"/>
      </a:hlink>
      <a:folHlink>
        <a:srgbClr val="00518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20855</TotalTime>
  <Words>1086</Words>
  <Application>Microsoft Office PowerPoint</Application>
  <PresentationFormat>Widescreen</PresentationFormat>
  <Paragraphs>244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Segoe UI</vt:lpstr>
      <vt:lpstr>Segoe UI Light</vt:lpstr>
      <vt:lpstr>Wingdings</vt:lpstr>
      <vt:lpstr>Microsoft</vt:lpstr>
      <vt:lpstr>VS11_Beta_Template_Dark_16x9</vt:lpstr>
      <vt:lpstr>1_VS11_Beta_Template_Dark_16x9</vt:lpstr>
      <vt:lpstr>Understanding Ethereum Application Development</vt:lpstr>
      <vt:lpstr>PowerPoint Presentation</vt:lpstr>
      <vt:lpstr>PowerPoint Presentation</vt:lpstr>
      <vt:lpstr>PowerPoint Presentation</vt:lpstr>
      <vt:lpstr>OK, I’m starting for reals now</vt:lpstr>
      <vt:lpstr>Why Blockchain?</vt:lpstr>
      <vt:lpstr>Terminology</vt:lpstr>
      <vt:lpstr>Basic Asymmetric Cryptography</vt:lpstr>
      <vt:lpstr>Blockchain Basics</vt:lpstr>
      <vt:lpstr>Miner Motivation: Gas</vt:lpstr>
      <vt:lpstr>PowerPoint Presentation</vt:lpstr>
      <vt:lpstr>Blockchain with Gas</vt:lpstr>
      <vt:lpstr>Blockchain with Smart Contracts</vt:lpstr>
      <vt:lpstr>Smart Contract Code</vt:lpstr>
      <vt:lpstr>Note</vt:lpstr>
      <vt:lpstr>Solidity: Harder than it looks! </vt:lpstr>
      <vt:lpstr>Distributed Apps (dApps)</vt:lpstr>
      <vt:lpstr>Blockchain Code &amp; Data</vt:lpstr>
      <vt:lpstr>Oracles</vt:lpstr>
      <vt:lpstr>Oracles</vt:lpstr>
      <vt:lpstr>Smart Contract Patterns</vt:lpstr>
      <vt:lpstr>Owner</vt:lpstr>
      <vt:lpstr>Upgradeable</vt:lpstr>
      <vt:lpstr>Code Patterns</vt:lpstr>
      <vt:lpstr>Getting Started with Solidity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438</cp:revision>
  <dcterms:created xsi:type="dcterms:W3CDTF">2013-02-28T01:41:02Z</dcterms:created>
  <dcterms:modified xsi:type="dcterms:W3CDTF">2018-03-30T11:03:07Z</dcterms:modified>
</cp:coreProperties>
</file>