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43"/>
  </p:notesMasterIdLst>
  <p:sldIdLst>
    <p:sldId id="256" r:id="rId3"/>
    <p:sldId id="318" r:id="rId4"/>
    <p:sldId id="320" r:id="rId5"/>
    <p:sldId id="258" r:id="rId6"/>
    <p:sldId id="317" r:id="rId7"/>
    <p:sldId id="341" r:id="rId8"/>
    <p:sldId id="322" r:id="rId9"/>
    <p:sldId id="338" r:id="rId10"/>
    <p:sldId id="330" r:id="rId11"/>
    <p:sldId id="339" r:id="rId12"/>
    <p:sldId id="323" r:id="rId13"/>
    <p:sldId id="331" r:id="rId14"/>
    <p:sldId id="342" r:id="rId15"/>
    <p:sldId id="346" r:id="rId16"/>
    <p:sldId id="324" r:id="rId17"/>
    <p:sldId id="332" r:id="rId18"/>
    <p:sldId id="349" r:id="rId19"/>
    <p:sldId id="345" r:id="rId20"/>
    <p:sldId id="347" r:id="rId21"/>
    <p:sldId id="350" r:id="rId22"/>
    <p:sldId id="325" r:id="rId23"/>
    <p:sldId id="333" r:id="rId24"/>
    <p:sldId id="351" r:id="rId25"/>
    <p:sldId id="326" r:id="rId26"/>
    <p:sldId id="334" r:id="rId27"/>
    <p:sldId id="352" r:id="rId28"/>
    <p:sldId id="353" r:id="rId29"/>
    <p:sldId id="354" r:id="rId30"/>
    <p:sldId id="340" r:id="rId31"/>
    <p:sldId id="327" r:id="rId32"/>
    <p:sldId id="335" r:id="rId33"/>
    <p:sldId id="356" r:id="rId34"/>
    <p:sldId id="355" r:id="rId35"/>
    <p:sldId id="328" r:id="rId36"/>
    <p:sldId id="336" r:id="rId37"/>
    <p:sldId id="358" r:id="rId38"/>
    <p:sldId id="329" r:id="rId39"/>
    <p:sldId id="337" r:id="rId40"/>
    <p:sldId id="274" r:id="rId41"/>
    <p:sldId id="31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73333" autoAdjust="0"/>
  </p:normalViewPr>
  <p:slideViewPr>
    <p:cSldViewPr snapToGrid="0">
      <p:cViewPr varScale="1">
        <p:scale>
          <a:sx n="84" d="100"/>
          <a:sy n="84" d="100"/>
        </p:scale>
        <p:origin x="151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E8BCA-0B4F-4373-B78E-3D2899449797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E3395-F8FF-4336-B2AA-E15575B990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0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01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367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31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5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98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Available for contract work!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Microsoft MVP</a:t>
            </a:r>
          </a:p>
          <a:p>
            <a:pPr marL="171450" indent="-171450">
              <a:buFontTx/>
              <a:buChar char="-"/>
            </a:pPr>
            <a:r>
              <a:rPr lang="en-US" dirty="0"/>
              <a:t>Top async/await answerer on Stack Overflow</a:t>
            </a:r>
          </a:p>
          <a:p>
            <a:pPr marL="171450" indent="-171450">
              <a:buFontTx/>
              <a:buChar char="-"/>
            </a:pPr>
            <a:r>
              <a:rPr lang="en-US" dirty="0"/>
              <a:t>Assisted hundreds of companies with async adoption across all kinds of applications (available for contract work!)</a:t>
            </a:r>
          </a:p>
          <a:p>
            <a:pPr marL="171450" indent="-171450">
              <a:buFontTx/>
              <a:buChar char="-"/>
            </a:pPr>
            <a:r>
              <a:rPr lang="en-US" dirty="0"/>
              <a:t>Blog has been the go-to source for async advice for years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Contributor of some of the MS documentation on subjects such as </a:t>
            </a:r>
            <a:r>
              <a:rPr lang="en-US" dirty="0" err="1"/>
              <a:t>ValueTask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Maintainer of </a:t>
            </a:r>
            <a:r>
              <a:rPr lang="en-US" dirty="0" err="1"/>
              <a:t>AsyncEx</a:t>
            </a:r>
            <a:r>
              <a:rPr lang="en-US" dirty="0"/>
              <a:t>, a library with &gt;25M downloads which provides asynchronous coordination primitives and other async helper types (pretty much the subject of today’s talk)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46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Socket: APM, </a:t>
            </a:r>
            <a:r>
              <a:rPr lang="en-US" dirty="0" err="1"/>
              <a:t>SocketAsyncEventArgs</a:t>
            </a:r>
            <a:r>
              <a:rPr lang="en-US" dirty="0"/>
              <a:t>, TAP, </a:t>
            </a:r>
            <a:r>
              <a:rPr lang="en-US" dirty="0" err="1"/>
              <a:t>ValueTask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3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19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16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617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94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02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97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569010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2554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Whit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46698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2086786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1104" y="28535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20978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3978885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982217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8C6EE4-4C3E-4260-6DA3-CA8CD1EA310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"/>
            <a:ext cx="12192000" cy="685442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128344-1966-0283-F5B7-FC5690AC984B}"/>
              </a:ext>
            </a:extLst>
          </p:cNvPr>
          <p:cNvSpPr txBox="1"/>
          <p:nvPr userDrawn="1"/>
        </p:nvSpPr>
        <p:spPr>
          <a:xfrm>
            <a:off x="4584700" y="6006613"/>
            <a:ext cx="302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857464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763CE6-E6F4-AA5B-4A24-01806779A29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900162" y="6041599"/>
            <a:ext cx="302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01175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toub-asyn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inyurl.com/asyncloca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tinyurl.com/async-tcp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asynclazy-consideration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tinyurl.com/async-cache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hat.land/3JT49C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value-tas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Way more than you ever wanted to know.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Unless you have an insatiable thirst for knowledge.</a:t>
            </a:r>
          </a:p>
          <a:p>
            <a:r>
              <a:rPr lang="en-US" sz="2400" dirty="0"/>
              <a:t>In which case, this is just one well on your journey.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Masterclass</a:t>
            </a:r>
          </a:p>
        </p:txBody>
      </p:sp>
    </p:spTree>
    <p:extLst>
      <p:ext uri="{BB962C8B-B14F-4D97-AF65-F5344CB8AC3E}">
        <p14:creationId xmlns:p14="http://schemas.microsoft.com/office/powerpoint/2010/main" val="383326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C829FB-6C47-1442-C197-D823808B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err="1"/>
              <a:t>ValueTask</a:t>
            </a:r>
            <a:r>
              <a:rPr lang="en-US" dirty="0"/>
              <a:t> 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DB1A2-496F-86BC-5024-8622FC2738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377032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Producing </a:t>
            </a:r>
            <a:r>
              <a:rPr lang="en-US" dirty="0" err="1">
                <a:latin typeface="Consolas" panose="020B0609020204030204" pitchFamily="49" charset="0"/>
              </a:rPr>
              <a:t>ValueTask</a:t>
            </a:r>
            <a:r>
              <a:rPr lang="en-US" dirty="0" err="1"/>
              <a:t>s</a:t>
            </a:r>
            <a:r>
              <a:rPr lang="en-US" dirty="0"/>
              <a:t>: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async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ValueTask</a:t>
            </a:r>
            <a:r>
              <a:rPr lang="en-US" dirty="0"/>
              <a:t>: possibly-synchronous results (.NET Core 1.1).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AsyncMethodBuilder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PoolingAsyncValueTaskMethodBuilder</a:t>
            </a:r>
            <a:r>
              <a:rPr lang="en-US" dirty="0">
                <a:latin typeface="Consolas" panose="020B0609020204030204" pitchFamily="49" charset="0"/>
              </a:rPr>
              <a:t>&lt;&gt;))]</a:t>
            </a:r>
            <a:r>
              <a:rPr lang="en-US" dirty="0">
                <a:latin typeface="+mn-lt"/>
              </a:rPr>
              <a:t>: pooled </a:t>
            </a:r>
            <a:r>
              <a:rPr lang="en-US" dirty="0" err="1">
                <a:latin typeface="+mn-lt"/>
              </a:rPr>
              <a:t>ValueTask</a:t>
            </a:r>
            <a:r>
              <a:rPr lang="en-US" dirty="0">
                <a:latin typeface="+mn-lt"/>
              </a:rPr>
              <a:t> sources (.NET 6).</a:t>
            </a:r>
          </a:p>
          <a:p>
            <a:pPr marL="457200" indent="-457200">
              <a:buFontTx/>
              <a:buChar char="-"/>
            </a:pPr>
            <a:endParaRPr lang="en-US" dirty="0">
              <a:latin typeface="+mn-lt"/>
            </a:endParaRPr>
          </a:p>
          <a:p>
            <a:pPr marL="457200" indent="-457200">
              <a:buFontTx/>
              <a:buChar char="-"/>
            </a:pPr>
            <a:r>
              <a:rPr lang="en-US" dirty="0">
                <a:latin typeface="+mn-lt"/>
              </a:rPr>
              <a:t>Mostly outdated: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Constructor: synchronous result or Task wrapper (.NET Core 1.0).</a:t>
            </a:r>
          </a:p>
          <a:p>
            <a:pPr marL="796926" lvl="1" indent="-457200">
              <a:buFontTx/>
              <a:buChar char="-"/>
            </a:pPr>
            <a:r>
              <a:rPr lang="en-US" dirty="0" err="1">
                <a:latin typeface="Consolas" panose="020B0609020204030204" pitchFamily="49" charset="0"/>
              </a:rPr>
              <a:t>ManualResetValueTaskSourceCore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  <a:r>
              <a:rPr lang="en-US" dirty="0">
                <a:latin typeface="+mn-lt"/>
              </a:rPr>
              <a:t> (.NET Core 3.0).</a:t>
            </a:r>
          </a:p>
          <a:p>
            <a:pPr marL="1030290" lvl="2" indent="-457200">
              <a:buFontTx/>
              <a:buChar char="-"/>
            </a:pPr>
            <a:r>
              <a:rPr lang="en-US" dirty="0">
                <a:latin typeface="+mn-lt"/>
              </a:rPr>
              <a:t>Implements </a:t>
            </a:r>
            <a:r>
              <a:rPr lang="en-US" dirty="0" err="1">
                <a:latin typeface="Consolas" panose="020B0609020204030204" pitchFamily="49" charset="0"/>
              </a:rPr>
              <a:t>IValueTaskSource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</a:p>
          <a:p>
            <a:pPr marL="1030290" lvl="2" indent="-457200">
              <a:buFontTx/>
              <a:buChar char="-"/>
            </a:pPr>
            <a:r>
              <a:rPr lang="en-US" dirty="0">
                <a:latin typeface="+mn-lt"/>
              </a:rPr>
              <a:t>Still useful for </a:t>
            </a:r>
            <a:r>
              <a:rPr lang="en-US" i="1" dirty="0">
                <a:latin typeface="+mn-lt"/>
              </a:rPr>
              <a:t>extremely</a:t>
            </a:r>
            <a:r>
              <a:rPr lang="en-US" dirty="0">
                <a:latin typeface="+mn-lt"/>
              </a:rPr>
              <a:t> performance-sensitive code.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34401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EC8D-C869-4A7A-8349-D1F62555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IAsyncDisposable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018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F484-0F47-554C-2FA2-66836059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Disposal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E5FCE-DFD3-DCAC-06BC-BF9A8DAF36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366708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ValueTask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DisposeAsync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Just like </a:t>
            </a:r>
            <a:r>
              <a:rPr lang="en-US" dirty="0">
                <a:latin typeface="Consolas" panose="020B0609020204030204" pitchFamily="49" charset="0"/>
              </a:rPr>
              <a:t>Dispose()</a:t>
            </a:r>
            <a:r>
              <a:rPr lang="en-US" dirty="0"/>
              <a:t>, just asynchronous.</a:t>
            </a:r>
          </a:p>
          <a:p>
            <a:pPr marL="457200" indent="-457200">
              <a:buFontTx/>
              <a:buChar char="-"/>
            </a:pPr>
            <a:r>
              <a:rPr lang="en-US" dirty="0"/>
              <a:t>No official patterns for whether you can (or should) support both, “dispose pattern”, etc.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r>
              <a:rPr lang="en-US" dirty="0"/>
              <a:t>Not supported everywhere, e.g., </a:t>
            </a:r>
            <a:r>
              <a:rPr lang="en-US" dirty="0" err="1">
                <a:latin typeface="Consolas" panose="020B0609020204030204" pitchFamily="49" charset="0"/>
              </a:rPr>
              <a:t>AsyncServiceScope</a:t>
            </a:r>
            <a:r>
              <a:rPr lang="en-US" dirty="0"/>
              <a:t> is 6.0+</a:t>
            </a:r>
          </a:p>
          <a:p>
            <a:pPr marL="457200" indent="-457200">
              <a:buFontTx/>
              <a:buChar char="-"/>
            </a:pPr>
            <a:r>
              <a:rPr lang="en-US" dirty="0" err="1"/>
              <a:t>Nito.Disposables</a:t>
            </a:r>
            <a:r>
              <a:rPr lang="en-US" dirty="0"/>
              <a:t> if you want helpers.</a:t>
            </a:r>
          </a:p>
        </p:txBody>
      </p:sp>
    </p:spTree>
    <p:extLst>
      <p:ext uri="{BB962C8B-B14F-4D97-AF65-F5344CB8AC3E}">
        <p14:creationId xmlns:p14="http://schemas.microsoft.com/office/powerpoint/2010/main" val="65853810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F484-0F47-554C-2FA2-66836059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Disposal: But Y Tho?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E5FCE-DFD3-DCAC-06BC-BF9A8DAF36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632737"/>
          </a:xfrm>
        </p:spPr>
        <p:txBody>
          <a:bodyPr/>
          <a:lstStyle/>
          <a:p>
            <a:r>
              <a:rPr lang="en-US" dirty="0"/>
              <a:t>Use case: asynchronous streams (</a:t>
            </a:r>
            <a:r>
              <a:rPr lang="en-US" dirty="0" err="1">
                <a:latin typeface="Consolas" panose="020B0609020204030204" pitchFamily="49" charset="0"/>
              </a:rPr>
              <a:t>IAsyncEnumerable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5C2D5E-9D54-E32B-8B88-CD6D3E32D9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107" y="2554015"/>
            <a:ext cx="4387786" cy="2467842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42452838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CF5F-767D-C7CC-7AFF-44C1B7E1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Streams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31E9E-C975-AE77-2193-D067577ECF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632737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8D32DB-EA35-24B8-BF6A-CD0BECC87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196920"/>
              </p:ext>
            </p:extLst>
          </p:nvPr>
        </p:nvGraphicFramePr>
        <p:xfrm>
          <a:off x="269238" y="1197322"/>
          <a:ext cx="11653522" cy="42890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26761">
                  <a:extLst>
                    <a:ext uri="{9D8B030D-6E8A-4147-A177-3AD203B41FA5}">
                      <a16:colId xmlns:a16="http://schemas.microsoft.com/office/drawing/2014/main" val="2196646862"/>
                    </a:ext>
                  </a:extLst>
                </a:gridCol>
                <a:gridCol w="5826761">
                  <a:extLst>
                    <a:ext uri="{9D8B030D-6E8A-4147-A177-3AD203B41FA5}">
                      <a16:colId xmlns:a16="http://schemas.microsoft.com/office/drawing/2014/main" val="4035745119"/>
                    </a:ext>
                  </a:extLst>
                </a:gridCol>
              </a:tblGrid>
              <a:tr h="714846">
                <a:tc>
                  <a:txBody>
                    <a:bodyPr/>
                    <a:lstStyle/>
                    <a:p>
                      <a:r>
                        <a:rPr lang="en-US" sz="2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336553"/>
                  </a:ext>
                </a:extLst>
              </a:tr>
              <a:tr h="71484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Synchronous, single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838449"/>
                  </a:ext>
                </a:extLst>
              </a:tr>
              <a:tr h="714846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IEnumerable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Synchronous, multiple values.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802096"/>
                  </a:ext>
                </a:extLst>
              </a:tr>
              <a:tr h="714846">
                <a:tc>
                  <a:txBody>
                    <a:bodyPr/>
                    <a:lstStyle/>
                    <a:p>
                      <a:pPr marL="0" algn="l" defTabSz="914367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Task&lt;T&gt;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Asynchronous, single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69523"/>
                  </a:ext>
                </a:extLst>
              </a:tr>
              <a:tr h="714846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IObservable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&lt;T&gt;</a:t>
                      </a:r>
                      <a:r>
                        <a:rPr lang="en-US" sz="2400" dirty="0">
                          <a:latin typeface="+mn-lt"/>
                        </a:rPr>
                        <a:t> (or events)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Asynchronous, multiple values, pushed.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601600"/>
                  </a:ext>
                </a:extLst>
              </a:tr>
              <a:tr h="714846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IAsyncEnumerable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Asynchronous, multiple values, pulled.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876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62502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EC8D-C869-4A7A-8349-D1F62555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AsyncLocal</a:t>
            </a:r>
            <a:r>
              <a:rPr lang="en-US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393330071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B1BACE-61A4-9E5D-BCE5-61F358F5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AsyncLocal</a:t>
            </a:r>
            <a:r>
              <a:rPr lang="en-US" dirty="0"/>
              <a:t>: Use Case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523C-7CBA-46DD-7A41-0B1737344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632737"/>
          </a:xfrm>
        </p:spPr>
        <p:txBody>
          <a:bodyPr/>
          <a:lstStyle/>
          <a:p>
            <a:r>
              <a:rPr lang="en-US" dirty="0"/>
              <a:t>Implicit data with lexical scoping.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C24C2E-74EA-538E-3BAC-6FEEB7EA7C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107" y="2554015"/>
            <a:ext cx="4387786" cy="2467842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60024726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B1BACE-61A4-9E5D-BCE5-61F358F5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AsyncLocal</a:t>
            </a:r>
            <a:r>
              <a:rPr lang="en-US" dirty="0"/>
              <a:t>: Guidelines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523C-7CBA-46DD-7A41-0B1737344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018088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</a:rPr>
              <a:t>using</a:t>
            </a:r>
            <a:r>
              <a:rPr lang="en-US" dirty="0"/>
              <a:t> to make scopes explicit.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Use immutable types.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There’s a difference between modifying the value and setting the value.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Use sparingly!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Implicit data is too magical. E.g., culture.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Similar drawbacks as global variables.</a:t>
            </a:r>
          </a:p>
        </p:txBody>
      </p:sp>
      <p:pic>
        <p:nvPicPr>
          <p:cNvPr id="2" name="Picture 2" descr="They're more what you'd call guidelines than actual rules - They're more what you'd call guidelines than actual rules  Barbosa Rules">
            <a:extLst>
              <a:ext uri="{FF2B5EF4-FFF2-40B4-BE49-F238E27FC236}">
                <a16:creationId xmlns:a16="http://schemas.microsoft.com/office/drawing/2014/main" id="{2B15AECF-0012-357D-5F36-979BEE917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50" y="289511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90648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B1BACE-61A4-9E5D-BCE5-61F358F5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AsyncLocal</a:t>
            </a:r>
            <a:r>
              <a:rPr lang="en-US" dirty="0"/>
              <a:t>: 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523C-7CBA-46DD-7A41-0B1737344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53245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Flowed by </a:t>
            </a:r>
            <a:r>
              <a:rPr lang="en-US" dirty="0" err="1"/>
              <a:t>ExecutionContext</a:t>
            </a:r>
            <a:endParaRPr lang="en-US" dirty="0"/>
          </a:p>
          <a:p>
            <a:pPr marL="796926" lvl="1" indent="-457200">
              <a:buFontTx/>
              <a:buChar char="-"/>
            </a:pPr>
            <a:r>
              <a:rPr lang="en-US" dirty="0"/>
              <a:t>Pre-Core: part of </a:t>
            </a:r>
            <a:r>
              <a:rPr lang="en-US" dirty="0" err="1"/>
              <a:t>LogicalCallContext</a:t>
            </a:r>
            <a:r>
              <a:rPr lang="en-US" dirty="0"/>
              <a:t> vs </a:t>
            </a:r>
            <a:r>
              <a:rPr lang="en-US" dirty="0" err="1"/>
              <a:t>IllogicalCallContext</a:t>
            </a:r>
            <a:endParaRPr lang="en-US" dirty="0"/>
          </a:p>
          <a:p>
            <a:pPr marL="796926" lvl="1" indent="-457200">
              <a:buFontTx/>
              <a:buChar char="-"/>
            </a:pPr>
            <a:r>
              <a:rPr lang="en-US" dirty="0"/>
              <a:t>Core: </a:t>
            </a:r>
            <a:r>
              <a:rPr lang="en-US" dirty="0" err="1"/>
              <a:t>ExecutionContext</a:t>
            </a:r>
            <a:endParaRPr lang="en-US" dirty="0"/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async</a:t>
            </a:r>
            <a:r>
              <a:rPr lang="en-US" dirty="0"/>
              <a:t> methods shallow-copy their scope at beginning of method</a:t>
            </a:r>
          </a:p>
          <a:p>
            <a:pPr marL="1030290" lvl="2" indent="-457200">
              <a:buFontTx/>
              <a:buChar char="-"/>
            </a:pPr>
            <a:r>
              <a:rPr lang="en-US" dirty="0"/>
              <a:t>Reason for immutable guideline.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Nested contexts, except every non-</a:t>
            </a:r>
            <a:r>
              <a:rPr lang="en-US" dirty="0">
                <a:latin typeface="Consolas" panose="020B0609020204030204" pitchFamily="49" charset="0"/>
              </a:rPr>
              <a:t>async</a:t>
            </a:r>
            <a:r>
              <a:rPr lang="en-US" dirty="0"/>
              <a:t> method lives in its parent context (!)</a:t>
            </a:r>
          </a:p>
          <a:p>
            <a:pPr marL="1030290" lvl="2" indent="-457200">
              <a:buFontTx/>
              <a:buChar char="-"/>
            </a:pPr>
            <a:r>
              <a:rPr lang="en-US" dirty="0"/>
              <a:t>Reason for </a:t>
            </a:r>
            <a:r>
              <a:rPr lang="en-US" dirty="0">
                <a:latin typeface="Consolas" panose="020B0609020204030204" pitchFamily="49" charset="0"/>
              </a:rPr>
              <a:t>using</a:t>
            </a:r>
            <a:r>
              <a:rPr lang="en-US" dirty="0"/>
              <a:t> guideline.</a:t>
            </a:r>
          </a:p>
          <a:p>
            <a:pPr marL="457200" indent="-457200">
              <a:buFontTx/>
              <a:buChar char="-"/>
            </a:pPr>
            <a:r>
              <a:rPr lang="en-US" dirty="0"/>
              <a:t>Context always flows “down,” never “up”.</a:t>
            </a:r>
          </a:p>
          <a:p>
            <a:pPr algn="ctr"/>
            <a:r>
              <a:rPr lang="en-US" dirty="0">
                <a:hlinkClick r:id="rId3"/>
              </a:rPr>
              <a:t>https://tinyurl.com/toub-async</a:t>
            </a:r>
            <a:endParaRPr lang="en-US" dirty="0"/>
          </a:p>
          <a:p>
            <a:pPr algn="ctr"/>
            <a:r>
              <a:rPr lang="en-US" dirty="0">
                <a:hlinkClick r:id="rId4"/>
              </a:rPr>
              <a:t>https://tinyurl.com/asynclocal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6998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B1BACE-61A4-9E5D-BCE5-61F358F5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AsyncLocal</a:t>
            </a:r>
            <a:r>
              <a:rPr lang="en-US" dirty="0"/>
              <a:t>: Primary Use Case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523C-7CBA-46DD-7A41-0B1737344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632737"/>
          </a:xfrm>
        </p:spPr>
        <p:txBody>
          <a:bodyPr/>
          <a:lstStyle/>
          <a:p>
            <a:r>
              <a:rPr lang="en-US" dirty="0"/>
              <a:t>Attaching contextual data to log messages.</a:t>
            </a:r>
          </a:p>
        </p:txBody>
      </p:sp>
      <p:pic>
        <p:nvPicPr>
          <p:cNvPr id="4098" name="Picture 2" descr="Log | Ren &amp; Stimpy Wiki | Fandom">
            <a:extLst>
              <a:ext uri="{FF2B5EF4-FFF2-40B4-BE49-F238E27FC236}">
                <a16:creationId xmlns:a16="http://schemas.microsoft.com/office/drawing/2014/main" id="{F8A474EE-A2D0-36DC-5D9C-A6CB31438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111" y="2307751"/>
            <a:ext cx="3699777" cy="296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00796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85A911-0887-432F-0890-A576182CA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1563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B1BACE-61A4-9E5D-BCE5-61F358F5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AsyncLocal</a:t>
            </a:r>
            <a:r>
              <a:rPr lang="en-US" dirty="0"/>
              <a:t>: Primary Use Case: Pitfall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523C-7CBA-46DD-7A41-0B1737344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918637"/>
          </a:xfrm>
        </p:spPr>
        <p:txBody>
          <a:bodyPr/>
          <a:lstStyle/>
          <a:p>
            <a:r>
              <a:rPr lang="en-US" dirty="0"/>
              <a:t>Exception logging.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How does ASP.NET middleware actually work?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How does exception logging middleware work?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Solution: throw context enrichers.</a:t>
            </a:r>
          </a:p>
        </p:txBody>
      </p:sp>
    </p:spTree>
    <p:extLst>
      <p:ext uri="{BB962C8B-B14F-4D97-AF65-F5344CB8AC3E}">
        <p14:creationId xmlns:p14="http://schemas.microsoft.com/office/powerpoint/2010/main" val="342104887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EC8D-C869-4A7A-8349-D1F62555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</a:t>
            </a:r>
          </a:p>
        </p:txBody>
      </p:sp>
    </p:spTree>
    <p:extLst>
      <p:ext uri="{BB962C8B-B14F-4D97-AF65-F5344CB8AC3E}">
        <p14:creationId xmlns:p14="http://schemas.microsoft.com/office/powerpoint/2010/main" val="195942552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60E6F6-B2A0-DA27-7837-0BC63601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Channels: Async Producer/Consumer Queues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EA868-D0A1-A690-FEA1-7512FFD48E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1558" y="1793296"/>
            <a:ext cx="11653522" cy="3918637"/>
          </a:xfrm>
        </p:spPr>
        <p:txBody>
          <a:bodyPr/>
          <a:lstStyle/>
          <a:p>
            <a:r>
              <a:rPr lang="en-US" dirty="0"/>
              <a:t>Replaces hand-grown or TPL Dataflow.</a:t>
            </a:r>
          </a:p>
          <a:p>
            <a:endParaRPr lang="en-US" dirty="0"/>
          </a:p>
          <a:p>
            <a:r>
              <a:rPr lang="en-US" dirty="0"/>
              <a:t>Consumer: </a:t>
            </a:r>
            <a:r>
              <a:rPr lang="en-US" dirty="0" err="1">
                <a:latin typeface="Consolas" panose="020B0609020204030204" pitchFamily="49" charset="0"/>
              </a:rPr>
              <a:t>ReadAllAsync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Producer: </a:t>
            </a:r>
            <a:r>
              <a:rPr lang="en-US" dirty="0" err="1">
                <a:latin typeface="Consolas" panose="020B0609020204030204" pitchFamily="49" charset="0"/>
              </a:rPr>
              <a:t>WriteAsync</a:t>
            </a:r>
            <a:r>
              <a:rPr lang="en-US" dirty="0"/>
              <a:t> + </a:t>
            </a:r>
            <a:r>
              <a:rPr lang="en-US" dirty="0">
                <a:latin typeface="Consolas" panose="020B0609020204030204" pitchFamily="49" charset="0"/>
              </a:rPr>
              <a:t>Complete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Bounded for backpressure.</a:t>
            </a:r>
          </a:p>
        </p:txBody>
      </p:sp>
    </p:spTree>
    <p:extLst>
      <p:ext uri="{BB962C8B-B14F-4D97-AF65-F5344CB8AC3E}">
        <p14:creationId xmlns:p14="http://schemas.microsoft.com/office/powerpoint/2010/main" val="166743471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82D808-2BCC-A4F8-47FB-C2B6FE84B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499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EC8D-C869-4A7A-8349-D1F62555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PauseToken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6368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BEED80-759B-16D6-5F52-DB200061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PauseToken</a:t>
            </a:r>
            <a:r>
              <a:rPr lang="en-US" dirty="0"/>
              <a:t>: Desired Semantics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65C3E-CE8C-2318-71EB-8B21388013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918637"/>
          </a:xfrm>
        </p:spPr>
        <p:txBody>
          <a:bodyPr/>
          <a:lstStyle/>
          <a:p>
            <a:r>
              <a:rPr lang="en-US" dirty="0"/>
              <a:t>Pause / </a:t>
            </a:r>
            <a:r>
              <a:rPr lang="en-US" dirty="0" err="1"/>
              <a:t>Unpause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WaitWhilePausedAsync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split into “source” (controller) and “token”, similar to CTS.</a:t>
            </a:r>
          </a:p>
        </p:txBody>
      </p:sp>
      <p:pic>
        <p:nvPicPr>
          <p:cNvPr id="3076" name="Picture 4" descr="Stop in the Name of Love – mirabile dictu">
            <a:extLst>
              <a:ext uri="{FF2B5EF4-FFF2-40B4-BE49-F238E27FC236}">
                <a16:creationId xmlns:a16="http://schemas.microsoft.com/office/drawing/2014/main" id="{EBA2CA16-C9A0-5F2B-2280-2828DE2ED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782" y="1189176"/>
            <a:ext cx="3939407" cy="318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86899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BEED80-759B-16D6-5F52-DB200061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PauseToken</a:t>
            </a:r>
            <a:r>
              <a:rPr lang="en-US" dirty="0"/>
              <a:t>: Recognized API Pattern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65C3E-CE8C-2318-71EB-8B21388013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171830"/>
          </a:xfrm>
        </p:spPr>
        <p:txBody>
          <a:bodyPr/>
          <a:lstStyle/>
          <a:p>
            <a:r>
              <a:rPr lang="en-US" dirty="0"/>
              <a:t>Similar to </a:t>
            </a:r>
            <a:r>
              <a:rPr lang="en-US" dirty="0" err="1"/>
              <a:t>ManualResetEvent</a:t>
            </a:r>
            <a:r>
              <a:rPr lang="en-US" dirty="0"/>
              <a:t>!</a:t>
            </a:r>
          </a:p>
          <a:p>
            <a:r>
              <a:rPr lang="en-US" dirty="0"/>
              <a:t>Event: A thing that is “</a:t>
            </a:r>
            <a:r>
              <a:rPr lang="en-US" dirty="0" err="1"/>
              <a:t>signalled</a:t>
            </a:r>
            <a:r>
              <a:rPr lang="en-US" dirty="0"/>
              <a:t>” or “</a:t>
            </a:r>
            <a:r>
              <a:rPr lang="en-US" dirty="0" err="1"/>
              <a:t>unsignalled</a:t>
            </a:r>
            <a:r>
              <a:rPr lang="en-US" dirty="0"/>
              <a:t>” and enables waiting for it to become </a:t>
            </a:r>
            <a:r>
              <a:rPr lang="en-US" dirty="0" err="1"/>
              <a:t>signalled</a:t>
            </a:r>
            <a:r>
              <a:rPr lang="en-US" dirty="0"/>
              <a:t>.</a:t>
            </a:r>
          </a:p>
          <a:p>
            <a:r>
              <a:rPr lang="en-US" dirty="0" err="1"/>
              <a:t>ManualReset</a:t>
            </a:r>
            <a:r>
              <a:rPr lang="en-US" dirty="0"/>
              <a:t>: An event that is manually set (=&gt; </a:t>
            </a:r>
            <a:r>
              <a:rPr lang="en-US" dirty="0" err="1"/>
              <a:t>signalled</a:t>
            </a:r>
            <a:r>
              <a:rPr lang="en-US" dirty="0"/>
              <a:t>) or reset (=&gt; </a:t>
            </a:r>
            <a:r>
              <a:rPr lang="en-US" dirty="0" err="1"/>
              <a:t>unsignalled</a:t>
            </a:r>
            <a:r>
              <a:rPr lang="en-US" dirty="0"/>
              <a:t>).</a:t>
            </a:r>
          </a:p>
          <a:p>
            <a:r>
              <a:rPr lang="en-US" dirty="0"/>
              <a:t>Plan: build </a:t>
            </a:r>
            <a:r>
              <a:rPr lang="en-US" dirty="0" err="1"/>
              <a:t>AsyncMRE</a:t>
            </a:r>
            <a:r>
              <a:rPr lang="en-US" dirty="0"/>
              <a:t> first; then build PT+PTS.</a:t>
            </a:r>
          </a:p>
        </p:txBody>
      </p:sp>
    </p:spTree>
    <p:extLst>
      <p:ext uri="{BB962C8B-B14F-4D97-AF65-F5344CB8AC3E}">
        <p14:creationId xmlns:p14="http://schemas.microsoft.com/office/powerpoint/2010/main" val="93712348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BEED80-759B-16D6-5F52-DB200061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PauseToken</a:t>
            </a:r>
            <a:r>
              <a:rPr lang="en-US" dirty="0"/>
              <a:t>: Strategy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5441EA7-ACE2-283F-56FF-93E989BB4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782260"/>
              </p:ext>
            </p:extLst>
          </p:nvPr>
        </p:nvGraphicFramePr>
        <p:xfrm>
          <a:off x="269238" y="1197322"/>
          <a:ext cx="11653522" cy="28593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26761">
                  <a:extLst>
                    <a:ext uri="{9D8B030D-6E8A-4147-A177-3AD203B41FA5}">
                      <a16:colId xmlns:a16="http://schemas.microsoft.com/office/drawing/2014/main" val="2196646862"/>
                    </a:ext>
                  </a:extLst>
                </a:gridCol>
                <a:gridCol w="5826761">
                  <a:extLst>
                    <a:ext uri="{9D8B030D-6E8A-4147-A177-3AD203B41FA5}">
                      <a16:colId xmlns:a16="http://schemas.microsoft.com/office/drawing/2014/main" val="4035745119"/>
                    </a:ext>
                  </a:extLst>
                </a:gridCol>
              </a:tblGrid>
              <a:tr h="714846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PauseToken</a:t>
                      </a:r>
                      <a:r>
                        <a:rPr lang="en-US" sz="2400" dirty="0"/>
                        <a:t> Semantics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ManualResetEvent</a:t>
                      </a:r>
                      <a:r>
                        <a:rPr lang="en-US" sz="2400" dirty="0"/>
                        <a:t> Semantics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336553"/>
                  </a:ext>
                </a:extLst>
              </a:tr>
              <a:tr h="71484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Pause()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Reset()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838449"/>
                  </a:ext>
                </a:extLst>
              </a:tr>
              <a:tr h="714846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Unpause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Set()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802096"/>
                  </a:ext>
                </a:extLst>
              </a:tr>
              <a:tr h="714846">
                <a:tc>
                  <a:txBody>
                    <a:bodyPr/>
                    <a:lstStyle/>
                    <a:p>
                      <a:pPr marL="0" algn="l" defTabSz="914367" rtl="0" eaLnBrk="1" latinLnBrk="0" hangingPunct="1"/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WaitWhilePausedAsync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WaitOne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() /* Wait until set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69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29614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82D808-2BCC-A4F8-47FB-C2B6FE84B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8494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7C7E0-D93C-8C61-E1C7-250A794B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PauseToken</a:t>
            </a:r>
            <a:r>
              <a:rPr lang="en-US" dirty="0"/>
              <a:t>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B9A00-2629-4390-1F99-F8ADE5462A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271408"/>
          </a:xfrm>
        </p:spPr>
        <p:txBody>
          <a:bodyPr/>
          <a:lstStyle/>
          <a:p>
            <a:r>
              <a:rPr lang="en-US" dirty="0"/>
              <a:t>Tricksy parts:</a:t>
            </a:r>
          </a:p>
          <a:p>
            <a:pPr marL="457200" indent="-457200">
              <a:buFontTx/>
              <a:buChar char="-"/>
            </a:pPr>
            <a:endParaRPr lang="en-US" b="1" dirty="0"/>
          </a:p>
          <a:p>
            <a:pPr marL="457200" indent="-457200">
              <a:buFontTx/>
              <a:buChar char="-"/>
            </a:pPr>
            <a:r>
              <a:rPr lang="en-US" b="1" dirty="0"/>
              <a:t>Never invoke end-user code while holding a lock.</a:t>
            </a:r>
          </a:p>
          <a:p>
            <a:pPr marL="457200" indent="-457200">
              <a:buFontTx/>
              <a:buChar char="-"/>
            </a:pPr>
            <a:endParaRPr lang="en-US" b="1" dirty="0"/>
          </a:p>
          <a:p>
            <a:pPr marL="457200" indent="-457200">
              <a:buFontTx/>
              <a:buChar char="-"/>
            </a:pPr>
            <a:r>
              <a:rPr lang="en-US" dirty="0" err="1">
                <a:latin typeface="Consolas" panose="020B0609020204030204" pitchFamily="49" charset="0"/>
              </a:rPr>
              <a:t>TCS.TrySetResult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(and friends) and </a:t>
            </a:r>
            <a:r>
              <a:rPr lang="en-US" dirty="0" err="1">
                <a:latin typeface="Consolas" panose="020B0609020204030204" pitchFamily="49" charset="0"/>
              </a:rPr>
              <a:t>CTS.Cancel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/>
              <a:t>are</a:t>
            </a:r>
            <a:r>
              <a:rPr lang="en-US" dirty="0"/>
              <a:t> invocations of end-user code!</a:t>
            </a:r>
          </a:p>
        </p:txBody>
      </p:sp>
    </p:spTree>
    <p:extLst>
      <p:ext uri="{BB962C8B-B14F-4D97-AF65-F5344CB8AC3E}">
        <p14:creationId xmlns:p14="http://schemas.microsoft.com/office/powerpoint/2010/main" val="196658636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F15D49-75BF-F7E2-C644-28DDFCAF3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1299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EC8D-C869-4A7A-8349-D1F62555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TCS Dictionary</a:t>
            </a:r>
          </a:p>
        </p:txBody>
      </p:sp>
    </p:spTree>
    <p:extLst>
      <p:ext uri="{BB962C8B-B14F-4D97-AF65-F5344CB8AC3E}">
        <p14:creationId xmlns:p14="http://schemas.microsoft.com/office/powerpoint/2010/main" val="346171711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9DED77-AC07-8439-3D65-A59625B6A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TCS Dictionary: Desired Semantics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DA4B2-2627-1440-2751-387E8A17F5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366708"/>
          </a:xfrm>
        </p:spPr>
        <p:txBody>
          <a:bodyPr/>
          <a:lstStyle/>
          <a:p>
            <a:r>
              <a:rPr lang="en-US" dirty="0"/>
              <a:t>Common situation: multiple requests and replies, where replies may not be in request order.</a:t>
            </a:r>
          </a:p>
          <a:p>
            <a:endParaRPr lang="en-US" dirty="0"/>
          </a:p>
          <a:p>
            <a:r>
              <a:rPr lang="en-US" dirty="0"/>
              <a:t>Solution: TCS dictionary.</a:t>
            </a:r>
          </a:p>
          <a:p>
            <a:endParaRPr lang="en-US" dirty="0"/>
          </a:p>
          <a:p>
            <a:r>
              <a:rPr lang="en-US" dirty="0"/>
              <a:t>Operations: Insert, Remove-And-Complete.</a:t>
            </a:r>
          </a:p>
          <a:p>
            <a:endParaRPr lang="en-US" dirty="0"/>
          </a:p>
          <a:p>
            <a:r>
              <a:rPr lang="en-US" b="1" dirty="0"/>
              <a:t>Always complete your tasks!</a:t>
            </a:r>
          </a:p>
        </p:txBody>
      </p:sp>
    </p:spTree>
    <p:extLst>
      <p:ext uri="{BB962C8B-B14F-4D97-AF65-F5344CB8AC3E}">
        <p14:creationId xmlns:p14="http://schemas.microsoft.com/office/powerpoint/2010/main" val="117568073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82D808-2BCC-A4F8-47FB-C2B6FE84B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8795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B3FA-7E02-014E-9406-46B09037D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TCS Dictionary: Worked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BA27C-DB62-2391-2DB2-7BA323E194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624180"/>
          </a:xfrm>
        </p:spPr>
        <p:txBody>
          <a:bodyPr/>
          <a:lstStyle/>
          <a:p>
            <a:r>
              <a:rPr lang="en-US" dirty="0"/>
              <a:t>Building a TCP/IP client/server that uses </a:t>
            </a:r>
            <a:r>
              <a:rPr lang="en-US" dirty="0" err="1">
                <a:latin typeface="Consolas" panose="020B0609020204030204" pitchFamily="49" charset="0"/>
              </a:rPr>
              <a:t>ValueTask</a:t>
            </a:r>
            <a:r>
              <a:rPr lang="en-US" dirty="0"/>
              <a:t> Socket methods, </a:t>
            </a:r>
            <a:r>
              <a:rPr lang="en-US" dirty="0" err="1">
                <a:latin typeface="Consolas" panose="020B0609020204030204" pitchFamily="49" charset="0"/>
              </a:rPr>
              <a:t>System.IO.Pipelines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Channel</a:t>
            </a:r>
            <a:r>
              <a:rPr lang="en-US" dirty="0"/>
              <a:t>s, and a TCS dictionary all together.</a:t>
            </a:r>
          </a:p>
          <a:p>
            <a:endParaRPr lang="en-US" dirty="0"/>
          </a:p>
          <a:p>
            <a:pPr algn="ctr"/>
            <a:r>
              <a:rPr lang="en-US" dirty="0">
                <a:hlinkClick r:id="rId2"/>
              </a:rPr>
              <a:t>https://tinyurl.com/async-tcp</a:t>
            </a:r>
            <a:endParaRPr lang="en-US" dirty="0"/>
          </a:p>
        </p:txBody>
      </p:sp>
      <p:pic>
        <p:nvPicPr>
          <p:cNvPr id="1026" name="Picture 2" descr="High Quality Charlie Conspiracy (Always Sunny in Philidelphia) Blank Meme Template">
            <a:extLst>
              <a:ext uri="{FF2B5EF4-FFF2-40B4-BE49-F238E27FC236}">
                <a16:creationId xmlns:a16="http://schemas.microsoft.com/office/drawing/2014/main" id="{64A17056-ED1E-2596-96DB-018634FCB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335" y="3829648"/>
            <a:ext cx="3021330" cy="226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07267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EC8D-C869-4A7A-8349-D1F62555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AsyncLazy</a:t>
            </a:r>
            <a:r>
              <a:rPr lang="en-US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42323983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E5EE27-1BFB-EF87-7121-0793EEC7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AsyncLazy</a:t>
            </a:r>
            <a:r>
              <a:rPr lang="en-US" dirty="0"/>
              <a:t>: Simplicity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58186-195F-10C0-8D7A-EF4895BF8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632737"/>
          </a:xfrm>
        </p:spPr>
        <p:txBody>
          <a:bodyPr/>
          <a:lstStyle/>
          <a:p>
            <a:r>
              <a:rPr lang="en-US" dirty="0"/>
              <a:t>Easy solution (</a:t>
            </a:r>
            <a:r>
              <a:rPr lang="en-US" dirty="0">
                <a:latin typeface="Consolas" panose="020B0609020204030204" pitchFamily="49" charset="0"/>
              </a:rPr>
              <a:t>Lazy&lt;Task&lt;T&gt;&gt; </a:t>
            </a:r>
            <a:r>
              <a:rPr lang="en-US" dirty="0"/>
              <a:t>with </a:t>
            </a:r>
            <a:r>
              <a:rPr lang="en-US" dirty="0" err="1">
                <a:latin typeface="Consolas" panose="020B0609020204030204" pitchFamily="49" charset="0"/>
              </a:rPr>
              <a:t>GetAwaiter</a:t>
            </a:r>
            <a:r>
              <a:rPr lang="en-US" dirty="0"/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4139B3-857D-EF29-F5BF-B3C8C128DC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107" y="2554015"/>
            <a:ext cx="4387786" cy="2467842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228979774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E5EE27-1BFB-EF87-7121-0793EEC7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AsyncLazy</a:t>
            </a:r>
            <a:r>
              <a:rPr lang="en-US" dirty="0"/>
              <a:t>: Complexity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58186-195F-10C0-8D7A-EF4895BF8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619837"/>
          </a:xfrm>
        </p:spPr>
        <p:txBody>
          <a:bodyPr/>
          <a:lstStyle/>
          <a:p>
            <a:r>
              <a:rPr lang="en-US" dirty="0"/>
              <a:t>Complex:</a:t>
            </a:r>
          </a:p>
          <a:p>
            <a:pPr marL="457200" indent="-457200">
              <a:buFontTx/>
              <a:buChar char="-"/>
            </a:pPr>
            <a:r>
              <a:rPr lang="en-US" dirty="0"/>
              <a:t>How to execute delegate?</a:t>
            </a:r>
          </a:p>
          <a:p>
            <a:pPr marL="457200" indent="-457200">
              <a:buFontTx/>
              <a:buChar char="-"/>
            </a:pPr>
            <a:r>
              <a:rPr lang="en-US" dirty="0"/>
              <a:t>Exceptions are cached.</a:t>
            </a:r>
          </a:p>
          <a:p>
            <a:pPr marL="457200" indent="-457200">
              <a:buFontTx/>
              <a:buChar char="-"/>
            </a:pPr>
            <a:r>
              <a:rPr lang="en-US" dirty="0"/>
              <a:t>Should we also reset on demand?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At this point it becomes a single-item cache.</a:t>
            </a:r>
          </a:p>
          <a:p>
            <a:pPr marL="796926" lvl="1" indent="-457200">
              <a:buFontTx/>
              <a:buChar char="-"/>
            </a:pPr>
            <a:endParaRPr lang="en-US" dirty="0"/>
          </a:p>
          <a:p>
            <a:pPr algn="ctr"/>
            <a:r>
              <a:rPr lang="en-US" dirty="0">
                <a:hlinkClick r:id="rId3"/>
              </a:rPr>
              <a:t>https://tinyurl.com/asynclazy-considerations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73E521-A251-6AB7-6BA6-B9E8DF32A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020" y="453390"/>
            <a:ext cx="3249930" cy="324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9575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B2A6-09F4-D449-E4E2-D8D74A49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Caching</a:t>
            </a:r>
          </a:p>
        </p:txBody>
      </p:sp>
    </p:spTree>
    <p:extLst>
      <p:ext uri="{BB962C8B-B14F-4D97-AF65-F5344CB8AC3E}">
        <p14:creationId xmlns:p14="http://schemas.microsoft.com/office/powerpoint/2010/main" val="378512977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384AB1-E9FE-3FDF-ED48-C32ACD3C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Caching.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85DE6-2B38-3D62-7FBC-C74C9DEECD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864537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Cache </a:t>
            </a:r>
            <a:r>
              <a:rPr lang="en-US" dirty="0">
                <a:latin typeface="Consolas" panose="020B0609020204030204" pitchFamily="49" charset="0"/>
              </a:rPr>
              <a:t>Task&lt;T&gt;</a:t>
            </a:r>
            <a:r>
              <a:rPr lang="en-US" dirty="0"/>
              <a:t>, not its </a:t>
            </a:r>
            <a:r>
              <a:rPr lang="en-US" i="1" dirty="0"/>
              <a:t>result</a:t>
            </a:r>
            <a:r>
              <a:rPr lang="en-US" dirty="0"/>
              <a:t>.</a:t>
            </a:r>
          </a:p>
          <a:p>
            <a:pPr marL="796926" lvl="1" indent="-457200">
              <a:buFontTx/>
              <a:buChar char="-"/>
            </a:pPr>
            <a:r>
              <a:rPr lang="en-US" dirty="0" err="1">
                <a:latin typeface="Consolas" panose="020B0609020204030204" pitchFamily="49" charset="0"/>
              </a:rPr>
              <a:t>IMemoryCache.GetOrCreateAsync</a:t>
            </a:r>
            <a:r>
              <a:rPr lang="en-US" dirty="0"/>
              <a:t> exists but may not do what you want.</a:t>
            </a:r>
          </a:p>
          <a:p>
            <a:pPr marL="796926" lvl="1" indent="-457200">
              <a:buFontTx/>
              <a:buChar char="-"/>
            </a:pPr>
            <a:r>
              <a:rPr lang="en-US" i="1" dirty="0"/>
              <a:t>Must</a:t>
            </a:r>
            <a:r>
              <a:rPr lang="en-US" dirty="0"/>
              <a:t> be in-memory. </a:t>
            </a:r>
            <a:r>
              <a:rPr lang="en-US" dirty="0">
                <a:latin typeface="Consolas" panose="020B0609020204030204" pitchFamily="49" charset="0"/>
              </a:rPr>
              <a:t>Task</a:t>
            </a:r>
            <a:r>
              <a:rPr lang="en-US" dirty="0"/>
              <a:t> isn’t serializable in the general case.</a:t>
            </a:r>
          </a:p>
          <a:p>
            <a:pPr marL="457200" indent="-457200">
              <a:buFontTx/>
              <a:buChar char="-"/>
            </a:pPr>
            <a:r>
              <a:rPr lang="en-US" dirty="0"/>
              <a:t>Similar problems as </a:t>
            </a:r>
            <a:r>
              <a:rPr lang="en-US" dirty="0" err="1">
                <a:latin typeface="Consolas" panose="020B0609020204030204" pitchFamily="49" charset="0"/>
              </a:rPr>
              <a:t>AsyncLazy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  <a:r>
              <a:rPr lang="en-US" dirty="0"/>
              <a:t>: caching exceptions.</a:t>
            </a:r>
          </a:p>
          <a:p>
            <a:pPr marL="457200" indent="-457200">
              <a:buFontTx/>
              <a:buChar char="-"/>
            </a:pPr>
            <a:r>
              <a:rPr lang="en-US" dirty="0"/>
              <a:t>Removed/updated in cache before completed?</a:t>
            </a:r>
          </a:p>
          <a:p>
            <a:pPr marL="457200" indent="-457200">
              <a:buFontTx/>
              <a:buChar char="-"/>
            </a:pPr>
            <a:r>
              <a:rPr lang="en-US" dirty="0"/>
              <a:t>Don’t know eviction parameters until completed? (JWT)</a:t>
            </a:r>
          </a:p>
          <a:p>
            <a:pPr marL="457200" indent="-457200">
              <a:buFontTx/>
              <a:buChar char="-"/>
            </a:pPr>
            <a:r>
              <a:rPr lang="en-US" dirty="0"/>
              <a:t>Solution: cache </a:t>
            </a:r>
            <a:r>
              <a:rPr lang="en-US" dirty="0" err="1">
                <a:latin typeface="Consolas" panose="020B0609020204030204" pitchFamily="49" charset="0"/>
              </a:rPr>
              <a:t>TaskCompletionSource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  <a:r>
              <a:rPr lang="en-US" dirty="0"/>
              <a:t>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algn="ctr"/>
            <a:r>
              <a:rPr lang="en-US" dirty="0">
                <a:hlinkClick r:id="rId2"/>
              </a:rPr>
              <a:t>https://tinyurl.com/async-cache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AAEFDA-0032-545C-3222-DA8C781FA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640" y="119063"/>
            <a:ext cx="2692398" cy="158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101982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7058622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guy?</a:t>
            </a:r>
          </a:p>
        </p:txBody>
      </p:sp>
    </p:spTree>
    <p:extLst>
      <p:ext uri="{BB962C8B-B14F-4D97-AF65-F5344CB8AC3E}">
        <p14:creationId xmlns:p14="http://schemas.microsoft.com/office/powerpoint/2010/main" val="223290894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062F45-8FEB-9D5B-E0FD-0B396B108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839AC5-F677-7A0F-7A84-3EB776464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306" y="77821"/>
            <a:ext cx="4403387" cy="4403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75F823-F56E-20CB-5AC2-9B473F0300D4}"/>
              </a:ext>
            </a:extLst>
          </p:cNvPr>
          <p:cNvSpPr txBox="1"/>
          <p:nvPr/>
        </p:nvSpPr>
        <p:spPr>
          <a:xfrm>
            <a:off x="3994824" y="4481208"/>
            <a:ext cx="420234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hlinkClick r:id="rId4"/>
              </a:rPr>
              <a:t>https://that.land/3JT49Cy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825199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428" y="0"/>
            <a:ext cx="5225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751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8568-2B33-E7CC-3939-EF4B1E31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do ask questions!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73458-F6D3-1820-FD85-1CAF3AC05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44" y="1563469"/>
            <a:ext cx="8830907" cy="743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072C3-1D1F-A0EB-810C-8EAB84E1C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729" y="2698848"/>
            <a:ext cx="8878539" cy="68589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53B4D0A-E0EE-287D-0910-238D95C91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734" y="3473257"/>
            <a:ext cx="3438525" cy="229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6842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EC8D-C869-4A7A-8349-D1F62555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ValueTask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6448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40BCE-D4D4-35C5-9A99-DD2E76FD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ValueTask</a:t>
            </a:r>
            <a:r>
              <a:rPr lang="en-US" dirty="0"/>
              <a:t> History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285BC-37D7-3A85-603B-4ABC50823D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267130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High-performance code that needs to reduce allocations.</a:t>
            </a:r>
          </a:p>
          <a:p>
            <a:pPr marL="457200" indent="-457200">
              <a:buFontTx/>
              <a:buChar char="-"/>
            </a:pPr>
            <a:r>
              <a:rPr lang="en-US" dirty="0"/>
              <a:t>Classic use case: </a:t>
            </a:r>
            <a:r>
              <a:rPr lang="en-US" dirty="0">
                <a:latin typeface="Consolas" panose="020B0609020204030204" pitchFamily="49" charset="0"/>
              </a:rPr>
              <a:t>Socket</a:t>
            </a:r>
            <a:r>
              <a:rPr lang="en-US" dirty="0"/>
              <a:t>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First </a:t>
            </a:r>
            <a:r>
              <a:rPr lang="en-US" dirty="0" err="1">
                <a:latin typeface="Consolas" panose="020B0609020204030204" pitchFamily="49" charset="0"/>
              </a:rPr>
              <a:t>ValueTask</a:t>
            </a:r>
            <a:r>
              <a:rPr lang="en-US" dirty="0"/>
              <a:t> was either a synchronous result or </a:t>
            </a:r>
            <a:r>
              <a:rPr lang="en-US" dirty="0">
                <a:latin typeface="Consolas" panose="020B0609020204030204" pitchFamily="49" charset="0"/>
              </a:rPr>
              <a:t>Task</a:t>
            </a:r>
            <a:r>
              <a:rPr lang="en-US" dirty="0"/>
              <a:t>.</a:t>
            </a:r>
          </a:p>
          <a:p>
            <a:pPr marL="457200" indent="-457200">
              <a:buFontTx/>
              <a:buChar char="-"/>
            </a:pPr>
            <a:r>
              <a:rPr lang="en-US" dirty="0"/>
              <a:t>Modern </a:t>
            </a:r>
            <a:r>
              <a:rPr lang="en-US" dirty="0" err="1">
                <a:latin typeface="Consolas" panose="020B0609020204030204" pitchFamily="49" charset="0"/>
              </a:rPr>
              <a:t>ValueTask</a:t>
            </a:r>
            <a:r>
              <a:rPr lang="en-US" dirty="0"/>
              <a:t> can also be an </a:t>
            </a:r>
            <a:r>
              <a:rPr lang="en-US" dirty="0" err="1">
                <a:latin typeface="Consolas" panose="020B0609020204030204" pitchFamily="49" charset="0"/>
              </a:rPr>
              <a:t>IValueTaskSource</a:t>
            </a:r>
            <a:r>
              <a:rPr lang="en-US" dirty="0"/>
              <a:t> (enables pooled / recycled source instances – essentially a reusable </a:t>
            </a:r>
            <a:r>
              <a:rPr lang="en-US" dirty="0">
                <a:latin typeface="Consolas" panose="020B0609020204030204" pitchFamily="49" charset="0"/>
              </a:rPr>
              <a:t>Task</a:t>
            </a:r>
            <a:r>
              <a:rPr lang="en-US" dirty="0"/>
              <a:t>).</a:t>
            </a:r>
          </a:p>
          <a:p>
            <a:pPr algn="ctr"/>
            <a:r>
              <a:rPr lang="en-US" dirty="0">
                <a:hlinkClick r:id="rId3"/>
              </a:rPr>
              <a:t>https://tinyurl.com/value-task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8380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C829FB-6C47-1442-C197-D823808B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Around </a:t>
            </a:r>
            <a:r>
              <a:rPr lang="en-US" dirty="0" err="1"/>
              <a:t>ValueTask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DB1A2-496F-86BC-5024-8622FC2738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742196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Only consume once!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await</a:t>
            </a:r>
            <a:r>
              <a:rPr lang="en-US" dirty="0"/>
              <a:t> – the 99% case.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Advanced: </a:t>
            </a:r>
            <a:r>
              <a:rPr lang="en-US" dirty="0" err="1">
                <a:latin typeface="Consolas" panose="020B0609020204030204" pitchFamily="49" charset="0"/>
              </a:rPr>
              <a:t>IsCompleted</a:t>
            </a:r>
            <a:r>
              <a:rPr lang="en-US" dirty="0"/>
              <a:t> for fast path.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Cannot block!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.Result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GetAwaiter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dirty="0" err="1">
                <a:latin typeface="Consolas" panose="020B0609020204030204" pitchFamily="49" charset="0"/>
              </a:rPr>
              <a:t>GetResult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>
                <a:latin typeface="+mn-lt"/>
              </a:rPr>
              <a:t> will </a:t>
            </a:r>
            <a:r>
              <a:rPr lang="en-US" i="1" dirty="0">
                <a:latin typeface="+mn-lt"/>
              </a:rPr>
              <a:t>compile</a:t>
            </a:r>
            <a:r>
              <a:rPr lang="en-US" dirty="0">
                <a:latin typeface="+mn-lt"/>
              </a:rPr>
              <a:t> but may fail at runtime.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+mn-lt"/>
              </a:rPr>
              <a:t>Even worse, they may work at runtime (block) and then later fail at runtime.</a:t>
            </a:r>
            <a:endParaRPr lang="en-US" dirty="0">
              <a:latin typeface="Consolas" panose="020B0609020204030204" pitchFamily="49" charset="0"/>
            </a:endParaRP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Need to bend the rules? </a:t>
            </a:r>
            <a:r>
              <a:rPr lang="en-US" dirty="0" err="1">
                <a:latin typeface="Consolas" panose="020B0609020204030204" pitchFamily="49" charset="0"/>
              </a:rPr>
              <a:t>AsTask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028" name="Picture 4" descr="RULES, THERE ARE, FOLLOW THEM, YOU MUST - Meme Generator">
            <a:extLst>
              <a:ext uri="{FF2B5EF4-FFF2-40B4-BE49-F238E27FC236}">
                <a16:creationId xmlns:a16="http://schemas.microsoft.com/office/drawing/2014/main" id="{DAEB2EF1-56BE-F32C-4E09-3FCC6423A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280" y="156905"/>
            <a:ext cx="3459480" cy="261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27527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023 ThatConf Simple">
  <a:themeElements>
    <a:clrScheme name="Custom 1">
      <a:dk1>
        <a:srgbClr val="000000"/>
      </a:dk1>
      <a:lt1>
        <a:srgbClr val="FFFFFF"/>
      </a:lt1>
      <a:dk2>
        <a:srgbClr val="26539C"/>
      </a:dk2>
      <a:lt2>
        <a:srgbClr val="B8E9FA"/>
      </a:lt2>
      <a:accent1>
        <a:srgbClr val="176F4E"/>
      </a:accent1>
      <a:accent2>
        <a:srgbClr val="F04848"/>
      </a:accent2>
      <a:accent3>
        <a:srgbClr val="603C1B"/>
      </a:accent3>
      <a:accent4>
        <a:srgbClr val="109A78"/>
      </a:accent4>
      <a:accent5>
        <a:srgbClr val="FCE470"/>
      </a:accent5>
      <a:accent6>
        <a:srgbClr val="70BC82"/>
      </a:accent6>
      <a:hlink>
        <a:srgbClr val="F04848"/>
      </a:hlink>
      <a:folHlink>
        <a:srgbClr val="F04848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2.xml><?xml version="1.0" encoding="utf-8"?>
<a:theme xmlns:a="http://schemas.openxmlformats.org/drawingml/2006/main" name="2023 ThatConf Landscape">
  <a:themeElements>
    <a:clrScheme name="Custom 1">
      <a:dk1>
        <a:srgbClr val="000000"/>
      </a:dk1>
      <a:lt1>
        <a:srgbClr val="FFFFFF"/>
      </a:lt1>
      <a:dk2>
        <a:srgbClr val="26539C"/>
      </a:dk2>
      <a:lt2>
        <a:srgbClr val="B8E9FA"/>
      </a:lt2>
      <a:accent1>
        <a:srgbClr val="176F4E"/>
      </a:accent1>
      <a:accent2>
        <a:srgbClr val="F04848"/>
      </a:accent2>
      <a:accent3>
        <a:srgbClr val="603C1B"/>
      </a:accent3>
      <a:accent4>
        <a:srgbClr val="109A78"/>
      </a:accent4>
      <a:accent5>
        <a:srgbClr val="FCE470"/>
      </a:accent5>
      <a:accent6>
        <a:srgbClr val="70BC82"/>
      </a:accent6>
      <a:hlink>
        <a:srgbClr val="F04848"/>
      </a:hlink>
      <a:folHlink>
        <a:srgbClr val="F04848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11292</TotalTime>
  <Words>1032</Words>
  <Application>Microsoft Office PowerPoint</Application>
  <PresentationFormat>Widescreen</PresentationFormat>
  <Paragraphs>186</Paragraphs>
  <Slides>40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Consolas</vt:lpstr>
      <vt:lpstr>Segoe UI</vt:lpstr>
      <vt:lpstr>Segoe UI Light</vt:lpstr>
      <vt:lpstr>tahoma</vt:lpstr>
      <vt:lpstr>2023 ThatConf Simple</vt:lpstr>
      <vt:lpstr>2023 ThatConf Landscape</vt:lpstr>
      <vt:lpstr>Async Masterclass</vt:lpstr>
      <vt:lpstr>PowerPoint Presentation</vt:lpstr>
      <vt:lpstr>PowerPoint Presentation</vt:lpstr>
      <vt:lpstr>Who is this guy?</vt:lpstr>
      <vt:lpstr>PowerPoint Presentation</vt:lpstr>
      <vt:lpstr>Please do ask questions!</vt:lpstr>
      <vt:lpstr>ValueTask</vt:lpstr>
      <vt:lpstr>ValueTask History</vt:lpstr>
      <vt:lpstr>Rules Around ValueTask</vt:lpstr>
      <vt:lpstr>Implementing ValueTask Methods</vt:lpstr>
      <vt:lpstr>IAsyncDisposable</vt:lpstr>
      <vt:lpstr>Asynchronous Disposal</vt:lpstr>
      <vt:lpstr>Asynchronous Disposal: But Y Tho?</vt:lpstr>
      <vt:lpstr>Async Streams</vt:lpstr>
      <vt:lpstr>AsyncLocal&lt;T&gt;</vt:lpstr>
      <vt:lpstr>AsyncLocal: Use Case</vt:lpstr>
      <vt:lpstr>AsyncLocal: Guidelines</vt:lpstr>
      <vt:lpstr>AsyncLocal: Details</vt:lpstr>
      <vt:lpstr>AsyncLocal: Primary Use Case</vt:lpstr>
      <vt:lpstr>AsyncLocal: Primary Use Case: Pitfall</vt:lpstr>
      <vt:lpstr>Channels</vt:lpstr>
      <vt:lpstr>Channels: Async Producer/Consumer Queues</vt:lpstr>
      <vt:lpstr>PowerPoint Presentation</vt:lpstr>
      <vt:lpstr>PauseToken</vt:lpstr>
      <vt:lpstr>PauseToken: Desired Semantics</vt:lpstr>
      <vt:lpstr>PauseToken: Recognized API Pattern</vt:lpstr>
      <vt:lpstr>PauseToken: Strategy</vt:lpstr>
      <vt:lpstr>PowerPoint Presentation</vt:lpstr>
      <vt:lpstr>PauseToken Implementation</vt:lpstr>
      <vt:lpstr>TCS Dictionary</vt:lpstr>
      <vt:lpstr>TCS Dictionary: Desired Semantics</vt:lpstr>
      <vt:lpstr>PowerPoint Presentation</vt:lpstr>
      <vt:lpstr>TCS Dictionary: Worked Example</vt:lpstr>
      <vt:lpstr>AsyncLazy&lt;T&gt;</vt:lpstr>
      <vt:lpstr>AsyncLazy: Simplicity</vt:lpstr>
      <vt:lpstr>AsyncLazy: Complexity</vt:lpstr>
      <vt:lpstr>Async Caching</vt:lpstr>
      <vt:lpstr>Asynchronous Caching.</vt:lpstr>
      <vt:lpstr>Q&amp;A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Async</dc:title>
  <dc:creator>Stephen Cleary</dc:creator>
  <cp:lastModifiedBy>Stephen Cleary</cp:lastModifiedBy>
  <cp:revision>189</cp:revision>
  <dcterms:created xsi:type="dcterms:W3CDTF">2013-02-28T01:41:02Z</dcterms:created>
  <dcterms:modified xsi:type="dcterms:W3CDTF">2023-07-25T18:03:01Z</dcterms:modified>
</cp:coreProperties>
</file>