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5" r:id="rId2"/>
  </p:sldMasterIdLst>
  <p:notesMasterIdLst>
    <p:notesMasterId r:id="rId50"/>
  </p:notesMasterIdLst>
  <p:sldIdLst>
    <p:sldId id="448" r:id="rId3"/>
    <p:sldId id="258" r:id="rId4"/>
    <p:sldId id="317" r:id="rId5"/>
    <p:sldId id="471" r:id="rId6"/>
    <p:sldId id="515" r:id="rId7"/>
    <p:sldId id="472" r:id="rId8"/>
    <p:sldId id="473" r:id="rId9"/>
    <p:sldId id="475" r:id="rId10"/>
    <p:sldId id="474" r:id="rId11"/>
    <p:sldId id="476" r:id="rId12"/>
    <p:sldId id="479" r:id="rId13"/>
    <p:sldId id="478" r:id="rId14"/>
    <p:sldId id="480" r:id="rId15"/>
    <p:sldId id="482" r:id="rId16"/>
    <p:sldId id="481" r:id="rId17"/>
    <p:sldId id="483" r:id="rId18"/>
    <p:sldId id="484" r:id="rId19"/>
    <p:sldId id="485" r:id="rId20"/>
    <p:sldId id="486" r:id="rId21"/>
    <p:sldId id="487" r:id="rId22"/>
    <p:sldId id="488" r:id="rId23"/>
    <p:sldId id="489" r:id="rId24"/>
    <p:sldId id="477" r:id="rId25"/>
    <p:sldId id="491" r:id="rId26"/>
    <p:sldId id="490" r:id="rId27"/>
    <p:sldId id="495" r:id="rId28"/>
    <p:sldId id="492" r:id="rId29"/>
    <p:sldId id="493" r:id="rId30"/>
    <p:sldId id="509" r:id="rId31"/>
    <p:sldId id="494" r:id="rId32"/>
    <p:sldId id="496" r:id="rId33"/>
    <p:sldId id="497" r:id="rId34"/>
    <p:sldId id="498" r:id="rId35"/>
    <p:sldId id="500" r:id="rId36"/>
    <p:sldId id="510" r:id="rId37"/>
    <p:sldId id="511" r:id="rId38"/>
    <p:sldId id="502" r:id="rId39"/>
    <p:sldId id="503" r:id="rId40"/>
    <p:sldId id="507" r:id="rId41"/>
    <p:sldId id="504" r:id="rId42"/>
    <p:sldId id="506" r:id="rId43"/>
    <p:sldId id="513" r:id="rId44"/>
    <p:sldId id="499" r:id="rId45"/>
    <p:sldId id="512" r:id="rId46"/>
    <p:sldId id="501" r:id="rId47"/>
    <p:sldId id="514" r:id="rId48"/>
    <p:sldId id="5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448"/>
            <p14:sldId id="258"/>
            <p14:sldId id="317"/>
            <p14:sldId id="471"/>
            <p14:sldId id="515"/>
            <p14:sldId id="472"/>
            <p14:sldId id="473"/>
            <p14:sldId id="475"/>
            <p14:sldId id="474"/>
            <p14:sldId id="476"/>
            <p14:sldId id="479"/>
            <p14:sldId id="478"/>
            <p14:sldId id="480"/>
            <p14:sldId id="482"/>
            <p14:sldId id="481"/>
            <p14:sldId id="483"/>
            <p14:sldId id="484"/>
            <p14:sldId id="485"/>
            <p14:sldId id="486"/>
            <p14:sldId id="487"/>
            <p14:sldId id="488"/>
            <p14:sldId id="489"/>
            <p14:sldId id="477"/>
            <p14:sldId id="491"/>
            <p14:sldId id="490"/>
            <p14:sldId id="495"/>
            <p14:sldId id="492"/>
            <p14:sldId id="493"/>
            <p14:sldId id="509"/>
            <p14:sldId id="494"/>
            <p14:sldId id="496"/>
            <p14:sldId id="497"/>
            <p14:sldId id="498"/>
            <p14:sldId id="500"/>
            <p14:sldId id="510"/>
            <p14:sldId id="511"/>
            <p14:sldId id="502"/>
            <p14:sldId id="503"/>
            <p14:sldId id="507"/>
            <p14:sldId id="504"/>
            <p14:sldId id="506"/>
            <p14:sldId id="513"/>
            <p14:sldId id="499"/>
            <p14:sldId id="512"/>
            <p14:sldId id="501"/>
            <p14:sldId id="51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627"/>
    <a:srgbClr val="385723"/>
    <a:srgbClr val="A9D18E"/>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64211" autoAdjust="0"/>
  </p:normalViewPr>
  <p:slideViewPr>
    <p:cSldViewPr snapToGrid="0">
      <p:cViewPr varScale="1">
        <p:scale>
          <a:sx n="73" d="100"/>
          <a:sy n="73" d="100"/>
        </p:scale>
        <p:origin x="1650" y="7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1/12/2024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372190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cannot</a:t>
            </a:r>
            <a:r>
              <a:rPr lang="en-US" dirty="0"/>
              <a:t> think in terms of packets; you </a:t>
            </a:r>
            <a:r>
              <a:rPr lang="en-US" i="1" dirty="0"/>
              <a:t>have</a:t>
            </a:r>
            <a:r>
              <a:rPr lang="en-US" dirty="0"/>
              <a:t> to think in terms of streams.</a:t>
            </a:r>
          </a:p>
        </p:txBody>
      </p:sp>
      <p:sp>
        <p:nvSpPr>
          <p:cNvPr id="4" name="Slide Number Placeholder 3"/>
          <p:cNvSpPr>
            <a:spLocks noGrp="1"/>
          </p:cNvSpPr>
          <p:nvPr>
            <p:ph type="sldNum" sz="quarter" idx="5"/>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40986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a:t>
            </a:r>
          </a:p>
          <a:p>
            <a:pPr marL="171450" indent="-171450">
              <a:buFont typeface="Arial" panose="020B0604020202020204" pitchFamily="34" charset="0"/>
              <a:buChar char="•"/>
            </a:pPr>
            <a:r>
              <a:rPr lang="en-US" dirty="0"/>
              <a:t>Can close one stream without the other. Rare, but is used in some protocols.</a:t>
            </a:r>
          </a:p>
          <a:p>
            <a:pPr marL="171450" indent="-171450">
              <a:buFont typeface="Arial" panose="020B0604020202020204" pitchFamily="34" charset="0"/>
              <a:buChar char="•"/>
            </a:pPr>
            <a:r>
              <a:rPr lang="en-US" dirty="0"/>
              <a:t>Each stream has its own buffer; if both sides write a lot without reading, they can deadlock.</a:t>
            </a:r>
          </a:p>
        </p:txBody>
      </p:sp>
      <p:sp>
        <p:nvSpPr>
          <p:cNvPr id="4" name="Slide Number Placeholder 3"/>
          <p:cNvSpPr>
            <a:spLocks noGrp="1"/>
          </p:cNvSpPr>
          <p:nvPr>
            <p:ph type="sldNum" sz="quarter" idx="5"/>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01029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personally found bugs in:</a:t>
            </a:r>
          </a:p>
          <a:p>
            <a:pPr marL="171450" indent="-171450">
              <a:buFontTx/>
              <a:buChar char="-"/>
            </a:pPr>
            <a:r>
              <a:rPr lang="en-US" dirty="0"/>
              <a:t>VCL socket (precursor of .NET Socket)</a:t>
            </a:r>
          </a:p>
          <a:p>
            <a:pPr marL="171450" indent="-171450">
              <a:buFontTx/>
              <a:buChar char="-"/>
            </a:pPr>
            <a:r>
              <a:rPr lang="en-US" dirty="0"/>
              <a:t>MFC socket classes (multiple bugs, not reported)</a:t>
            </a:r>
          </a:p>
          <a:p>
            <a:pPr marL="171450" indent="-171450">
              <a:buFontTx/>
              <a:buChar char="-"/>
            </a:pPr>
            <a:endParaRPr lang="en-US" dirty="0"/>
          </a:p>
          <a:p>
            <a:pPr marL="0" indent="0">
              <a:buFontTx/>
              <a:buNone/>
            </a:pPr>
            <a:r>
              <a:rPr lang="en-US" dirty="0"/>
              <a:t>Finding bugs in socket wrappers is really annoying.</a:t>
            </a:r>
          </a:p>
          <a:p>
            <a:pPr marL="0" indent="0">
              <a:buFontTx/>
              <a:buNone/>
            </a:pPr>
            <a:endParaRPr lang="en-US" dirty="0"/>
          </a:p>
          <a:p>
            <a:pPr marL="0" indent="0">
              <a:buFontTx/>
              <a:buNone/>
            </a:pPr>
            <a:r>
              <a:rPr lang="en-US" dirty="0"/>
              <a:t>Berkeley has one API for both UDP and TCP.</a:t>
            </a:r>
          </a:p>
        </p:txBody>
      </p:sp>
      <p:sp>
        <p:nvSpPr>
          <p:cNvPr id="4" name="Slide Number Placeholder 3"/>
          <p:cNvSpPr>
            <a:spLocks noGrp="1"/>
          </p:cNvSpPr>
          <p:nvPr>
            <p:ph type="sldNum" sz="quarter" idx="5"/>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233664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Connect/Listen, which are pretty straightforward)</a:t>
            </a:r>
          </a:p>
        </p:txBody>
      </p:sp>
      <p:sp>
        <p:nvSpPr>
          <p:cNvPr id="4" name="Slide Number Placeholder 3"/>
          <p:cNvSpPr>
            <a:spLocks noGrp="1"/>
          </p:cNvSpPr>
          <p:nvPr>
            <p:ph type="sldNum" sz="quarter" idx="5"/>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51306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14261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mutually exclusive; one protocol may be partially command/response and partly subscribe/event.</a:t>
            </a:r>
          </a:p>
        </p:txBody>
      </p:sp>
      <p:sp>
        <p:nvSpPr>
          <p:cNvPr id="4" name="Slide Number Placeholder 3"/>
          <p:cNvSpPr>
            <a:spLocks noGrp="1"/>
          </p:cNvSpPr>
          <p:nvPr>
            <p:ph type="sldNum" sz="quarter" idx="5"/>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96597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on established standards”  E.g., Unicode standard has clear meanings for “character”, “code point”, and “encoding”.</a:t>
            </a:r>
          </a:p>
          <a:p>
            <a:endParaRPr lang="en-US" dirty="0"/>
          </a:p>
          <a:p>
            <a:r>
              <a:rPr lang="en-US" dirty="0"/>
              <a:t>“First Contact”  After the connection is established, both sides look the same. However, to establish the connection, a client must connect to a server. 1-to-many does not necessarily mean the “1” side is the server. If you have a 1-to-1 scenario, then one side must be chosen as a server – sometimes it’s more natural to think of one side as a server, but other times it’s just a tossup. Peer-to-peer (many-to-many) scenarios often have all participants acting as both client and server.</a:t>
            </a:r>
          </a:p>
        </p:txBody>
      </p:sp>
      <p:sp>
        <p:nvSpPr>
          <p:cNvPr id="4" name="Slide Number Placeholder 3"/>
          <p:cNvSpPr>
            <a:spLocks noGrp="1"/>
          </p:cNvSpPr>
          <p:nvPr>
            <p:ph type="sldNum" sz="quarter" idx="5"/>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254779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IANA: Internet Assigned Numbers Authority</a:t>
            </a:r>
          </a:p>
        </p:txBody>
      </p:sp>
      <p:sp>
        <p:nvSpPr>
          <p:cNvPr id="4" name="Slide Number Placeholder 3"/>
          <p:cNvSpPr>
            <a:spLocks noGrp="1"/>
          </p:cNvSpPr>
          <p:nvPr>
            <p:ph type="sldNum" sz="quarter" idx="5"/>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195178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designing correct protocols is working around what TCP/IP does </a:t>
            </a:r>
            <a:r>
              <a:rPr lang="en-US" b="1" i="0" dirty="0"/>
              <a:t>not</a:t>
            </a:r>
            <a:r>
              <a:rPr lang="en-US" dirty="0"/>
              <a:t> provide.</a:t>
            </a:r>
          </a:p>
        </p:txBody>
      </p:sp>
      <p:sp>
        <p:nvSpPr>
          <p:cNvPr id="4" name="Slide Number Placeholder 3"/>
          <p:cNvSpPr>
            <a:spLocks noGrp="1"/>
          </p:cNvSpPr>
          <p:nvPr>
            <p:ph type="sldNum" sz="quarter" idx="5"/>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186670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work designing application protocols is dealing with these two aspects.</a:t>
            </a:r>
          </a:p>
        </p:txBody>
      </p:sp>
      <p:sp>
        <p:nvSpPr>
          <p:cNvPr id="4" name="Slide Number Placeholder 3"/>
          <p:cNvSpPr>
            <a:spLocks noGrp="1"/>
          </p:cNvSpPr>
          <p:nvPr>
            <p:ph type="sldNum" sz="quarter" idx="5"/>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394358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a:t>
            </a:fld>
            <a:endParaRPr lang="en-US" dirty="0"/>
          </a:p>
        </p:txBody>
      </p:sp>
    </p:spTree>
    <p:extLst>
      <p:ext uri="{BB962C8B-B14F-4D97-AF65-F5344CB8AC3E}">
        <p14:creationId xmlns:p14="http://schemas.microsoft.com/office/powerpoint/2010/main" val="186466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327227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True story:</a:t>
            </a:r>
            <a:r>
              <a:rPr lang="en-US" dirty="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5"/>
          </p:nvPr>
        </p:nvSpPr>
        <p:spPr/>
        <p:txBody>
          <a:bodyPr/>
          <a:lstStyle/>
          <a:p>
            <a:fld id="{94CE3395-F8FF-4336-B2AA-E15575B990E7}" type="slidenum">
              <a:rPr lang="en-US" smtClean="0"/>
              <a:t>25</a:t>
            </a:fld>
            <a:endParaRPr lang="en-US" dirty="0"/>
          </a:p>
        </p:txBody>
      </p:sp>
    </p:spTree>
    <p:extLst>
      <p:ext uri="{BB962C8B-B14F-4D97-AF65-F5344CB8AC3E}">
        <p14:creationId xmlns:p14="http://schemas.microsoft.com/office/powerpoint/2010/main" val="347312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reminder: your length prefix buffer can be split, too!</a:t>
            </a:r>
          </a:p>
        </p:txBody>
      </p:sp>
      <p:sp>
        <p:nvSpPr>
          <p:cNvPr id="4" name="Slide Number Placeholder 3"/>
          <p:cNvSpPr>
            <a:spLocks noGrp="1"/>
          </p:cNvSpPr>
          <p:nvPr>
            <p:ph type="sldNum" sz="quarter" idx="5"/>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359059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tip: “Half-open” is not the same as “half-closed”.</a:t>
            </a:r>
          </a:p>
          <a:p>
            <a:endParaRPr lang="en-US" dirty="0"/>
          </a:p>
          <a:p>
            <a:r>
              <a:rPr lang="en-US" baseline="0" dirty="0"/>
              <a:t>Rarely seen in test environments but common in the real world.</a:t>
            </a:r>
          </a:p>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48874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True Story: </a:t>
            </a:r>
            <a:r>
              <a:rPr lang="en-US" baseline="0" dirty="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endParaRPr lang="en-US" baseline="0" dirty="0"/>
          </a:p>
          <a:p>
            <a:r>
              <a:rPr lang="en-US" baseline="0" dirty="0"/>
              <a:t>The problem? No keepalives. If the bridge ever ended up in a half-open situation, it would </a:t>
            </a:r>
            <a:r>
              <a:rPr lang="en-US" i="1" baseline="0" dirty="0"/>
              <a:t>never recover</a:t>
            </a:r>
            <a:r>
              <a:rPr lang="en-US" baseline="0" dirty="0"/>
              <a:t>; any connection requests would be rejected because the bridge would believe the original connection was still active. The bridge failed during our prototyping; when we brought the root cause to the other company's attention, they were unable to implement a keepalive (the embedded TCP/IP stack didn't support it), so they worked with us in developing a method of remotely resetting the bridge.</a:t>
            </a:r>
          </a:p>
          <a:p>
            <a:endParaRPr lang="en-US" baseline="0" dirty="0"/>
          </a:p>
          <a:p>
            <a:r>
              <a:rPr lang="en-US" baseline="0" dirty="0"/>
              <a:t>It's important to note that we </a:t>
            </a:r>
            <a:r>
              <a:rPr lang="en-US" i="1" baseline="0" dirty="0"/>
              <a:t>did</a:t>
            </a:r>
            <a:r>
              <a:rPr lang="en-US" baseline="0" dirty="0"/>
              <a:t> have keepalive testing on our side of the connection (via a timer), but this was insufficient. </a:t>
            </a:r>
            <a:r>
              <a:rPr lang="en-US" b="1" baseline="0" dirty="0"/>
              <a:t>It is necessary to have keepalive testing on both sides of the connection.</a:t>
            </a:r>
          </a:p>
        </p:txBody>
      </p:sp>
      <p:sp>
        <p:nvSpPr>
          <p:cNvPr id="4" name="Slide Number Placeholder 3"/>
          <p:cNvSpPr>
            <a:spLocks noGrp="1"/>
          </p:cNvSpPr>
          <p:nvPr>
            <p:ph type="sldNum" sz="quarter" idx="5"/>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3423903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405403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398573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4241117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130588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107726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a:t>
            </a:fld>
            <a:endParaRPr lang="en-US" dirty="0"/>
          </a:p>
        </p:txBody>
      </p:sp>
    </p:spTree>
    <p:extLst>
      <p:ext uri="{BB962C8B-B14F-4D97-AF65-F5344CB8AC3E}">
        <p14:creationId xmlns:p14="http://schemas.microsoft.com/office/powerpoint/2010/main" val="2629754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don’t need it for debugging, you’ll need it to debug other people’s devices.</a:t>
            </a:r>
          </a:p>
        </p:txBody>
      </p:sp>
      <p:sp>
        <p:nvSpPr>
          <p:cNvPr id="4" name="Slide Number Placeholder 3"/>
          <p:cNvSpPr>
            <a:spLocks noGrp="1"/>
          </p:cNvSpPr>
          <p:nvPr>
            <p:ph type="sldNum" sz="quarter" idx="5"/>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43732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didn’t listen</a:t>
            </a:r>
          </a:p>
        </p:txBody>
      </p:sp>
      <p:sp>
        <p:nvSpPr>
          <p:cNvPr id="4" name="Slide Number Placeholder 3"/>
          <p:cNvSpPr>
            <a:spLocks noGrp="1"/>
          </p:cNvSpPr>
          <p:nvPr>
            <p:ph type="sldNum" sz="quarter" idx="5"/>
          </p:nvPr>
        </p:nvSpPr>
        <p:spPr/>
        <p:txBody>
          <a:bodyPr/>
          <a:lstStyle/>
          <a:p>
            <a:fld id="{94CE3395-F8FF-4336-B2AA-E15575B990E7}" type="slidenum">
              <a:rPr lang="en-US" smtClean="0"/>
              <a:t>43</a:t>
            </a:fld>
            <a:endParaRPr lang="en-US" dirty="0"/>
          </a:p>
        </p:txBody>
      </p:sp>
    </p:spTree>
    <p:extLst>
      <p:ext uri="{BB962C8B-B14F-4D97-AF65-F5344CB8AC3E}">
        <p14:creationId xmlns:p14="http://schemas.microsoft.com/office/powerpoint/2010/main" val="122829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177327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has a 2</a:t>
            </a:r>
            <a:r>
              <a:rPr lang="en-US" baseline="30000" dirty="0"/>
              <a:t>nd</a:t>
            </a:r>
            <a:r>
              <a:rPr lang="en-US" dirty="0"/>
              <a:t> edition, which has received mixed reviews. I haven’t read it.</a:t>
            </a:r>
          </a:p>
        </p:txBody>
      </p:sp>
      <p:sp>
        <p:nvSpPr>
          <p:cNvPr id="4" name="Slide Number Placeholder 3"/>
          <p:cNvSpPr>
            <a:spLocks noGrp="1"/>
          </p:cNvSpPr>
          <p:nvPr>
            <p:ph type="sldNum" sz="quarter" idx="5"/>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239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tend to use this term to describe the structure of your application’s communication.</a:t>
            </a:r>
          </a:p>
          <a:p>
            <a:endParaRPr lang="en-US" dirty="0"/>
          </a:p>
          <a:p>
            <a:r>
              <a:rPr lang="en-US" dirty="0"/>
              <a:t>A lot of the example protocols can work over TCP </a:t>
            </a:r>
            <a:r>
              <a:rPr lang="en-US" i="1" dirty="0"/>
              <a:t>or</a:t>
            </a:r>
            <a:r>
              <a:rPr lang="en-US" dirty="0"/>
              <a:t> UDP, but are most commonly used with TCP.</a:t>
            </a:r>
          </a:p>
        </p:txBody>
      </p:sp>
      <p:sp>
        <p:nvSpPr>
          <p:cNvPr id="4" name="Slide Number Placeholder 3"/>
          <p:cNvSpPr>
            <a:spLocks noGrp="1"/>
          </p:cNvSpPr>
          <p:nvPr>
            <p:ph type="sldNum" sz="quarter" idx="5"/>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40207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some background on TCP/IP before we can discuss designing an application protocol for TCP/IP.</a:t>
            </a:r>
          </a:p>
          <a:p>
            <a:endParaRPr lang="en-US" dirty="0"/>
          </a:p>
          <a:p>
            <a:r>
              <a:rPr lang="en-US" dirty="0"/>
              <a:t>For sake of time, I’m going to cover common mistakes, not Everything About TCP/IP.</a:t>
            </a:r>
          </a:p>
        </p:txBody>
      </p:sp>
      <p:sp>
        <p:nvSpPr>
          <p:cNvPr id="4" name="Slide Number Placeholder 3"/>
          <p:cNvSpPr>
            <a:spLocks noGrp="1"/>
          </p:cNvSpPr>
          <p:nvPr>
            <p:ph type="sldNum" sz="quarter" idx="5"/>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16851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(doesn’t affect application protocol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 and congestion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Adaptive timeouts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Nagle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Delayed ACKs</a:t>
            </a:r>
          </a:p>
        </p:txBody>
      </p:sp>
      <p:sp>
        <p:nvSpPr>
          <p:cNvPr id="4" name="Slide Number Placeholder 3"/>
          <p:cNvSpPr>
            <a:spLocks noGrp="1"/>
          </p:cNvSpPr>
          <p:nvPr>
            <p:ph type="sldNum" sz="quarter" idx="5"/>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37736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connection is established, no packets flow across that connection!</a:t>
            </a:r>
          </a:p>
          <a:p>
            <a:r>
              <a:rPr lang="en-US" dirty="0"/>
              <a:t>Good: Routers can come and go. Later packets may take a completely different route.</a:t>
            </a:r>
          </a:p>
          <a:p>
            <a:r>
              <a:rPr lang="en-US" dirty="0"/>
              <a:t>Bad: Not a physical connection. Cannot know if the other side is “there”.</a:t>
            </a:r>
          </a:p>
          <a:p>
            <a:r>
              <a:rPr lang="en-US" dirty="0"/>
              <a:t>Therefore: “Connected” is meaningless. It is assumed to be true.</a:t>
            </a:r>
          </a:p>
        </p:txBody>
      </p:sp>
      <p:sp>
        <p:nvSpPr>
          <p:cNvPr id="4" name="Slide Number Placeholder 3"/>
          <p:cNvSpPr>
            <a:spLocks noGrp="1"/>
          </p:cNvSpPr>
          <p:nvPr>
            <p:ph type="sldNum" sz="quarter" idx="5"/>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326695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3891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2240126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176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524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8172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805930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16828462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658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3622441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6399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3144609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8C6EE4-4C3E-4260-6DA3-CA8CD1EA310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464" y="1785"/>
            <a:ext cx="12187071" cy="6854429"/>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89AD0560-468A-DD6A-2B9F-B7E8FEDCAD74}"/>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4503130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763CE6-E6F4-AA5B-4A24-01806779A2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0" y="399"/>
            <a:ext cx="12192000" cy="6857200"/>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85C68B18-36E2-28A3-4D6A-5300ABB83ED5}"/>
              </a:ext>
            </a:extLst>
          </p:cNvPr>
          <p:cNvSpPr txBox="1"/>
          <p:nvPr/>
        </p:nvSpPr>
        <p:spPr>
          <a:xfrm>
            <a:off x="4584700" y="6006613"/>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1054508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tinyurl.com/async-tcp"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B24-D572-468E-A12E-463E2CAE4AA5}"/>
              </a:ext>
            </a:extLst>
          </p:cNvPr>
          <p:cNvSpPr>
            <a:spLocks noGrp="1"/>
          </p:cNvSpPr>
          <p:nvPr>
            <p:ph type="ctrTitle"/>
          </p:nvPr>
        </p:nvSpPr>
        <p:spPr/>
        <p:txBody>
          <a:bodyPr/>
          <a:lstStyle/>
          <a:p>
            <a:r>
              <a:rPr lang="en-US" dirty="0"/>
              <a:t>Protocol Design</a:t>
            </a:r>
          </a:p>
        </p:txBody>
      </p:sp>
      <p:sp>
        <p:nvSpPr>
          <p:cNvPr id="5" name="Subtitle 4">
            <a:extLst>
              <a:ext uri="{FF2B5EF4-FFF2-40B4-BE49-F238E27FC236}">
                <a16:creationId xmlns:a16="http://schemas.microsoft.com/office/drawing/2014/main" id="{EF79B348-A91E-7E94-BFF7-AC50688BFA25}"/>
              </a:ext>
            </a:extLst>
          </p:cNvPr>
          <p:cNvSpPr>
            <a:spLocks noGrp="1"/>
          </p:cNvSpPr>
          <p:nvPr>
            <p:ph type="subTitle" idx="1"/>
          </p:nvPr>
        </p:nvSpPr>
        <p:spPr>
          <a:xfrm>
            <a:off x="1524000" y="3602038"/>
            <a:ext cx="9144000" cy="849463"/>
          </a:xfrm>
        </p:spPr>
        <p:txBody>
          <a:bodyPr/>
          <a:lstStyle/>
          <a:p>
            <a:r>
              <a:rPr lang="en-US" dirty="0"/>
              <a:t>Don’t want to drive through rain/snow?</a:t>
            </a:r>
            <a:br>
              <a:rPr lang="en-US" dirty="0"/>
            </a:br>
            <a:r>
              <a:rPr lang="en-US" dirty="0"/>
              <a:t>You can take a nap during this talk instead.</a:t>
            </a:r>
          </a:p>
        </p:txBody>
      </p:sp>
    </p:spTree>
    <p:extLst>
      <p:ext uri="{BB962C8B-B14F-4D97-AF65-F5344CB8AC3E}">
        <p14:creationId xmlns:p14="http://schemas.microsoft.com/office/powerpoint/2010/main" val="4778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719288"/>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796926" lvl="1" indent="-457200">
              <a:buFont typeface="Arial" panose="020B0604020202020204" pitchFamily="34" charset="0"/>
              <a:buChar char="•"/>
            </a:pPr>
            <a:r>
              <a:rPr lang="en-US" dirty="0"/>
              <a:t>If you send it, it will get there or you will receive an error.</a:t>
            </a:r>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 You end up with an ordered stream of data.</a:t>
            </a:r>
          </a:p>
        </p:txBody>
      </p:sp>
    </p:spTree>
    <p:extLst>
      <p:ext uri="{BB962C8B-B14F-4D97-AF65-F5344CB8AC3E}">
        <p14:creationId xmlns:p14="http://schemas.microsoft.com/office/powerpoint/2010/main" val="30214726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48531A-A0E1-499E-B530-7994EF3BCAB7}"/>
              </a:ext>
            </a:extLst>
          </p:cNvPr>
          <p:cNvSpPr/>
          <p:nvPr/>
        </p:nvSpPr>
        <p:spPr bwMode="auto">
          <a:xfrm>
            <a:off x="4917688" y="3462455"/>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a:extLst>
              <a:ext uri="{FF2B5EF4-FFF2-40B4-BE49-F238E27FC236}">
                <a16:creationId xmlns:a16="http://schemas.microsoft.com/office/drawing/2014/main" id="{C55CA94D-9FBA-448B-ACFE-1460BAA2D7DB}"/>
              </a:ext>
            </a:extLst>
          </p:cNvPr>
          <p:cNvSpPr/>
          <p:nvPr/>
        </p:nvSpPr>
        <p:spPr bwMode="auto">
          <a:xfrm>
            <a:off x="6274421" y="4475142"/>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 name="Straight Connector 11">
            <a:extLst>
              <a:ext uri="{FF2B5EF4-FFF2-40B4-BE49-F238E27FC236}">
                <a16:creationId xmlns:a16="http://schemas.microsoft.com/office/drawing/2014/main" id="{7069416F-A80A-444F-8060-B84A5F2C938B}"/>
              </a:ext>
            </a:extLst>
          </p:cNvPr>
          <p:cNvCxnSpPr>
            <a:stCxn id="4" idx="3"/>
            <a:endCxn id="9" idx="1"/>
          </p:cNvCxnSpPr>
          <p:nvPr/>
        </p:nvCxnSpPr>
        <p:spPr>
          <a:xfrm flipV="1">
            <a:off x="3300761" y="3732872"/>
            <a:ext cx="1616927" cy="535974"/>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B13979-2257-4AEE-B4E8-D9A6B84AB470}"/>
              </a:ext>
            </a:extLst>
          </p:cNvPr>
          <p:cNvCxnSpPr>
            <a:stCxn id="9" idx="2"/>
            <a:endCxn id="10" idx="1"/>
          </p:cNvCxnSpPr>
          <p:nvPr/>
        </p:nvCxnSpPr>
        <p:spPr>
          <a:xfrm>
            <a:off x="5547732" y="4003289"/>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DFBCAC-089E-45EA-8774-47BCD18123D1}"/>
              </a:ext>
            </a:extLst>
          </p:cNvPr>
          <p:cNvCxnSpPr>
            <a:stCxn id="9" idx="3"/>
            <a:endCxn id="10" idx="0"/>
          </p:cNvCxnSpPr>
          <p:nvPr/>
        </p:nvCxnSpPr>
        <p:spPr>
          <a:xfrm>
            <a:off x="6177776" y="3732872"/>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1E6004-1C7F-4215-BA40-65B8D85B4AB3}"/>
              </a:ext>
            </a:extLst>
          </p:cNvPr>
          <p:cNvCxnSpPr>
            <a:stCxn id="10" idx="3"/>
          </p:cNvCxnSpPr>
          <p:nvPr/>
        </p:nvCxnSpPr>
        <p:spPr>
          <a:xfrm flipV="1">
            <a:off x="7534509" y="4268844"/>
            <a:ext cx="1356732" cy="47671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ECD4F2-B52F-4853-B927-CCC98F2D4AA2}"/>
              </a:ext>
            </a:extLst>
          </p:cNvPr>
          <p:cNvSpPr>
            <a:spLocks noGrp="1"/>
          </p:cNvSpPr>
          <p:nvPr>
            <p:ph type="title"/>
          </p:nvPr>
        </p:nvSpPr>
        <p:spPr/>
        <p:txBody>
          <a:bodyPr/>
          <a:lstStyle/>
          <a:p>
            <a:r>
              <a:rPr lang="en-US" dirty="0"/>
              <a:t>TCP/IP Abstraction: Connection</a:t>
            </a:r>
          </a:p>
        </p:txBody>
      </p:sp>
      <p:sp>
        <p:nvSpPr>
          <p:cNvPr id="3" name="Text Placeholder 2">
            <a:extLst>
              <a:ext uri="{FF2B5EF4-FFF2-40B4-BE49-F238E27FC236}">
                <a16:creationId xmlns:a16="http://schemas.microsoft.com/office/drawing/2014/main" id="{063104B2-C0E0-417A-887C-C48F20B959D4}"/>
              </a:ext>
            </a:extLst>
          </p:cNvPr>
          <p:cNvSpPr>
            <a:spLocks noGrp="1"/>
          </p:cNvSpPr>
          <p:nvPr>
            <p:ph type="body" sz="quarter" idx="10"/>
          </p:nvPr>
        </p:nvSpPr>
        <p:spPr>
          <a:xfrm>
            <a:off x="269239" y="1197324"/>
            <a:ext cx="11653523" cy="1628459"/>
          </a:xfrm>
        </p:spPr>
        <p:txBody>
          <a:bodyPr/>
          <a:lstStyle/>
          <a:p>
            <a:r>
              <a:rPr lang="en-US" dirty="0"/>
              <a:t>No “Known Connection State”</a:t>
            </a:r>
          </a:p>
          <a:p>
            <a:pPr marL="457200" indent="-457200">
              <a:buFont typeface="Arial" panose="020B0604020202020204" pitchFamily="34" charset="0"/>
              <a:buChar char="•"/>
            </a:pPr>
            <a:r>
              <a:rPr lang="en-US" dirty="0"/>
              <a:t>Corollary: These members are useless:</a:t>
            </a:r>
            <a:br>
              <a:rPr lang="en-US" dirty="0"/>
            </a:br>
            <a:r>
              <a:rPr lang="en-US" dirty="0" err="1">
                <a:latin typeface="Consolas" panose="020B0609020204030204" pitchFamily="49" charset="0"/>
              </a:rPr>
              <a:t>Socket.Connected</a:t>
            </a:r>
            <a:r>
              <a:rPr lang="en-US" dirty="0"/>
              <a:t>, </a:t>
            </a:r>
            <a:r>
              <a:rPr lang="en-US" dirty="0" err="1">
                <a:latin typeface="Consolas" panose="020B0609020204030204" pitchFamily="49" charset="0"/>
              </a:rPr>
              <a:t>TcpClient.Connected</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7709BF13-DC51-422A-8CB0-6181B13673A1}"/>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8552B21A-99C8-4705-82AE-1C0CF9CE156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5BDA6AD1-33A0-4273-85B6-CEC6D51D7343}"/>
              </a:ext>
            </a:extLst>
          </p:cNvPr>
          <p:cNvSpPr/>
          <p:nvPr/>
        </p:nvSpPr>
        <p:spPr bwMode="auto">
          <a:xfrm>
            <a:off x="3133493" y="359069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SYN</a:t>
            </a:r>
          </a:p>
        </p:txBody>
      </p:sp>
      <p:sp>
        <p:nvSpPr>
          <p:cNvPr id="7" name="Rectangle 6">
            <a:extLst>
              <a:ext uri="{FF2B5EF4-FFF2-40B4-BE49-F238E27FC236}">
                <a16:creationId xmlns:a16="http://schemas.microsoft.com/office/drawing/2014/main" id="{5C1A4E91-D367-4F00-92E8-B13B6A6F4475}"/>
              </a:ext>
            </a:extLst>
          </p:cNvPr>
          <p:cNvSpPr/>
          <p:nvPr/>
        </p:nvSpPr>
        <p:spPr bwMode="auto">
          <a:xfrm>
            <a:off x="7712927" y="406254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ACK,SYN</a:t>
            </a:r>
          </a:p>
        </p:txBody>
      </p:sp>
      <p:sp>
        <p:nvSpPr>
          <p:cNvPr id="8" name="Rectangle 7">
            <a:extLst>
              <a:ext uri="{FF2B5EF4-FFF2-40B4-BE49-F238E27FC236}">
                <a16:creationId xmlns:a16="http://schemas.microsoft.com/office/drawing/2014/main" id="{90E56148-6990-4080-9C68-606E5E934E42}"/>
              </a:ext>
            </a:extLst>
          </p:cNvPr>
          <p:cNvSpPr/>
          <p:nvPr/>
        </p:nvSpPr>
        <p:spPr bwMode="auto">
          <a:xfrm>
            <a:off x="3133493" y="4475142"/>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a:t>
            </a:r>
          </a:p>
        </p:txBody>
      </p:sp>
    </p:spTree>
    <p:extLst>
      <p:ext uri="{BB962C8B-B14F-4D97-AF65-F5344CB8AC3E}">
        <p14:creationId xmlns:p14="http://schemas.microsoft.com/office/powerpoint/2010/main" val="256002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9167E-6 -3.7037E-6 L 0.3888 0.00232 " pathEditMode="relative" rAng="0" ptsTypes="AA">
                                      <p:cBhvr>
                                        <p:cTn id="11" dur="2000" fill="hold"/>
                                        <p:tgtEl>
                                          <p:spTgt spid="6"/>
                                        </p:tgtEl>
                                        <p:attrNameLst>
                                          <p:attrName>ppt_x</p:attrName>
                                          <p:attrName>ppt_y</p:attrName>
                                        </p:attrNameLst>
                                      </p:cBhvr>
                                      <p:rCtr x="19440" y="116"/>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25E-6 -3.7037E-6 L -0.37656 0.00348 " pathEditMode="relative" rAng="0" ptsTypes="AA">
                                      <p:cBhvr>
                                        <p:cTn id="24" dur="2000" fill="hold"/>
                                        <p:tgtEl>
                                          <p:spTgt spid="7"/>
                                        </p:tgtEl>
                                        <p:attrNameLst>
                                          <p:attrName>ppt_x</p:attrName>
                                          <p:attrName>ppt_y</p:attrName>
                                        </p:attrNameLst>
                                      </p:cBhvr>
                                      <p:rCtr x="-18828" y="162"/>
                                    </p:animMotion>
                                  </p:childTnLst>
                                </p:cTn>
                              </p:par>
                            </p:childTnLst>
                          </p:cTn>
                        </p:par>
                        <p:par>
                          <p:cTn id="25" fill="hold">
                            <p:stCondLst>
                              <p:cond delay="2000"/>
                            </p:stCondLst>
                            <p:childTnLst>
                              <p:par>
                                <p:cTn id="26" presetID="10" presetClass="exit" presetSubtype="0" fill="hold" grpId="2" nodeType="after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29167E-6 1.11111E-6 L 0.3888 0.00231 " pathEditMode="relative" rAng="0" ptsTypes="AA">
                                      <p:cBhvr>
                                        <p:cTn id="37" dur="2000" fill="hold"/>
                                        <p:tgtEl>
                                          <p:spTgt spid="8"/>
                                        </p:tgtEl>
                                        <p:attrNameLst>
                                          <p:attrName>ppt_x</p:attrName>
                                          <p:attrName>ppt_y</p:attrName>
                                        </p:attrNameLst>
                                      </p:cBhvr>
                                      <p:rCtr x="19440" y="116"/>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2E5B-B16E-46DD-9E3D-D7849F211059}"/>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5F4AD941-5848-42F4-9FA7-B36A5EBE0C64}"/>
              </a:ext>
            </a:extLst>
          </p:cNvPr>
          <p:cNvSpPr>
            <a:spLocks noGrp="1"/>
          </p:cNvSpPr>
          <p:nvPr>
            <p:ph type="body" sz="quarter" idx="10"/>
          </p:nvPr>
        </p:nvSpPr>
        <p:spPr>
          <a:xfrm>
            <a:off x="269239" y="1197324"/>
            <a:ext cx="11653523" cy="2275688"/>
          </a:xfrm>
        </p:spPr>
        <p:txBody>
          <a:bodyPr/>
          <a:lstStyle/>
          <a:p>
            <a:endParaRPr lang="en-US" dirty="0"/>
          </a:p>
          <a:p>
            <a:r>
              <a:rPr lang="en-US" dirty="0"/>
              <a:t>TCP/IP provides a stream of bytes, not a stream of packets.</a:t>
            </a:r>
          </a:p>
          <a:p>
            <a:endParaRPr lang="en-US" dirty="0"/>
          </a:p>
          <a:p>
            <a:r>
              <a:rPr lang="en-US" dirty="0"/>
              <a:t>There is </a:t>
            </a:r>
            <a:r>
              <a:rPr lang="en-US" i="1" dirty="0"/>
              <a:t>no way </a:t>
            </a:r>
            <a:r>
              <a:rPr lang="en-US" dirty="0"/>
              <a:t>to “send a packet” or “read a packet”.</a:t>
            </a:r>
          </a:p>
        </p:txBody>
      </p:sp>
      <p:pic>
        <p:nvPicPr>
          <p:cNvPr id="1026" name="Picture 2">
            <a:extLst>
              <a:ext uri="{FF2B5EF4-FFF2-40B4-BE49-F238E27FC236}">
                <a16:creationId xmlns:a16="http://schemas.microsoft.com/office/drawing/2014/main" id="{E2DBEA24-F394-45A0-AEE4-529619AE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1344174"/>
            <a:ext cx="5324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F610-B843-4173-8A3F-25E12DFB5A35}"/>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05437B96-0722-4694-9BA2-6ACA4BE341E6}"/>
              </a:ext>
            </a:extLst>
          </p:cNvPr>
          <p:cNvSpPr>
            <a:spLocks noGrp="1"/>
          </p:cNvSpPr>
          <p:nvPr>
            <p:ph type="body" sz="quarter" idx="10"/>
          </p:nvPr>
        </p:nvSpPr>
        <p:spPr>
          <a:xfrm>
            <a:off x="269239" y="1197324"/>
            <a:ext cx="11653523" cy="2275688"/>
          </a:xfrm>
        </p:spPr>
        <p:txBody>
          <a:bodyPr/>
          <a:lstStyle/>
          <a:p>
            <a:endParaRPr lang="en-US" dirty="0"/>
          </a:p>
          <a:p>
            <a:r>
              <a:rPr lang="en-US" dirty="0"/>
              <a:t>Actually </a:t>
            </a:r>
            <a:r>
              <a:rPr lang="en-US" i="1" dirty="0"/>
              <a:t>two</a:t>
            </a:r>
            <a:r>
              <a:rPr lang="en-US" dirty="0"/>
              <a:t> independent one-way streams: read and write.</a:t>
            </a:r>
          </a:p>
          <a:p>
            <a:endParaRPr lang="en-US" dirty="0"/>
          </a:p>
          <a:p>
            <a:endParaRPr lang="en-US" dirty="0"/>
          </a:p>
        </p:txBody>
      </p:sp>
      <p:sp>
        <p:nvSpPr>
          <p:cNvPr id="4" name="Rectangle 3">
            <a:extLst>
              <a:ext uri="{FF2B5EF4-FFF2-40B4-BE49-F238E27FC236}">
                <a16:creationId xmlns:a16="http://schemas.microsoft.com/office/drawing/2014/main" id="{4C2F85A8-9788-47CF-BBB8-311978F0FE66}"/>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DEA229FE-F0FD-4858-9323-0FE8C30D2987}"/>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Arrow: Right 5">
            <a:extLst>
              <a:ext uri="{FF2B5EF4-FFF2-40B4-BE49-F238E27FC236}">
                <a16:creationId xmlns:a16="http://schemas.microsoft.com/office/drawing/2014/main" id="{588E65C1-A14F-4895-9445-F9E6828688B7}"/>
              </a:ext>
            </a:extLst>
          </p:cNvPr>
          <p:cNvSpPr/>
          <p:nvPr/>
        </p:nvSpPr>
        <p:spPr bwMode="auto">
          <a:xfrm>
            <a:off x="3300761" y="342900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Write / Server Read</a:t>
            </a:r>
            <a:endParaRPr lang="en-US" sz="2000" dirty="0">
              <a:gradFill>
                <a:gsLst>
                  <a:gs pos="0">
                    <a:srgbClr val="FFFFFF"/>
                  </a:gs>
                  <a:gs pos="100000">
                    <a:srgbClr val="FFFFFF"/>
                  </a:gs>
                </a:gsLst>
                <a:lin ang="5400000" scaled="0"/>
              </a:gradFill>
            </a:endParaRPr>
          </a:p>
        </p:txBody>
      </p:sp>
      <p:sp>
        <p:nvSpPr>
          <p:cNvPr id="7" name="Arrow: Right 6">
            <a:extLst>
              <a:ext uri="{FF2B5EF4-FFF2-40B4-BE49-F238E27FC236}">
                <a16:creationId xmlns:a16="http://schemas.microsoft.com/office/drawing/2014/main" id="{CDDB14D1-03FE-422B-A769-C6F46BC0A411}"/>
              </a:ext>
            </a:extLst>
          </p:cNvPr>
          <p:cNvSpPr/>
          <p:nvPr/>
        </p:nvSpPr>
        <p:spPr bwMode="auto">
          <a:xfrm flipH="1">
            <a:off x="3300760" y="441174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Read / Server Write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364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48FD8-3EBF-4053-BC73-13F470D3B43F}"/>
              </a:ext>
            </a:extLst>
          </p:cNvPr>
          <p:cNvSpPr>
            <a:spLocks noGrp="1"/>
          </p:cNvSpPr>
          <p:nvPr>
            <p:ph type="title"/>
          </p:nvPr>
        </p:nvSpPr>
        <p:spPr/>
        <p:txBody>
          <a:bodyPr/>
          <a:lstStyle/>
          <a:p>
            <a:r>
              <a:rPr lang="en-US" dirty="0"/>
              <a:t>TCP/IP API</a:t>
            </a:r>
          </a:p>
        </p:txBody>
      </p:sp>
    </p:spTree>
    <p:extLst>
      <p:ext uri="{BB962C8B-B14F-4D97-AF65-F5344CB8AC3E}">
        <p14:creationId xmlns:p14="http://schemas.microsoft.com/office/powerpoint/2010/main" val="11811043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AC9-60DE-469F-85A6-0A412408EDD2}"/>
              </a:ext>
            </a:extLst>
          </p:cNvPr>
          <p:cNvSpPr>
            <a:spLocks noGrp="1"/>
          </p:cNvSpPr>
          <p:nvPr>
            <p:ph type="title"/>
          </p:nvPr>
        </p:nvSpPr>
        <p:spPr/>
        <p:txBody>
          <a:bodyPr/>
          <a:lstStyle/>
          <a:p>
            <a:r>
              <a:rPr lang="en-US" dirty="0"/>
              <a:t>Berkeley API</a:t>
            </a:r>
          </a:p>
        </p:txBody>
      </p:sp>
      <p:sp>
        <p:nvSpPr>
          <p:cNvPr id="3" name="Text Placeholder 2">
            <a:extLst>
              <a:ext uri="{FF2B5EF4-FFF2-40B4-BE49-F238E27FC236}">
                <a16:creationId xmlns:a16="http://schemas.microsoft.com/office/drawing/2014/main" id="{02C5F42F-73B2-43B3-B6E4-630702444CC9}"/>
              </a:ext>
            </a:extLst>
          </p:cNvPr>
          <p:cNvSpPr>
            <a:spLocks noGrp="1"/>
          </p:cNvSpPr>
          <p:nvPr>
            <p:ph type="body" sz="quarter" idx="10"/>
          </p:nvPr>
        </p:nvSpPr>
        <p:spPr>
          <a:xfrm>
            <a:off x="269239" y="1197324"/>
            <a:ext cx="11653523" cy="4443396"/>
          </a:xfrm>
        </p:spPr>
        <p:txBody>
          <a:bodyPr/>
          <a:lstStyle/>
          <a:p>
            <a:r>
              <a:rPr lang="en-US" dirty="0"/>
              <a:t>I generally prefer Berkeley/WinSock or low-level wrappers</a:t>
            </a:r>
          </a:p>
          <a:p>
            <a:pPr marL="796926" lvl="1" indent="-457200">
              <a:buFont typeface="Arial" panose="020B0604020202020204" pitchFamily="34" charset="0"/>
              <a:buChar char="•"/>
            </a:pPr>
            <a:r>
              <a:rPr lang="en-US" dirty="0"/>
              <a:t>I.e., Socket over </a:t>
            </a:r>
            <a:r>
              <a:rPr lang="en-US" dirty="0" err="1"/>
              <a:t>TcpClient</a:t>
            </a:r>
            <a:r>
              <a:rPr lang="en-US" dirty="0"/>
              <a:t>/</a:t>
            </a:r>
            <a:r>
              <a:rPr lang="en-US" dirty="0" err="1"/>
              <a:t>TcpListener</a:t>
            </a:r>
            <a:r>
              <a:rPr lang="en-US" dirty="0"/>
              <a:t>.</a:t>
            </a:r>
          </a:p>
          <a:p>
            <a:pPr marL="796926" lvl="1" indent="-457200">
              <a:buFont typeface="Arial" panose="020B0604020202020204" pitchFamily="34" charset="0"/>
              <a:buChar char="•"/>
            </a:pPr>
            <a:r>
              <a:rPr lang="en-US" dirty="0"/>
              <a:t>This lets you more easily apply lessons learned from any Berkeley system.</a:t>
            </a:r>
          </a:p>
          <a:p>
            <a:pPr marL="796926" lvl="1" indent="-457200">
              <a:buFont typeface="Arial" panose="020B0604020202020204" pitchFamily="34" charset="0"/>
              <a:buChar char="•"/>
            </a:pPr>
            <a:r>
              <a:rPr lang="en-US" dirty="0"/>
              <a:t>However, .NET types are unusually good quality.</a:t>
            </a:r>
          </a:p>
          <a:p>
            <a:pPr marL="796926" lvl="1" indent="-457200">
              <a:buFont typeface="Arial" panose="020B0604020202020204" pitchFamily="34" charset="0"/>
              <a:buChar char="•"/>
            </a:pPr>
            <a:r>
              <a:rPr lang="en-US" dirty="0"/>
              <a:t>But any abstraction can introduce bugs, especially for unusual corner cases in complex systems.</a:t>
            </a:r>
          </a:p>
          <a:p>
            <a:endParaRPr lang="en-US" dirty="0"/>
          </a:p>
          <a:p>
            <a:r>
              <a:rPr lang="en-US" dirty="0"/>
              <a:t>But ignore the UDP parts.</a:t>
            </a:r>
          </a:p>
          <a:p>
            <a:pPr marL="796926" lvl="1" indent="-457200">
              <a:buFont typeface="Arial" panose="020B0604020202020204" pitchFamily="34" charset="0"/>
              <a:buChar char="•"/>
            </a:pPr>
            <a:r>
              <a:rPr lang="en-US" dirty="0"/>
              <a:t>Remember: streams, not packets.</a:t>
            </a:r>
          </a:p>
          <a:p>
            <a:pPr marL="796926" lvl="1" indent="-457200">
              <a:buFont typeface="Arial" panose="020B0604020202020204" pitchFamily="34" charset="0"/>
              <a:buChar char="•"/>
            </a:pPr>
            <a:r>
              <a:rPr lang="en-US" dirty="0"/>
              <a:t>Documentation may talk about packets. </a:t>
            </a:r>
            <a:r>
              <a:rPr lang="en-US" i="1" dirty="0"/>
              <a:t>Does not apply </a:t>
            </a:r>
            <a:r>
              <a:rPr lang="en-US" dirty="0"/>
              <a:t>to stream sockets.</a:t>
            </a:r>
          </a:p>
        </p:txBody>
      </p:sp>
    </p:spTree>
    <p:extLst>
      <p:ext uri="{BB962C8B-B14F-4D97-AF65-F5344CB8AC3E}">
        <p14:creationId xmlns:p14="http://schemas.microsoft.com/office/powerpoint/2010/main" val="1405806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860-ECE2-4C6E-9155-B5CA496A7459}"/>
              </a:ext>
            </a:extLst>
          </p:cNvPr>
          <p:cNvSpPr>
            <a:spLocks noGrp="1"/>
          </p:cNvSpPr>
          <p:nvPr>
            <p:ph type="title"/>
          </p:nvPr>
        </p:nvSpPr>
        <p:spPr/>
        <p:txBody>
          <a:bodyPr/>
          <a:lstStyle/>
          <a:p>
            <a:r>
              <a:rPr lang="en-US" dirty="0"/>
              <a:t>Berkeley API – Common Mistakes</a:t>
            </a:r>
          </a:p>
        </p:txBody>
      </p:sp>
      <p:sp>
        <p:nvSpPr>
          <p:cNvPr id="3" name="Text Placeholder 2">
            <a:extLst>
              <a:ext uri="{FF2B5EF4-FFF2-40B4-BE49-F238E27FC236}">
                <a16:creationId xmlns:a16="http://schemas.microsoft.com/office/drawing/2014/main" id="{6EFE3134-F6DD-4C81-8C02-8F8CC4A36854}"/>
              </a:ext>
            </a:extLst>
          </p:cNvPr>
          <p:cNvSpPr>
            <a:spLocks noGrp="1"/>
          </p:cNvSpPr>
          <p:nvPr>
            <p:ph type="body" sz="quarter" idx="10"/>
          </p:nvPr>
        </p:nvSpPr>
        <p:spPr>
          <a:xfrm>
            <a:off x="269239" y="1197324"/>
            <a:ext cx="11653523" cy="4018088"/>
          </a:xfrm>
        </p:spPr>
        <p:txBody>
          <a:bodyPr/>
          <a:lstStyle/>
          <a:p>
            <a:r>
              <a:rPr lang="en-US" dirty="0"/>
              <a:t>Writes:</a:t>
            </a:r>
          </a:p>
          <a:p>
            <a:pPr marL="457200" indent="-457200">
              <a:buFont typeface="Arial" panose="020B0604020202020204" pitchFamily="34" charset="0"/>
              <a:buChar char="•"/>
            </a:pPr>
            <a:r>
              <a:rPr lang="en-US" dirty="0"/>
              <a:t>Complete when data is copied to the OS.</a:t>
            </a:r>
          </a:p>
          <a:p>
            <a:pPr marL="796926" lvl="1" indent="-457200">
              <a:buFont typeface="Arial" panose="020B0604020202020204" pitchFamily="34" charset="0"/>
              <a:buChar char="•"/>
            </a:pPr>
            <a:r>
              <a:rPr lang="en-US" dirty="0"/>
              <a:t>Successful write does </a:t>
            </a:r>
            <a:r>
              <a:rPr lang="en-US" i="1" dirty="0"/>
              <a:t>not</a:t>
            </a:r>
            <a:r>
              <a:rPr lang="en-US" dirty="0"/>
              <a:t> mean the other side got it. Or will </a:t>
            </a:r>
            <a:r>
              <a:rPr lang="en-US" i="1" dirty="0"/>
              <a:t>ever</a:t>
            </a:r>
            <a:r>
              <a:rPr lang="en-US" dirty="0"/>
              <a:t> get it.</a:t>
            </a:r>
          </a:p>
          <a:p>
            <a:pPr marL="457200" indent="-457200">
              <a:buFont typeface="Arial" panose="020B0604020202020204" pitchFamily="34" charset="0"/>
              <a:buChar char="•"/>
            </a:pPr>
            <a:endParaRPr lang="en-US" dirty="0"/>
          </a:p>
          <a:p>
            <a:r>
              <a:rPr lang="en-US" dirty="0"/>
              <a:t>Reads:</a:t>
            </a:r>
          </a:p>
          <a:p>
            <a:pPr marL="457200" indent="-457200">
              <a:buFont typeface="Arial" panose="020B0604020202020204" pitchFamily="34" charset="0"/>
              <a:buChar char="•"/>
            </a:pPr>
            <a:r>
              <a:rPr lang="en-US" dirty="0"/>
              <a:t>Complete when data arrives or there is an error.</a:t>
            </a:r>
          </a:p>
          <a:p>
            <a:pPr marL="796926" lvl="1" indent="-457200">
              <a:buFont typeface="Arial" panose="020B0604020202020204" pitchFamily="34" charset="0"/>
              <a:buChar char="•"/>
            </a:pPr>
            <a:r>
              <a:rPr lang="en-US" dirty="0"/>
              <a:t>Successful read </a:t>
            </a:r>
            <a:r>
              <a:rPr lang="en-US" i="1" dirty="0"/>
              <a:t>does</a:t>
            </a:r>
            <a:r>
              <a:rPr lang="en-US" dirty="0"/>
              <a:t> mean these bytes are the next ones in the stream.</a:t>
            </a:r>
          </a:p>
          <a:p>
            <a:pPr marL="796926" lvl="1" indent="-457200">
              <a:buFont typeface="Arial" panose="020B0604020202020204" pitchFamily="34" charset="0"/>
              <a:buChar char="•"/>
            </a:pPr>
            <a:r>
              <a:rPr lang="en-US" dirty="0"/>
              <a:t>Be aware a read-completion of 0 bytes is the normal way to detect EOS.</a:t>
            </a:r>
          </a:p>
        </p:txBody>
      </p:sp>
    </p:spTree>
    <p:extLst>
      <p:ext uri="{BB962C8B-B14F-4D97-AF65-F5344CB8AC3E}">
        <p14:creationId xmlns:p14="http://schemas.microsoft.com/office/powerpoint/2010/main" val="6106863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p>
        </p:txBody>
      </p:sp>
    </p:spTree>
    <p:extLst>
      <p:ext uri="{BB962C8B-B14F-4D97-AF65-F5344CB8AC3E}">
        <p14:creationId xmlns:p14="http://schemas.microsoft.com/office/powerpoint/2010/main" val="28018666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12068-08E0-46FA-B211-825384DB192C}"/>
              </a:ext>
            </a:extLst>
          </p:cNvPr>
          <p:cNvSpPr>
            <a:spLocks noGrp="1"/>
          </p:cNvSpPr>
          <p:nvPr>
            <p:ph type="title"/>
          </p:nvPr>
        </p:nvSpPr>
        <p:spPr/>
        <p:txBody>
          <a:bodyPr/>
          <a:lstStyle/>
          <a:p>
            <a:r>
              <a:rPr lang="en-US" dirty="0"/>
              <a:t>Protocol Patterns</a:t>
            </a:r>
          </a:p>
        </p:txBody>
      </p:sp>
      <p:sp>
        <p:nvSpPr>
          <p:cNvPr id="4" name="Text Placeholder 3">
            <a:extLst>
              <a:ext uri="{FF2B5EF4-FFF2-40B4-BE49-F238E27FC236}">
                <a16:creationId xmlns:a16="http://schemas.microsoft.com/office/drawing/2014/main" id="{251A7005-616F-4BF2-9928-334CD8B21472}"/>
              </a:ext>
            </a:extLst>
          </p:cNvPr>
          <p:cNvSpPr>
            <a:spLocks noGrp="1"/>
          </p:cNvSpPr>
          <p:nvPr>
            <p:ph type="body" sz="quarter" idx="10"/>
          </p:nvPr>
        </p:nvSpPr>
        <p:spPr>
          <a:xfrm>
            <a:off x="269239" y="1197324"/>
            <a:ext cx="11653523" cy="420057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Stream-based</a:t>
            </a:r>
          </a:p>
          <a:p>
            <a:pPr marL="796926" lvl="1" indent="-457200">
              <a:buFont typeface="Arial" panose="020B0604020202020204" pitchFamily="34" charset="0"/>
              <a:buChar char="•"/>
            </a:pPr>
            <a:r>
              <a:rPr lang="en-US" dirty="0"/>
              <a:t>E.g., audio/video transmission, file transfer.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Message-based</a:t>
            </a:r>
          </a:p>
          <a:p>
            <a:pPr marL="796926" lvl="1" indent="-457200">
              <a:buFont typeface="Arial" panose="020B0604020202020204" pitchFamily="34" charset="0"/>
              <a:buChar char="•"/>
            </a:pPr>
            <a:r>
              <a:rPr lang="en-US" dirty="0"/>
              <a:t>Command/Response: one side sends Command; other side sends Response.</a:t>
            </a:r>
          </a:p>
          <a:p>
            <a:pPr marL="1030290" lvl="2" indent="-457200">
              <a:buFont typeface="Arial" panose="020B0604020202020204" pitchFamily="34" charset="0"/>
              <a:buChar char="•"/>
            </a:pPr>
            <a:r>
              <a:rPr lang="en-US" dirty="0"/>
              <a:t>Can be bidirectional.</a:t>
            </a:r>
          </a:p>
          <a:p>
            <a:pPr marL="796926" lvl="1" indent="-457200">
              <a:buFont typeface="Arial" panose="020B0604020202020204" pitchFamily="34" charset="0"/>
              <a:buChar char="•"/>
            </a:pPr>
            <a:r>
              <a:rPr lang="en-US" dirty="0"/>
              <a:t>Poll/Status: a simple form of Command/Response.</a:t>
            </a:r>
          </a:p>
          <a:p>
            <a:pPr marL="796926" lvl="1" indent="-457200">
              <a:buFont typeface="Arial" panose="020B0604020202020204" pitchFamily="34" charset="0"/>
              <a:buChar char="•"/>
            </a:pPr>
            <a:r>
              <a:rPr lang="en-US" dirty="0"/>
              <a:t>Subscribe/Event: one side sends Subscribe/Unsubscribe; other side sends Event.</a:t>
            </a:r>
          </a:p>
        </p:txBody>
      </p:sp>
    </p:spTree>
    <p:extLst>
      <p:ext uri="{BB962C8B-B14F-4D97-AF65-F5344CB8AC3E}">
        <p14:creationId xmlns:p14="http://schemas.microsoft.com/office/powerpoint/2010/main" val="16214098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769237"/>
          </a:xfrm>
        </p:spPr>
        <p:txBody>
          <a:bodyPr/>
          <a:lstStyle/>
          <a:p>
            <a:r>
              <a:rPr lang="en-US" dirty="0"/>
              <a:t>Even if it’s not “your” protocol.</a:t>
            </a:r>
          </a:p>
          <a:p>
            <a:r>
              <a:rPr lang="en-US" dirty="0"/>
              <a:t>Formal documentation:</a:t>
            </a:r>
          </a:p>
          <a:p>
            <a:pPr marL="457200" indent="-457200">
              <a:buFont typeface="Arial" panose="020B0604020202020204" pitchFamily="34" charset="0"/>
              <a:buChar char="•"/>
            </a:pPr>
            <a:r>
              <a:rPr lang="en-US" dirty="0">
                <a:latin typeface="Consolas" panose="020B0609020204030204" pitchFamily="49" charset="0"/>
              </a:rPr>
              <a:t>MUST</a:t>
            </a:r>
            <a:r>
              <a:rPr lang="en-US" dirty="0">
                <a:latin typeface="+mn-lt"/>
              </a:rPr>
              <a:t>, </a:t>
            </a:r>
            <a:r>
              <a:rPr lang="en-US" dirty="0">
                <a:latin typeface="Consolas" panose="020B0609020204030204" pitchFamily="49" charset="0"/>
              </a:rPr>
              <a:t>MAY</a:t>
            </a:r>
            <a:r>
              <a:rPr lang="en-US" dirty="0">
                <a:latin typeface="+mn-lt"/>
              </a:rPr>
              <a:t>, and </a:t>
            </a:r>
            <a:r>
              <a:rPr lang="en-US" dirty="0">
                <a:latin typeface="Consolas" panose="020B0609020204030204" pitchFamily="49" charset="0"/>
              </a:rPr>
              <a:t>SHOULD</a:t>
            </a:r>
            <a:r>
              <a:rPr lang="en-US" dirty="0"/>
              <a:t> from </a:t>
            </a:r>
            <a:r>
              <a:rPr lang="en-US" dirty="0">
                <a:latin typeface="+mn-lt"/>
              </a:rPr>
              <a:t>RFC </a:t>
            </a:r>
            <a:r>
              <a:rPr lang="en-US" dirty="0">
                <a:latin typeface="Consolas" panose="020B0609020204030204" pitchFamily="49" charset="0"/>
              </a:rPr>
              <a:t>2119</a:t>
            </a:r>
            <a:r>
              <a:rPr lang="en-US" dirty="0"/>
              <a:t>.</a:t>
            </a:r>
          </a:p>
          <a:p>
            <a:pPr marL="457200" indent="-457200">
              <a:buFont typeface="Arial" panose="020B0604020202020204" pitchFamily="34" charset="0"/>
              <a:buChar char="•"/>
            </a:pPr>
            <a:r>
              <a:rPr lang="en-US" dirty="0"/>
              <a:t>Build on established standards.</a:t>
            </a:r>
          </a:p>
          <a:p>
            <a:pPr marL="796926" lvl="1" indent="-457200">
              <a:buFont typeface="Arial" panose="020B0604020202020204" pitchFamily="34" charset="0"/>
              <a:buChar char="•"/>
            </a:pPr>
            <a:r>
              <a:rPr lang="en-US" dirty="0"/>
              <a:t>Clarify: bytes vs characters (encoding), endianness.</a:t>
            </a:r>
          </a:p>
          <a:p>
            <a:r>
              <a:rPr lang="en-US" dirty="0"/>
              <a:t>First contact:</a:t>
            </a:r>
          </a:p>
          <a:p>
            <a:pPr marL="457200" indent="-457200">
              <a:buFont typeface="Arial" panose="020B0604020202020204" pitchFamily="34" charset="0"/>
              <a:buChar char="•"/>
            </a:pPr>
            <a:r>
              <a:rPr lang="en-US" dirty="0"/>
              <a:t>Explicitly state which side is the server.</a:t>
            </a:r>
          </a:p>
        </p:txBody>
      </p:sp>
    </p:spTree>
    <p:extLst>
      <p:ext uri="{BB962C8B-B14F-4D97-AF65-F5344CB8AC3E}">
        <p14:creationId xmlns:p14="http://schemas.microsoft.com/office/powerpoint/2010/main" val="28008773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is this guy?</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4378009" y="4769939"/>
            <a:ext cx="3435985" cy="1389380"/>
          </a:xfrm>
          <a:prstGeom prst="rect">
            <a:avLst/>
          </a:prstGeom>
        </p:spPr>
      </p:pic>
    </p:spTree>
    <p:extLst>
      <p:ext uri="{BB962C8B-B14F-4D97-AF65-F5344CB8AC3E}">
        <p14:creationId xmlns:p14="http://schemas.microsoft.com/office/powerpoint/2010/main" val="2232908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619837"/>
          </a:xfrm>
        </p:spPr>
        <p:txBody>
          <a:bodyPr/>
          <a:lstStyle/>
          <a:p>
            <a:endParaRPr lang="en-US" dirty="0"/>
          </a:p>
          <a:p>
            <a:r>
              <a:rPr lang="en-US" dirty="0"/>
              <a:t>Choosing a port for the server</a:t>
            </a:r>
          </a:p>
          <a:p>
            <a:pPr marL="457200" indent="-457200">
              <a:buFont typeface="Arial" panose="020B0604020202020204" pitchFamily="34" charset="0"/>
              <a:buChar char="•"/>
            </a:pPr>
            <a:r>
              <a:rPr lang="en-US" dirty="0"/>
              <a:t>Configurable if possible.</a:t>
            </a:r>
          </a:p>
          <a:p>
            <a:pPr marL="457200" indent="-457200">
              <a:buFont typeface="Arial" panose="020B0604020202020204" pitchFamily="34" charset="0"/>
              <a:buChar char="•"/>
            </a:pPr>
            <a:r>
              <a:rPr lang="en-US" dirty="0"/>
              <a:t>IANA: 0-1023 is off limits; use 1024-49151.</a:t>
            </a:r>
          </a:p>
          <a:p>
            <a:pPr marL="457200" indent="-457200">
              <a:buFont typeface="Arial" panose="020B0604020202020204" pitchFamily="34" charset="0"/>
              <a:buChar char="•"/>
            </a:pPr>
            <a:r>
              <a:rPr lang="en-US" dirty="0"/>
              <a:t>Avoid ephemeral port conflicts:</a:t>
            </a:r>
          </a:p>
          <a:p>
            <a:pPr marL="796926" lvl="1" indent="-457200">
              <a:buFont typeface="Arial" panose="020B0604020202020204" pitchFamily="34" charset="0"/>
              <a:buChar char="•"/>
            </a:pPr>
            <a:r>
              <a:rPr lang="en-US" dirty="0"/>
              <a:t>IANA (modern OSes): 49152 to 65535</a:t>
            </a:r>
          </a:p>
          <a:p>
            <a:pPr marL="796926" lvl="1" indent="-457200">
              <a:buFont typeface="Arial" panose="020B0604020202020204" pitchFamily="34" charset="0"/>
              <a:buChar char="•"/>
            </a:pPr>
            <a:r>
              <a:rPr lang="en-US" dirty="0"/>
              <a:t>Old Linux/Windows: 1025-5000</a:t>
            </a:r>
          </a:p>
        </p:txBody>
      </p:sp>
    </p:spTree>
    <p:extLst>
      <p:ext uri="{BB962C8B-B14F-4D97-AF65-F5344CB8AC3E}">
        <p14:creationId xmlns:p14="http://schemas.microsoft.com/office/powerpoint/2010/main" val="29817581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CA0-C37D-4FDD-977E-7E0FB43478CA}"/>
              </a:ext>
            </a:extLst>
          </p:cNvPr>
          <p:cNvSpPr>
            <a:spLocks noGrp="1"/>
          </p:cNvSpPr>
          <p:nvPr>
            <p:ph type="title"/>
          </p:nvPr>
        </p:nvSpPr>
        <p:spPr/>
        <p:txBody>
          <a:bodyPr/>
          <a:lstStyle/>
          <a:p>
            <a:r>
              <a:rPr lang="en-US" dirty="0"/>
              <a:t>Application Protocol Versioning</a:t>
            </a:r>
          </a:p>
        </p:txBody>
      </p:sp>
      <p:sp>
        <p:nvSpPr>
          <p:cNvPr id="3" name="Text Placeholder 2">
            <a:extLst>
              <a:ext uri="{FF2B5EF4-FFF2-40B4-BE49-F238E27FC236}">
                <a16:creationId xmlns:a16="http://schemas.microsoft.com/office/drawing/2014/main" id="{9EAC42A8-3BB3-4639-819E-AF67F6136416}"/>
              </a:ext>
            </a:extLst>
          </p:cNvPr>
          <p:cNvSpPr>
            <a:spLocks noGrp="1"/>
          </p:cNvSpPr>
          <p:nvPr>
            <p:ph type="body" sz="quarter" idx="10"/>
          </p:nvPr>
        </p:nvSpPr>
        <p:spPr>
          <a:xfrm>
            <a:off x="269239" y="1197324"/>
            <a:ext cx="11653523" cy="3819059"/>
          </a:xfrm>
        </p:spPr>
        <p:txBody>
          <a:bodyPr/>
          <a:lstStyle/>
          <a:p>
            <a:endParaRPr lang="en-US" dirty="0"/>
          </a:p>
          <a:p>
            <a:r>
              <a:rPr lang="en-US" dirty="0"/>
              <a:t>Enabling backwards compatibility is easier now than later!</a:t>
            </a:r>
          </a:p>
          <a:p>
            <a:endParaRPr lang="en-US" dirty="0"/>
          </a:p>
          <a:p>
            <a:r>
              <a:rPr lang="en-US" dirty="0"/>
              <a:t>The version to use should be negotiated, not assumed.</a:t>
            </a:r>
          </a:p>
          <a:p>
            <a:endParaRPr lang="en-US" dirty="0"/>
          </a:p>
          <a:p>
            <a:r>
              <a:rPr lang="en-US" dirty="0"/>
              <a:t>Don’t over-engineer; i.e., just have one side send a list and have the other side choose one.</a:t>
            </a:r>
          </a:p>
        </p:txBody>
      </p:sp>
    </p:spTree>
    <p:extLst>
      <p:ext uri="{BB962C8B-B14F-4D97-AF65-F5344CB8AC3E}">
        <p14:creationId xmlns:p14="http://schemas.microsoft.com/office/powerpoint/2010/main" val="4048726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 (Review)</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416337"/>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a:t>
            </a:r>
          </a:p>
        </p:txBody>
      </p:sp>
    </p:spTree>
    <p:extLst>
      <p:ext uri="{BB962C8B-B14F-4D97-AF65-F5344CB8AC3E}">
        <p14:creationId xmlns:p14="http://schemas.microsoft.com/office/powerpoint/2010/main" val="42362587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Does NOT Provide</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072188"/>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 Boundaries</a:t>
            </a:r>
          </a:p>
          <a:p>
            <a:pPr marL="796926" lvl="1" indent="-457200">
              <a:buFont typeface="Arial" panose="020B0604020202020204" pitchFamily="34" charset="0"/>
              <a:buChar char="•"/>
            </a:pPr>
            <a:r>
              <a:rPr lang="en-US" dirty="0"/>
              <a:t>Your abstraction is a stream of bytes, not packets.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Known Connection State</a:t>
            </a:r>
          </a:p>
          <a:p>
            <a:pPr marL="796926" lvl="1" indent="-457200">
              <a:buFont typeface="Arial" panose="020B0604020202020204" pitchFamily="34" charset="0"/>
              <a:buChar char="•"/>
            </a:pPr>
            <a:r>
              <a:rPr lang="en-US" dirty="0"/>
              <a:t>You cannot know whether a connection is viable.</a:t>
            </a:r>
          </a:p>
        </p:txBody>
      </p:sp>
    </p:spTree>
    <p:extLst>
      <p:ext uri="{BB962C8B-B14F-4D97-AF65-F5344CB8AC3E}">
        <p14:creationId xmlns:p14="http://schemas.microsoft.com/office/powerpoint/2010/main" val="16704259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br>
              <a:rPr lang="en-US" dirty="0"/>
            </a:br>
            <a:r>
              <a:rPr lang="en-US" dirty="0"/>
              <a:t>The Two Tricky Bits</a:t>
            </a:r>
          </a:p>
        </p:txBody>
      </p:sp>
    </p:spTree>
    <p:extLst>
      <p:ext uri="{BB962C8B-B14F-4D97-AF65-F5344CB8AC3E}">
        <p14:creationId xmlns:p14="http://schemas.microsoft.com/office/powerpoint/2010/main" val="26238730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E174-F6F7-4A1D-B41B-CFD76EDCC095}"/>
              </a:ext>
            </a:extLst>
          </p:cNvPr>
          <p:cNvSpPr>
            <a:spLocks noGrp="1"/>
          </p:cNvSpPr>
          <p:nvPr>
            <p:ph type="title"/>
          </p:nvPr>
        </p:nvSpPr>
        <p:spPr/>
        <p:txBody>
          <a:bodyPr/>
          <a:lstStyle/>
          <a:p>
            <a:r>
              <a:rPr lang="en-US" dirty="0"/>
              <a:t>Message Framing: Problem</a:t>
            </a:r>
          </a:p>
        </p:txBody>
      </p:sp>
      <p:sp>
        <p:nvSpPr>
          <p:cNvPr id="3" name="Text Placeholder 2">
            <a:extLst>
              <a:ext uri="{FF2B5EF4-FFF2-40B4-BE49-F238E27FC236}">
                <a16:creationId xmlns:a16="http://schemas.microsoft.com/office/drawing/2014/main" id="{42793C31-FD7E-4E97-85D7-5A1C17D708DB}"/>
              </a:ext>
            </a:extLst>
          </p:cNvPr>
          <p:cNvSpPr>
            <a:spLocks noGrp="1"/>
          </p:cNvSpPr>
          <p:nvPr>
            <p:ph type="body" sz="quarter" idx="10"/>
          </p:nvPr>
        </p:nvSpPr>
        <p:spPr>
          <a:xfrm>
            <a:off x="269239" y="1197324"/>
            <a:ext cx="11653523" cy="4615559"/>
          </a:xfrm>
        </p:spPr>
        <p:txBody>
          <a:bodyPr/>
          <a:lstStyle/>
          <a:p>
            <a:pPr marL="457200" indent="-457200">
              <a:buFont typeface="Arial" panose="020B0604020202020204" pitchFamily="34" charset="0"/>
              <a:buChar char="•"/>
            </a:pPr>
            <a:r>
              <a:rPr lang="en-US" dirty="0"/>
              <a:t>Most protocols have some notion of a “message”, e.g., Command, Response, (Un)Subscribe, Event.</a:t>
            </a:r>
          </a:p>
          <a:p>
            <a:pPr marL="457200" indent="-457200">
              <a:buFont typeface="Arial" panose="020B0604020202020204" pitchFamily="34" charset="0"/>
              <a:buChar char="•"/>
            </a:pPr>
            <a:r>
              <a:rPr lang="en-US" dirty="0"/>
              <a:t>TCP </a:t>
            </a:r>
            <a:r>
              <a:rPr lang="en-US" i="1" dirty="0"/>
              <a:t>does not </a:t>
            </a:r>
            <a:r>
              <a:rPr lang="en-US" dirty="0"/>
              <a:t>preserve message boundaries.</a:t>
            </a:r>
          </a:p>
          <a:p>
            <a:pPr marL="796926" lvl="1" indent="-457200">
              <a:buFont typeface="Arial" panose="020B0604020202020204" pitchFamily="34" charset="0"/>
              <a:buChar char="•"/>
            </a:pPr>
            <a:r>
              <a:rPr lang="en-US" dirty="0"/>
              <a:t>Stream of bytes, not packets.</a:t>
            </a:r>
          </a:p>
          <a:p>
            <a:pPr marL="457200" indent="-457200">
              <a:buFont typeface="Arial" panose="020B0604020202020204" pitchFamily="34" charset="0"/>
              <a:buChar char="•"/>
            </a:pPr>
            <a:r>
              <a:rPr lang="en-US" dirty="0"/>
              <a:t>“Send”: place bytes in outgoing stream.</a:t>
            </a:r>
          </a:p>
          <a:p>
            <a:pPr marL="457200" indent="-457200">
              <a:buFont typeface="Arial" panose="020B0604020202020204" pitchFamily="34" charset="0"/>
              <a:buChar char="•"/>
            </a:pPr>
            <a:r>
              <a:rPr lang="en-US" dirty="0"/>
              <a:t>“Receive”: read bytes from incoming stream.</a:t>
            </a:r>
          </a:p>
          <a:p>
            <a:pPr marL="457200" indent="-457200">
              <a:buFont typeface="Arial" panose="020B0604020202020204" pitchFamily="34" charset="0"/>
              <a:buChar char="•"/>
            </a:pPr>
            <a:r>
              <a:rPr lang="en-US" dirty="0"/>
              <a:t>“Send” and “Receive” are not 1:1.</a:t>
            </a:r>
          </a:p>
          <a:p>
            <a:pPr marL="796926" lvl="1" indent="-457200">
              <a:buFont typeface="Arial" panose="020B0604020202020204" pitchFamily="34" charset="0"/>
              <a:buChar char="•"/>
            </a:pPr>
            <a:r>
              <a:rPr lang="en-US" dirty="0"/>
              <a:t>1:N or N:1 or even M:N!</a:t>
            </a:r>
          </a:p>
          <a:p>
            <a:pPr marL="796926" lvl="1" indent="-457200">
              <a:buFont typeface="Arial" panose="020B0604020202020204" pitchFamily="34" charset="0"/>
              <a:buChar char="•"/>
            </a:pPr>
            <a:r>
              <a:rPr lang="en-US" dirty="0"/>
              <a:t>Loopback testing implies 1:1</a:t>
            </a:r>
          </a:p>
        </p:txBody>
      </p:sp>
      <p:pic>
        <p:nvPicPr>
          <p:cNvPr id="2050" name="Picture 2">
            <a:extLst>
              <a:ext uri="{FF2B5EF4-FFF2-40B4-BE49-F238E27FC236}">
                <a16:creationId xmlns:a16="http://schemas.microsoft.com/office/drawing/2014/main" id="{623AE587-4C78-4C67-BF67-32A3944D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F87AF0-3AA6-4F85-AB70-7B70B2E8E8E6}"/>
              </a:ext>
            </a:extLst>
          </p:cNvPr>
          <p:cNvSpPr/>
          <p:nvPr/>
        </p:nvSpPr>
        <p:spPr bwMode="auto">
          <a:xfrm>
            <a:off x="657921" y="1979914"/>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11" name="Rectangle 10">
            <a:extLst>
              <a:ext uri="{FF2B5EF4-FFF2-40B4-BE49-F238E27FC236}">
                <a16:creationId xmlns:a16="http://schemas.microsoft.com/office/drawing/2014/main" id="{2020FAC7-61D6-4A6A-9C6D-B9B1B52D6A12}"/>
              </a:ext>
            </a:extLst>
          </p:cNvPr>
          <p:cNvSpPr/>
          <p:nvPr/>
        </p:nvSpPr>
        <p:spPr bwMode="auto">
          <a:xfrm>
            <a:off x="8891241" y="1979913"/>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18" name="Rectangle 17">
            <a:extLst>
              <a:ext uri="{FF2B5EF4-FFF2-40B4-BE49-F238E27FC236}">
                <a16:creationId xmlns:a16="http://schemas.microsoft.com/office/drawing/2014/main" id="{80AEB4A3-117F-46A6-BA8C-097029E34400}"/>
              </a:ext>
            </a:extLst>
          </p:cNvPr>
          <p:cNvSpPr/>
          <p:nvPr/>
        </p:nvSpPr>
        <p:spPr bwMode="auto">
          <a:xfrm>
            <a:off x="8891241" y="4478642"/>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7" name="Rectangle 16">
            <a:extLst>
              <a:ext uri="{FF2B5EF4-FFF2-40B4-BE49-F238E27FC236}">
                <a16:creationId xmlns:a16="http://schemas.microsoft.com/office/drawing/2014/main" id="{2BC149E0-9FC3-41BA-8F1B-1103898E752E}"/>
              </a:ext>
            </a:extLst>
          </p:cNvPr>
          <p:cNvSpPr/>
          <p:nvPr/>
        </p:nvSpPr>
        <p:spPr bwMode="auto">
          <a:xfrm>
            <a:off x="657921" y="4499451"/>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9" name="Rectangle 18">
            <a:extLst>
              <a:ext uri="{FF2B5EF4-FFF2-40B4-BE49-F238E27FC236}">
                <a16:creationId xmlns:a16="http://schemas.microsoft.com/office/drawing/2014/main" id="{46BFB3A9-B736-4791-B5AC-AAADCD41BC66}"/>
              </a:ext>
            </a:extLst>
          </p:cNvPr>
          <p:cNvSpPr/>
          <p:nvPr/>
        </p:nvSpPr>
        <p:spPr bwMode="auto">
          <a:xfrm>
            <a:off x="2564778" y="315429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CD</a:t>
            </a:r>
          </a:p>
        </p:txBody>
      </p:sp>
      <p:sp>
        <p:nvSpPr>
          <p:cNvPr id="2" name="Title 1">
            <a:extLst>
              <a:ext uri="{FF2B5EF4-FFF2-40B4-BE49-F238E27FC236}">
                <a16:creationId xmlns:a16="http://schemas.microsoft.com/office/drawing/2014/main" id="{5328428D-6E30-4C5A-A2FB-895D4D2163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D3BA9-0146-4D77-8A22-BD29AC1C539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92D511FC-3132-4B0E-9B77-9108BFBBEB07}"/>
              </a:ext>
            </a:extLst>
          </p:cNvPr>
          <p:cNvSpPr/>
          <p:nvPr/>
        </p:nvSpPr>
        <p:spPr bwMode="auto">
          <a:xfrm>
            <a:off x="2564779" y="316244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a:t>
            </a:r>
          </a:p>
        </p:txBody>
      </p:sp>
      <p:sp>
        <p:nvSpPr>
          <p:cNvPr id="20" name="Rectangle 19">
            <a:extLst>
              <a:ext uri="{FF2B5EF4-FFF2-40B4-BE49-F238E27FC236}">
                <a16:creationId xmlns:a16="http://schemas.microsoft.com/office/drawing/2014/main" id="{57750B5E-8F2F-46E4-B63F-F652857E408E}"/>
              </a:ext>
            </a:extLst>
          </p:cNvPr>
          <p:cNvSpPr/>
          <p:nvPr/>
        </p:nvSpPr>
        <p:spPr bwMode="auto">
          <a:xfrm>
            <a:off x="8155260" y="4756354"/>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ABCD</a:t>
            </a:r>
          </a:p>
        </p:txBody>
      </p:sp>
    </p:spTree>
    <p:extLst>
      <p:ext uri="{BB962C8B-B14F-4D97-AF65-F5344CB8AC3E}">
        <p14:creationId xmlns:p14="http://schemas.microsoft.com/office/powerpoint/2010/main" val="996981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5E-6 -3.7037E-6 L -3.125E-6 0.23079 " pathEditMode="relative" rAng="0" ptsTypes="AA">
                                      <p:cBhvr>
                                        <p:cTn id="11" dur="2000" fill="hold"/>
                                        <p:tgtEl>
                                          <p:spTgt spid="12"/>
                                        </p:tgtEl>
                                        <p:attrNameLst>
                                          <p:attrName>ppt_x</p:attrName>
                                          <p:attrName>ppt_y</p:attrName>
                                        </p:attrNameLst>
                                      </p:cBhvr>
                                      <p:rCtr x="0" y="11528"/>
                                    </p:animMotion>
                                  </p:childTnLst>
                                </p:cTn>
                              </p:par>
                            </p:childTnLst>
                          </p:cTn>
                        </p:par>
                        <p:par>
                          <p:cTn id="12" fill="hold">
                            <p:stCondLst>
                              <p:cond delay="2000"/>
                            </p:stCondLst>
                            <p:childTnLst>
                              <p:par>
                                <p:cTn id="13" presetID="42" presetClass="path" presetSubtype="0" accel="50000" decel="50000" fill="hold" grpId="2" nodeType="afterEffect">
                                  <p:stCondLst>
                                    <p:cond delay="0"/>
                                  </p:stCondLst>
                                  <p:childTnLst>
                                    <p:animMotion origin="layout" path="M -3.125E-6 0.23079 L 0.45091 0.23079 " pathEditMode="relative" rAng="0" ptsTypes="AA">
                                      <p:cBhvr>
                                        <p:cTn id="14" dur="2000" fill="hold"/>
                                        <p:tgtEl>
                                          <p:spTgt spid="12"/>
                                        </p:tgtEl>
                                        <p:attrNameLst>
                                          <p:attrName>ppt_x</p:attrName>
                                          <p:attrName>ppt_y</p:attrName>
                                        </p:attrNameLst>
                                      </p:cBhvr>
                                      <p:rCtr x="2253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125E-6 3.7037E-6 L -3.125E-6 0.23078 " pathEditMode="relative" rAng="0" ptsTypes="AA">
                                      <p:cBhvr>
                                        <p:cTn id="23" dur="2000" fill="hold"/>
                                        <p:tgtEl>
                                          <p:spTgt spid="19"/>
                                        </p:tgtEl>
                                        <p:attrNameLst>
                                          <p:attrName>ppt_x</p:attrName>
                                          <p:attrName>ppt_y</p:attrName>
                                        </p:attrNameLst>
                                      </p:cBhvr>
                                      <p:rCtr x="0" y="11528"/>
                                    </p:animMotion>
                                  </p:childTnLst>
                                </p:cTn>
                              </p:par>
                            </p:childTnLst>
                          </p:cTn>
                        </p:par>
                        <p:par>
                          <p:cTn id="24" fill="hold">
                            <p:stCondLst>
                              <p:cond delay="2000"/>
                            </p:stCondLst>
                            <p:childTnLst>
                              <p:par>
                                <p:cTn id="25" presetID="42" presetClass="path" presetSubtype="0" accel="50000" decel="50000" fill="hold" grpId="2" nodeType="afterEffect">
                                  <p:stCondLst>
                                    <p:cond delay="0"/>
                                  </p:stCondLst>
                                  <p:childTnLst>
                                    <p:animMotion origin="layout" path="M -3.125E-6 0.23078 L 0.45091 0.23078 " pathEditMode="relative" rAng="0" ptsTypes="AA">
                                      <p:cBhvr>
                                        <p:cTn id="26" dur="2000" fill="hold"/>
                                        <p:tgtEl>
                                          <p:spTgt spid="19"/>
                                        </p:tgtEl>
                                        <p:attrNameLst>
                                          <p:attrName>ppt_x</p:attrName>
                                          <p:attrName>ppt_y</p:attrName>
                                        </p:attrNameLst>
                                      </p:cBhvr>
                                      <p:rCtr x="22539" y="0"/>
                                    </p:animMotion>
                                  </p:childTnLst>
                                </p:cTn>
                              </p:par>
                            </p:childTnLst>
                          </p:cTn>
                        </p:par>
                        <p:par>
                          <p:cTn id="27" fill="hold">
                            <p:stCondLst>
                              <p:cond delay="4000"/>
                            </p:stCondLst>
                            <p:childTnLst>
                              <p:par>
                                <p:cTn id="28" presetID="1" presetClass="entr" presetSubtype="0" fill="hold" grpId="1"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xit" presetSubtype="0" fill="hold" grpId="3"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1.11111E-6 L 0.00013 -0.24491 " pathEditMode="relative" rAng="0" ptsTypes="AA">
                                      <p:cBhvr>
                                        <p:cTn id="37" dur="2000" fill="hold"/>
                                        <p:tgtEl>
                                          <p:spTgt spid="20"/>
                                        </p:tgtEl>
                                        <p:attrNameLst>
                                          <p:attrName>ppt_x</p:attrName>
                                          <p:attrName>ppt_y</p:attrName>
                                        </p:attrNameLst>
                                      </p:cBhvr>
                                      <p:rCtr x="0" y="-1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2" grpId="3" animBg="1"/>
      <p:bldP spid="20" grpId="0" animBg="1"/>
      <p:bldP spid="2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206-5217-4F78-8E52-7E2EB401D7F5}"/>
              </a:ext>
            </a:extLst>
          </p:cNvPr>
          <p:cNvSpPr>
            <a:spLocks noGrp="1"/>
          </p:cNvSpPr>
          <p:nvPr>
            <p:ph type="title"/>
          </p:nvPr>
        </p:nvSpPr>
        <p:spPr/>
        <p:txBody>
          <a:bodyPr/>
          <a:lstStyle/>
          <a:p>
            <a:r>
              <a:rPr lang="en-US" dirty="0"/>
              <a:t>Message Framing: Solutions</a:t>
            </a:r>
          </a:p>
        </p:txBody>
      </p:sp>
      <p:sp>
        <p:nvSpPr>
          <p:cNvPr id="3" name="Text Placeholder 2">
            <a:extLst>
              <a:ext uri="{FF2B5EF4-FFF2-40B4-BE49-F238E27FC236}">
                <a16:creationId xmlns:a16="http://schemas.microsoft.com/office/drawing/2014/main" id="{9E3B0B98-EBA8-4E93-B9DD-D2C9326D092E}"/>
              </a:ext>
            </a:extLst>
          </p:cNvPr>
          <p:cNvSpPr>
            <a:spLocks noGrp="1"/>
          </p:cNvSpPr>
          <p:nvPr>
            <p:ph type="body" sz="quarter" idx="10"/>
          </p:nvPr>
        </p:nvSpPr>
        <p:spPr>
          <a:xfrm>
            <a:off x="269239" y="1197324"/>
            <a:ext cx="11653523" cy="4466287"/>
          </a:xfrm>
        </p:spPr>
        <p:txBody>
          <a:bodyPr/>
          <a:lstStyle/>
          <a:p>
            <a:endParaRPr lang="en-US" dirty="0"/>
          </a:p>
          <a:p>
            <a:r>
              <a:rPr lang="en-US" dirty="0"/>
              <a:t>Length Prefixing:</a:t>
            </a:r>
          </a:p>
          <a:p>
            <a:pPr marL="457200" indent="-457200">
              <a:buFont typeface="Arial" panose="020B0604020202020204" pitchFamily="34" charset="0"/>
              <a:buChar char="•"/>
            </a:pPr>
            <a:r>
              <a:rPr lang="en-US" dirty="0"/>
              <a:t>Binary number indicating length of message.</a:t>
            </a:r>
          </a:p>
          <a:p>
            <a:pPr marL="457200" indent="-457200">
              <a:buFont typeface="Arial" panose="020B0604020202020204" pitchFamily="34" charset="0"/>
              <a:buChar char="•"/>
            </a:pPr>
            <a:r>
              <a:rPr lang="en-US" dirty="0"/>
              <a:t>Document: length and endianness.</a:t>
            </a:r>
          </a:p>
          <a:p>
            <a:pPr marL="457200" indent="-457200">
              <a:buFont typeface="Arial" panose="020B0604020202020204" pitchFamily="34" charset="0"/>
              <a:buChar char="•"/>
            </a:pPr>
            <a:endParaRPr lang="en-US" dirty="0"/>
          </a:p>
          <a:p>
            <a:r>
              <a:rPr lang="en-US" dirty="0"/>
              <a:t>Delimiters:</a:t>
            </a:r>
          </a:p>
          <a:p>
            <a:pPr marL="457200" indent="-457200">
              <a:buFont typeface="Arial" panose="020B0604020202020204" pitchFamily="34" charset="0"/>
              <a:buChar char="•"/>
            </a:pPr>
            <a:r>
              <a:rPr lang="en-US" dirty="0"/>
              <a:t>May require escaping message data to avoid delimiters.</a:t>
            </a:r>
          </a:p>
          <a:p>
            <a:pPr marL="457200" indent="-457200">
              <a:buFont typeface="Arial" panose="020B0604020202020204" pitchFamily="34" charset="0"/>
              <a:buChar char="•"/>
            </a:pPr>
            <a:r>
              <a:rPr lang="en-US" dirty="0"/>
              <a:t>Requires flexible buffers on receiving side.</a:t>
            </a:r>
          </a:p>
        </p:txBody>
      </p:sp>
    </p:spTree>
    <p:extLst>
      <p:ext uri="{BB962C8B-B14F-4D97-AF65-F5344CB8AC3E}">
        <p14:creationId xmlns:p14="http://schemas.microsoft.com/office/powerpoint/2010/main" val="16840619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Problem</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TCP is an “idle protocol”:</a:t>
            </a:r>
          </a:p>
          <a:p>
            <a:pPr marL="796926" lvl="1" indent="-457200">
              <a:buFont typeface="Arial" panose="020B0604020202020204" pitchFamily="34" charset="0"/>
              <a:buChar char="•"/>
            </a:pPr>
            <a:r>
              <a:rPr lang="en-US" dirty="0"/>
              <a:t>No packets are transferred when idle.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will detect a dropped connection </a:t>
            </a:r>
            <a:r>
              <a:rPr lang="en-US" i="1" dirty="0"/>
              <a:t>if</a:t>
            </a:r>
            <a:r>
              <a:rPr lang="en-US" dirty="0"/>
              <a:t> data is sent.</a:t>
            </a:r>
          </a:p>
          <a:p>
            <a:pPr marL="796926" lvl="1" indent="-457200">
              <a:buFont typeface="Arial" panose="020B0604020202020204" pitchFamily="34" charset="0"/>
              <a:buChar char="•"/>
            </a:pPr>
            <a:r>
              <a:rPr lang="en-US" dirty="0"/>
              <a:t>Reliability guaranteed!</a:t>
            </a:r>
          </a:p>
          <a:p>
            <a:pPr marL="796926" lvl="1" indent="-457200">
              <a:buFont typeface="Arial" panose="020B0604020202020204" pitchFamily="34" charset="0"/>
              <a:buChar char="•"/>
            </a:pPr>
            <a:r>
              <a:rPr lang="en-US" dirty="0"/>
              <a:t>Most protocols only have one side sending at a time;</a:t>
            </a:r>
            <a:br>
              <a:rPr lang="en-US" dirty="0"/>
            </a:br>
            <a:r>
              <a:rPr lang="en-US" dirty="0"/>
              <a:t>the sending side sees an error – the receiving side is </a:t>
            </a:r>
            <a:r>
              <a:rPr lang="en-US" i="1" dirty="0"/>
              <a:t>half-open</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Windows detects local network link loss and notifies apps!</a:t>
            </a:r>
          </a:p>
        </p:txBody>
      </p:sp>
      <p:pic>
        <p:nvPicPr>
          <p:cNvPr id="5" name="Picture 2">
            <a:extLst>
              <a:ext uri="{FF2B5EF4-FFF2-40B4-BE49-F238E27FC236}">
                <a16:creationId xmlns:a16="http://schemas.microsoft.com/office/drawing/2014/main" id="{AADA95B2-715E-4347-91F0-10A9DFBC7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63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0-AF26-4565-BD83-774E1F46192C}"/>
              </a:ext>
            </a:extLst>
          </p:cNvPr>
          <p:cNvSpPr>
            <a:spLocks noGrp="1"/>
          </p:cNvSpPr>
          <p:nvPr>
            <p:ph type="title"/>
          </p:nvPr>
        </p:nvSpPr>
        <p:spPr/>
        <p:txBody>
          <a:bodyPr/>
          <a:lstStyle/>
          <a:p>
            <a:r>
              <a:rPr lang="en-US" dirty="0"/>
              <a:t>Avoiding Windows’ Helpfulness</a:t>
            </a:r>
          </a:p>
        </p:txBody>
      </p:sp>
      <p:sp>
        <p:nvSpPr>
          <p:cNvPr id="3" name="Text Placeholder 2">
            <a:extLst>
              <a:ext uri="{FF2B5EF4-FFF2-40B4-BE49-F238E27FC236}">
                <a16:creationId xmlns:a16="http://schemas.microsoft.com/office/drawing/2014/main" id="{8B1EC806-6D3A-40D1-9FC6-AAE114C4E44C}"/>
              </a:ext>
            </a:extLst>
          </p:cNvPr>
          <p:cNvSpPr>
            <a:spLocks noGrp="1"/>
          </p:cNvSpPr>
          <p:nvPr>
            <p:ph type="body" sz="quarter" idx="10"/>
          </p:nvPr>
        </p:nvSpPr>
        <p:spPr>
          <a:xfrm>
            <a:off x="269239" y="1197324"/>
            <a:ext cx="11653523" cy="1628459"/>
          </a:xfrm>
        </p:spPr>
        <p:txBody>
          <a:bodyPr/>
          <a:lstStyle/>
          <a:p>
            <a:pPr marL="457200" indent="-457200">
              <a:buFont typeface="Arial" panose="020B0604020202020204" pitchFamily="34" charset="0"/>
              <a:buChar char="•"/>
            </a:pPr>
            <a:r>
              <a:rPr lang="en-US" dirty="0"/>
              <a:t>You can’t just unplug the network cable.</a:t>
            </a:r>
          </a:p>
          <a:p>
            <a:pPr marL="457200" indent="-457200">
              <a:buFont typeface="Arial" panose="020B0604020202020204" pitchFamily="34" charset="0"/>
              <a:buChar char="•"/>
            </a:pPr>
            <a:r>
              <a:rPr lang="en-US" dirty="0"/>
              <a:t>You have to unplug a network cable not connected to your client or server.</a:t>
            </a:r>
          </a:p>
        </p:txBody>
      </p:sp>
      <p:sp>
        <p:nvSpPr>
          <p:cNvPr id="4" name="Rectangle 3">
            <a:extLst>
              <a:ext uri="{FF2B5EF4-FFF2-40B4-BE49-F238E27FC236}">
                <a16:creationId xmlns:a16="http://schemas.microsoft.com/office/drawing/2014/main" id="{07328A8F-8BC3-4CAE-995A-B6F90E402114}"/>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0CB50BCD-F3DC-4758-ABCC-05DC6A628D9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0A90C8AA-9F26-403E-8332-661E52DD1932}"/>
              </a:ext>
            </a:extLst>
          </p:cNvPr>
          <p:cNvSpPr/>
          <p:nvPr/>
        </p:nvSpPr>
        <p:spPr bwMode="auto">
          <a:xfrm>
            <a:off x="4021872"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p>
        </p:txBody>
      </p:sp>
      <p:sp>
        <p:nvSpPr>
          <p:cNvPr id="7" name="Rectangle 6">
            <a:extLst>
              <a:ext uri="{FF2B5EF4-FFF2-40B4-BE49-F238E27FC236}">
                <a16:creationId xmlns:a16="http://schemas.microsoft.com/office/drawing/2014/main" id="{B9364CA6-6286-424C-8E11-82E4DE90AB67}"/>
              </a:ext>
            </a:extLst>
          </p:cNvPr>
          <p:cNvSpPr/>
          <p:nvPr/>
        </p:nvSpPr>
        <p:spPr bwMode="auto">
          <a:xfrm>
            <a:off x="6910041"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endParaRPr lang="en-US" sz="200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3E85CFEB-F253-4AD6-9A8E-0D3006127855}"/>
              </a:ext>
            </a:extLst>
          </p:cNvPr>
          <p:cNvCxnSpPr>
            <a:stCxn id="4" idx="3"/>
            <a:endCxn id="6" idx="1"/>
          </p:cNvCxnSpPr>
          <p:nvPr/>
        </p:nvCxnSpPr>
        <p:spPr>
          <a:xfrm flipV="1">
            <a:off x="3300761" y="4268845"/>
            <a:ext cx="721111"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FB8935-B337-4CC4-80A4-E2FD64DD93AF}"/>
              </a:ext>
            </a:extLst>
          </p:cNvPr>
          <p:cNvCxnSpPr>
            <a:stCxn id="6" idx="3"/>
            <a:endCxn id="7" idx="1"/>
          </p:cNvCxnSpPr>
          <p:nvPr/>
        </p:nvCxnSpPr>
        <p:spPr>
          <a:xfrm>
            <a:off x="5281960" y="4268845"/>
            <a:ext cx="1628081"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C9646-CF20-4325-BD24-DAE42B997312}"/>
              </a:ext>
            </a:extLst>
          </p:cNvPr>
          <p:cNvCxnSpPr>
            <a:stCxn id="7" idx="3"/>
            <a:endCxn id="5" idx="1"/>
          </p:cNvCxnSpPr>
          <p:nvPr/>
        </p:nvCxnSpPr>
        <p:spPr>
          <a:xfrm>
            <a:off x="8170129" y="4268845"/>
            <a:ext cx="72111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22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B195A-A122-41F3-8A41-4D96FF71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33" y="0"/>
            <a:ext cx="5227134" cy="6858000"/>
          </a:xfrm>
          <a:prstGeom prst="rect">
            <a:avLst/>
          </a:prstGeom>
        </p:spPr>
      </p:pic>
    </p:spTree>
    <p:extLst>
      <p:ext uri="{BB962C8B-B14F-4D97-AF65-F5344CB8AC3E}">
        <p14:creationId xmlns:p14="http://schemas.microsoft.com/office/powerpoint/2010/main" val="39385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Solution</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9973"/>
          </a:xfrm>
        </p:spPr>
        <p:txBody>
          <a:bodyPr/>
          <a:lstStyle/>
          <a:p>
            <a:pPr marL="457200" indent="-457200">
              <a:buFont typeface="Arial" panose="020B0604020202020204" pitchFamily="34" charset="0"/>
              <a:buChar char="•"/>
            </a:pPr>
            <a:r>
              <a:rPr lang="en-US" dirty="0"/>
              <a:t>Wrong solutions: ping, second connection.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Correct solution:</a:t>
            </a:r>
          </a:p>
          <a:p>
            <a:pPr marL="796926" lvl="1" indent="-457200">
              <a:buFont typeface="Arial" panose="020B0604020202020204" pitchFamily="34" charset="0"/>
              <a:buChar char="•"/>
            </a:pPr>
            <a:r>
              <a:rPr lang="en-US" dirty="0"/>
              <a:t>Periodic </a:t>
            </a:r>
            <a:r>
              <a:rPr lang="en-US" dirty="0" err="1"/>
              <a:t>noop</a:t>
            </a:r>
            <a:r>
              <a:rPr lang="en-US" dirty="0"/>
              <a:t> message (“ping” / “heartbeat” / “keepalive”)</a:t>
            </a:r>
          </a:p>
          <a:p>
            <a:pPr marL="796926" lvl="1" indent="-457200">
              <a:buFont typeface="Arial" panose="020B0604020202020204" pitchFamily="34" charset="0"/>
              <a:buChar char="•"/>
            </a:pPr>
            <a:r>
              <a:rPr lang="en-US" dirty="0"/>
              <a:t>TCP has a “keepalive” option, but:</a:t>
            </a:r>
          </a:p>
          <a:p>
            <a:pPr marL="1030290" lvl="2" indent="-457200">
              <a:buFont typeface="Arial" panose="020B0604020202020204" pitchFamily="34" charset="0"/>
              <a:buChar char="•"/>
            </a:pPr>
            <a:r>
              <a:rPr lang="en-US" dirty="0"/>
              <a:t>Stack support, router support, 2 hours, systemwide settings.</a:t>
            </a:r>
          </a:p>
          <a:p>
            <a:pPr marL="796926"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Periodic sends </a:t>
            </a:r>
            <a:r>
              <a:rPr lang="en-US" i="1" dirty="0"/>
              <a:t>must</a:t>
            </a:r>
            <a:r>
              <a:rPr lang="en-US" dirty="0"/>
              <a:t> be done on </a:t>
            </a:r>
            <a:r>
              <a:rPr lang="en-US" i="1" dirty="0"/>
              <a:t>both</a:t>
            </a:r>
            <a:r>
              <a:rPr lang="en-US" dirty="0"/>
              <a:t> sides.</a:t>
            </a:r>
          </a:p>
          <a:p>
            <a:pPr marL="796926" lvl="1" indent="-457200">
              <a:buFont typeface="Arial" panose="020B0604020202020204" pitchFamily="34" charset="0"/>
              <a:buChar char="•"/>
            </a:pPr>
            <a:r>
              <a:rPr lang="en-US" dirty="0"/>
              <a:t>If you </a:t>
            </a:r>
            <a:r>
              <a:rPr lang="en-US" i="1" dirty="0"/>
              <a:t>can’t </a:t>
            </a:r>
            <a:r>
              <a:rPr lang="en-US" dirty="0"/>
              <a:t>(i.e., it’s not your protocol), then you have to use an idle timer.</a:t>
            </a:r>
          </a:p>
        </p:txBody>
      </p:sp>
    </p:spTree>
    <p:extLst>
      <p:ext uri="{BB962C8B-B14F-4D97-AF65-F5344CB8AC3E}">
        <p14:creationId xmlns:p14="http://schemas.microsoft.com/office/powerpoint/2010/main" val="2370963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A7D92-BF3B-44EE-BB96-6B57BCD88EB0}"/>
              </a:ext>
            </a:extLst>
          </p:cNvPr>
          <p:cNvSpPr>
            <a:spLocks noGrp="1"/>
          </p:cNvSpPr>
          <p:nvPr>
            <p:ph type="title"/>
          </p:nvPr>
        </p:nvSpPr>
        <p:spPr/>
        <p:txBody>
          <a:bodyPr/>
          <a:lstStyle/>
          <a:p>
            <a:r>
              <a:rPr lang="en-US" dirty="0"/>
              <a:t>History Lesson: HTTP</a:t>
            </a:r>
          </a:p>
        </p:txBody>
      </p:sp>
    </p:spTree>
    <p:extLst>
      <p:ext uri="{BB962C8B-B14F-4D97-AF65-F5344CB8AC3E}">
        <p14:creationId xmlns:p14="http://schemas.microsoft.com/office/powerpoint/2010/main" val="12662602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43515"/>
          </a:xfrm>
        </p:spPr>
        <p:txBody>
          <a:bodyPr/>
          <a:lstStyle/>
          <a:p>
            <a:r>
              <a:rPr lang="en-US" dirty="0"/>
              <a:t>HTTP 1.0 (1989-1996)</a:t>
            </a:r>
          </a:p>
          <a:p>
            <a:pPr marL="457200" indent="-457200">
              <a:buFont typeface="Arial" panose="020B0604020202020204" pitchFamily="34" charset="0"/>
              <a:buChar char="•"/>
            </a:pPr>
            <a:r>
              <a:rPr lang="en-US" dirty="0"/>
              <a:t>One connection per request (3-way, req, resp, 4-way)</a:t>
            </a:r>
          </a:p>
          <a:p>
            <a:pPr marL="457200" indent="-457200">
              <a:buFont typeface="Arial" panose="020B0604020202020204" pitchFamily="34" charset="0"/>
              <a:buChar char="•"/>
            </a:pPr>
            <a:r>
              <a:rPr lang="en-US" dirty="0"/>
              <a:t>Text-based</a:t>
            </a:r>
          </a:p>
          <a:p>
            <a:pPr marL="457200" indent="-457200">
              <a:buFont typeface="Arial" panose="020B0604020202020204" pitchFamily="34" charset="0"/>
              <a:buChar char="•"/>
            </a:pPr>
            <a:r>
              <a:rPr lang="en-US" dirty="0"/>
              <a:t>Headers added for flexibility: Headers and Body (\n\n)</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Requires very flexible buffering.</a:t>
            </a:r>
          </a:p>
          <a:p>
            <a:pPr marL="457200" indent="-457200">
              <a:buFont typeface="Arial" panose="020B0604020202020204" pitchFamily="34" charset="0"/>
              <a:buChar char="•"/>
            </a:pPr>
            <a:r>
              <a:rPr lang="en-US" sz="2800" dirty="0"/>
              <a:t>Also requires an idle timer to detect idle connections.</a:t>
            </a:r>
          </a:p>
          <a:p>
            <a:pPr marL="457200" indent="-457200">
              <a:buFont typeface="Arial" panose="020B0604020202020204" pitchFamily="34" charset="0"/>
              <a:buChar char="•"/>
            </a:pPr>
            <a:r>
              <a:rPr lang="en-US" sz="2800" dirty="0"/>
              <a:t>Very inefficient. Impossible for some devices.</a:t>
            </a:r>
          </a:p>
        </p:txBody>
      </p:sp>
    </p:spTree>
    <p:extLst>
      <p:ext uri="{BB962C8B-B14F-4D97-AF65-F5344CB8AC3E}">
        <p14:creationId xmlns:p14="http://schemas.microsoft.com/office/powerpoint/2010/main" val="35955718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1.1 (1997)</a:t>
            </a:r>
          </a:p>
          <a:p>
            <a:pPr marL="457200" indent="-457200">
              <a:buFont typeface="Arial" panose="020B0604020202020204" pitchFamily="34" charset="0"/>
              <a:buChar char="•"/>
            </a:pPr>
            <a:r>
              <a:rPr lang="en-US" dirty="0"/>
              <a:t>Connections can be reused, plus pipelined requests.</a:t>
            </a:r>
          </a:p>
          <a:p>
            <a:pPr marL="457200" indent="-457200">
              <a:buFont typeface="Arial" panose="020B0604020202020204" pitchFamily="34" charset="0"/>
              <a:buChar char="•"/>
            </a:pPr>
            <a:r>
              <a:rPr lang="en-US" dirty="0"/>
              <a:t>Still text-based</a:t>
            </a:r>
          </a:p>
          <a:p>
            <a:pPr marL="457200" indent="-457200">
              <a:buFont typeface="Arial" panose="020B0604020202020204" pitchFamily="34" charset="0"/>
              <a:buChar char="•"/>
            </a:pPr>
            <a:r>
              <a:rPr lang="en-US" dirty="0"/>
              <a:t>Still 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Still requires very flexible buffering.</a:t>
            </a:r>
          </a:p>
          <a:p>
            <a:pPr marL="457200" indent="-457200">
              <a:buFont typeface="Arial" panose="020B0604020202020204" pitchFamily="34" charset="0"/>
              <a:buChar char="•"/>
            </a:pPr>
            <a:r>
              <a:rPr lang="en-US" sz="2800" dirty="0"/>
              <a:t>Still requires an idle timer to detect idle connections.</a:t>
            </a:r>
          </a:p>
          <a:p>
            <a:pPr marL="457200" indent="-457200">
              <a:buFont typeface="Arial" panose="020B0604020202020204" pitchFamily="34" charset="0"/>
              <a:buChar char="•"/>
            </a:pPr>
            <a:r>
              <a:rPr lang="en-US" sz="2800" dirty="0"/>
              <a:t>Slightly more efficient. Still impossible for some devices</a:t>
            </a:r>
            <a:r>
              <a:rPr lang="en-US" dirty="0"/>
              <a:t>.</a:t>
            </a:r>
          </a:p>
        </p:txBody>
      </p:sp>
    </p:spTree>
    <p:extLst>
      <p:ext uri="{BB962C8B-B14F-4D97-AF65-F5344CB8AC3E}">
        <p14:creationId xmlns:p14="http://schemas.microsoft.com/office/powerpoint/2010/main" val="30138385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717189"/>
          </a:xfrm>
        </p:spPr>
        <p:txBody>
          <a:bodyPr/>
          <a:lstStyle/>
          <a:p>
            <a:r>
              <a:rPr lang="en-US" dirty="0"/>
              <a:t>HTTP 2 (2015)</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Still one TCP/IP stream, though, so has head-of-line issues.</a:t>
            </a:r>
          </a:p>
          <a:p>
            <a:pPr marL="457200" indent="-457200">
              <a:buFont typeface="Arial" panose="020B0604020202020204" pitchFamily="34" charset="0"/>
              <a:buChar char="•"/>
            </a:pPr>
            <a:r>
              <a:rPr lang="en-US" dirty="0"/>
              <a:t>Binary</a:t>
            </a:r>
          </a:p>
          <a:p>
            <a:pPr marL="457200" indent="-457200">
              <a:buFont typeface="Arial" panose="020B0604020202020204" pitchFamily="34" charset="0"/>
              <a:buChar char="•"/>
            </a:pPr>
            <a:r>
              <a:rPr lang="en-US" dirty="0"/>
              <a:t>Content-Length is optional but binary.</a:t>
            </a:r>
          </a:p>
          <a:p>
            <a:pPr marL="457200" indent="-457200">
              <a:buFont typeface="Arial" panose="020B0604020202020204" pitchFamily="34" charset="0"/>
              <a:buChar char="•"/>
            </a:pPr>
            <a:r>
              <a:rPr lang="en-US" dirty="0"/>
              <a:t>Ping message to detect idle connections.</a:t>
            </a:r>
          </a:p>
          <a:p>
            <a:r>
              <a:rPr lang="en-US" dirty="0"/>
              <a:t>Implementation:</a:t>
            </a:r>
          </a:p>
          <a:p>
            <a:pPr marL="457200" indent="-457200">
              <a:buFont typeface="Arial" panose="020B0604020202020204" pitchFamily="34" charset="0"/>
              <a:buChar char="•"/>
            </a:pPr>
            <a:r>
              <a:rPr lang="en-US" sz="2800" dirty="0"/>
              <a:t>Only requires flexible buffering if Content-Length is missing.</a:t>
            </a:r>
          </a:p>
          <a:p>
            <a:pPr marL="457200" indent="-457200">
              <a:buFont typeface="Arial" panose="020B0604020202020204" pitchFamily="34" charset="0"/>
              <a:buChar char="•"/>
            </a:pPr>
            <a:r>
              <a:rPr lang="en-US" sz="2800" dirty="0"/>
              <a:t>Much more efficient. Possible for more devices.</a:t>
            </a:r>
          </a:p>
        </p:txBody>
      </p:sp>
    </p:spTree>
    <p:extLst>
      <p:ext uri="{BB962C8B-B14F-4D97-AF65-F5344CB8AC3E}">
        <p14:creationId xmlns:p14="http://schemas.microsoft.com/office/powerpoint/2010/main" val="611091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17611"/>
          </a:xfrm>
        </p:spPr>
        <p:txBody>
          <a:bodyPr/>
          <a:lstStyle/>
          <a:p>
            <a:r>
              <a:rPr lang="en-US" dirty="0"/>
              <a:t>HTTP 3 (2022)</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Truly independent streams!</a:t>
            </a:r>
          </a:p>
          <a:p>
            <a:pPr marL="457200" indent="-457200">
              <a:buFont typeface="Arial" panose="020B0604020202020204" pitchFamily="34" charset="0"/>
              <a:buChar char="•"/>
            </a:pPr>
            <a:r>
              <a:rPr lang="en-US" dirty="0"/>
              <a:t>Based on UDP (QUIC)</a:t>
            </a:r>
          </a:p>
          <a:p>
            <a:pPr marL="457200" indent="-457200">
              <a:buFont typeface="Arial" panose="020B0604020202020204" pitchFamily="34" charset="0"/>
              <a:buChar char="•"/>
            </a:pPr>
            <a:r>
              <a:rPr lang="en-US" dirty="0"/>
              <a:t>Ping message to detect idle connections (and keep UDP forwarding working).</a:t>
            </a:r>
          </a:p>
          <a:p>
            <a:r>
              <a:rPr lang="en-US" dirty="0"/>
              <a:t>Implementation:</a:t>
            </a:r>
          </a:p>
          <a:p>
            <a:pPr marL="457200" indent="-457200">
              <a:buFont typeface="Arial" panose="020B0604020202020204" pitchFamily="34" charset="0"/>
              <a:buChar char="•"/>
            </a:pPr>
            <a:r>
              <a:rPr lang="en-US" sz="2800" dirty="0"/>
              <a:t>Most efficient.</a:t>
            </a:r>
          </a:p>
          <a:p>
            <a:pPr marL="457200" indent="-457200">
              <a:buFont typeface="Arial" panose="020B0604020202020204" pitchFamily="34" charset="0"/>
              <a:buChar char="•"/>
            </a:pPr>
            <a:r>
              <a:rPr lang="en-US" sz="2800" dirty="0"/>
              <a:t>QUIC support currently isn’t available for many embedded systems.</a:t>
            </a:r>
          </a:p>
        </p:txBody>
      </p:sp>
    </p:spTree>
    <p:extLst>
      <p:ext uri="{BB962C8B-B14F-4D97-AF65-F5344CB8AC3E}">
        <p14:creationId xmlns:p14="http://schemas.microsoft.com/office/powerpoint/2010/main" val="11508039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1F46-A0A4-A01B-E9CB-3F0E33C50EA6}"/>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9D268524-DCAD-7D3D-5D31-4BBA04EF951B}"/>
              </a:ext>
            </a:extLst>
          </p:cNvPr>
          <p:cNvSpPr>
            <a:spLocks noGrp="1"/>
          </p:cNvSpPr>
          <p:nvPr>
            <p:ph type="body" sz="quarter" idx="10"/>
          </p:nvPr>
        </p:nvSpPr>
        <p:spPr>
          <a:xfrm>
            <a:off x="269239" y="1197324"/>
            <a:ext cx="11653523" cy="3370987"/>
          </a:xfrm>
        </p:spPr>
        <p:txBody>
          <a:bodyPr/>
          <a:lstStyle/>
          <a:p>
            <a:r>
              <a:rPr lang="en-US" dirty="0"/>
              <a:t>QUIC is more than just HTTP/3!</a:t>
            </a:r>
          </a:p>
          <a:p>
            <a:pPr marL="457200" indent="-457200">
              <a:buFont typeface="Arial" panose="020B0604020202020204" pitchFamily="34" charset="0"/>
              <a:buChar char="•"/>
            </a:pPr>
            <a:r>
              <a:rPr lang="en-US" dirty="0"/>
              <a:t>SMB</a:t>
            </a:r>
          </a:p>
          <a:p>
            <a:pPr marL="457200" indent="-457200">
              <a:buFont typeface="Arial" panose="020B0604020202020204" pitchFamily="34" charset="0"/>
              <a:buChar char="•"/>
            </a:pPr>
            <a:r>
              <a:rPr lang="en-US" dirty="0"/>
              <a:t>DNS</a:t>
            </a:r>
          </a:p>
          <a:p>
            <a:pPr marL="457200" indent="-457200">
              <a:buFont typeface="Arial" panose="020B0604020202020204" pitchFamily="34" charset="0"/>
              <a:buChar char="•"/>
            </a:pPr>
            <a:r>
              <a:rPr lang="en-US" dirty="0" err="1"/>
              <a:t>Syncthing</a:t>
            </a:r>
            <a:endParaRPr lang="en-US" dirty="0"/>
          </a:p>
          <a:p>
            <a:pPr marL="457200" indent="-457200">
              <a:buFont typeface="Arial" panose="020B0604020202020204" pitchFamily="34" charset="0"/>
              <a:buChar char="•"/>
            </a:pPr>
            <a:r>
              <a:rPr lang="en-US" dirty="0"/>
              <a:t>MQTT</a:t>
            </a:r>
          </a:p>
          <a:p>
            <a:pPr marL="457200" indent="-457200">
              <a:buFont typeface="Arial" panose="020B0604020202020204" pitchFamily="34" charset="0"/>
              <a:buChar char="•"/>
            </a:pPr>
            <a:r>
              <a:rPr lang="en-US" dirty="0"/>
              <a:t>(your protocol here)</a:t>
            </a:r>
          </a:p>
        </p:txBody>
      </p:sp>
    </p:spTree>
    <p:extLst>
      <p:ext uri="{BB962C8B-B14F-4D97-AF65-F5344CB8AC3E}">
        <p14:creationId xmlns:p14="http://schemas.microsoft.com/office/powerpoint/2010/main" val="5798796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1358A-8DD8-4EA0-9A26-EF8CD774EABE}"/>
              </a:ext>
            </a:extLst>
          </p:cNvPr>
          <p:cNvSpPr>
            <a:spLocks noGrp="1"/>
          </p:cNvSpPr>
          <p:nvPr>
            <p:ph type="title"/>
          </p:nvPr>
        </p:nvSpPr>
        <p:spPr/>
        <p:txBody>
          <a:bodyPr/>
          <a:lstStyle/>
          <a:p>
            <a:r>
              <a:rPr lang="en-US" dirty="0"/>
              <a:t>Tips</a:t>
            </a:r>
          </a:p>
        </p:txBody>
      </p:sp>
    </p:spTree>
    <p:extLst>
      <p:ext uri="{BB962C8B-B14F-4D97-AF65-F5344CB8AC3E}">
        <p14:creationId xmlns:p14="http://schemas.microsoft.com/office/powerpoint/2010/main" val="28394084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Error Handling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All errors should close the connection.</a:t>
            </a:r>
          </a:p>
          <a:p>
            <a:pPr marL="796926" lvl="1" indent="-457200">
              <a:buFont typeface="Arial" panose="020B0604020202020204" pitchFamily="34" charset="0"/>
              <a:buChar char="•"/>
            </a:pPr>
            <a:r>
              <a:rPr lang="en-US" dirty="0"/>
              <a:t>Delay for some time before retrying.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 abortive close.</a:t>
            </a:r>
          </a:p>
          <a:p>
            <a:pPr marL="796926" lvl="1" indent="-457200">
              <a:buFont typeface="Arial" panose="020B0604020202020204" pitchFamily="34" charset="0"/>
              <a:buChar char="•"/>
            </a:pPr>
            <a:r>
              <a:rPr lang="en-US" dirty="0"/>
              <a:t>If you’re done communicating and you were about to close the connection anyway, then ignore any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Keep a continuous read operation to detect errors.</a:t>
            </a:r>
          </a:p>
          <a:p>
            <a:pPr marL="796926" lvl="1" indent="-457200">
              <a:buFont typeface="Arial" panose="020B0604020202020204" pitchFamily="34" charset="0"/>
              <a:buChar char="•"/>
            </a:pPr>
            <a:r>
              <a:rPr lang="en-US" dirty="0"/>
              <a:t>Writes complete successfully when data is copied to OS.</a:t>
            </a:r>
          </a:p>
        </p:txBody>
      </p:sp>
    </p:spTree>
    <p:extLst>
      <p:ext uri="{BB962C8B-B14F-4D97-AF65-F5344CB8AC3E}">
        <p14:creationId xmlns:p14="http://schemas.microsoft.com/office/powerpoint/2010/main" val="22631755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Logging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1180388"/>
          </a:xfrm>
        </p:spPr>
        <p:txBody>
          <a:bodyPr/>
          <a:lstStyle/>
          <a:p>
            <a:endParaRPr lang="en-US" dirty="0"/>
          </a:p>
          <a:p>
            <a:pPr marL="457200" indent="-457200">
              <a:buFont typeface="Arial" panose="020B0604020202020204" pitchFamily="34" charset="0"/>
              <a:buChar char="•"/>
            </a:pPr>
            <a:r>
              <a:rPr lang="en-US" dirty="0"/>
              <a:t>Have some way to log </a:t>
            </a:r>
            <a:r>
              <a:rPr lang="en-US" i="1" dirty="0"/>
              <a:t>everything</a:t>
            </a:r>
            <a:r>
              <a:rPr lang="en-US" dirty="0"/>
              <a:t>, from day 1.</a:t>
            </a:r>
          </a:p>
        </p:txBody>
      </p:sp>
    </p:spTree>
    <p:extLst>
      <p:ext uri="{BB962C8B-B14F-4D97-AF65-F5344CB8AC3E}">
        <p14:creationId xmlns:p14="http://schemas.microsoft.com/office/powerpoint/2010/main" val="1836955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756-F2B0-45F4-824A-F678691296A2}"/>
              </a:ext>
            </a:extLst>
          </p:cNvPr>
          <p:cNvSpPr>
            <a:spLocks noGrp="1"/>
          </p:cNvSpPr>
          <p:nvPr>
            <p:ph type="title"/>
          </p:nvPr>
        </p:nvSpPr>
        <p:spPr/>
        <p:txBody>
          <a:bodyPr/>
          <a:lstStyle/>
          <a:p>
            <a:r>
              <a:rPr lang="en-US" dirty="0"/>
              <a:t>Who is this guy?</a:t>
            </a:r>
          </a:p>
        </p:txBody>
      </p:sp>
      <p:sp>
        <p:nvSpPr>
          <p:cNvPr id="3" name="Text Placeholder 2">
            <a:extLst>
              <a:ext uri="{FF2B5EF4-FFF2-40B4-BE49-F238E27FC236}">
                <a16:creationId xmlns:a16="http://schemas.microsoft.com/office/drawing/2014/main" id="{9511DA54-7647-428D-AF43-780C70F51573}"/>
              </a:ext>
            </a:extLst>
          </p:cNvPr>
          <p:cNvSpPr>
            <a:spLocks noGrp="1"/>
          </p:cNvSpPr>
          <p:nvPr>
            <p:ph type="body" sz="quarter" idx="10"/>
          </p:nvPr>
        </p:nvSpPr>
        <p:spPr>
          <a:xfrm>
            <a:off x="269239" y="1197324"/>
            <a:ext cx="11653523" cy="4338367"/>
          </a:xfrm>
        </p:spPr>
        <p:txBody>
          <a:bodyPr/>
          <a:lstStyle/>
          <a:p>
            <a:r>
              <a:rPr lang="en-US" dirty="0"/>
              <a:t>Custom TCP/IP communication with:</a:t>
            </a:r>
          </a:p>
          <a:p>
            <a:pPr marL="457200" indent="-457200">
              <a:buFont typeface="Arial" panose="020B0604020202020204" pitchFamily="34" charset="0"/>
              <a:buChar char="•"/>
            </a:pPr>
            <a:r>
              <a:rPr lang="en-US" sz="2800" dirty="0"/>
              <a:t>Automatic Guided Vehicles</a:t>
            </a:r>
          </a:p>
          <a:p>
            <a:pPr marL="457200" indent="-457200">
              <a:buFont typeface="Arial" panose="020B0604020202020204" pitchFamily="34" charset="0"/>
              <a:buChar char="•"/>
            </a:pPr>
            <a:r>
              <a:rPr lang="en-US" sz="2800" dirty="0"/>
              <a:t>Printing presses</a:t>
            </a:r>
          </a:p>
          <a:p>
            <a:pPr marL="457200" indent="-457200">
              <a:buFont typeface="Arial" panose="020B0604020202020204" pitchFamily="34" charset="0"/>
              <a:buChar char="•"/>
            </a:pPr>
            <a:r>
              <a:rPr lang="en-US" sz="2800" dirty="0"/>
              <a:t>Hot backup systems</a:t>
            </a:r>
          </a:p>
          <a:p>
            <a:pPr marL="457200" indent="-457200">
              <a:buFont typeface="Arial" panose="020B0604020202020204" pitchFamily="34" charset="0"/>
              <a:buChar char="•"/>
            </a:pPr>
            <a:r>
              <a:rPr lang="en-US" sz="2800" dirty="0"/>
              <a:t>GUI clients for factory automation systems</a:t>
            </a:r>
          </a:p>
          <a:p>
            <a:pPr marL="457200" indent="-457200">
              <a:buFont typeface="Arial" panose="020B0604020202020204" pitchFamily="34" charset="0"/>
              <a:buChar char="•"/>
            </a:pPr>
            <a:r>
              <a:rPr lang="en-US" sz="2800" dirty="0"/>
              <a:t>Bridge devices (TCP/IP to/from serial or unusual networks)</a:t>
            </a:r>
          </a:p>
          <a:p>
            <a:pPr marL="457200" indent="-457200">
              <a:buFont typeface="Arial" panose="020B0604020202020204" pitchFamily="34" charset="0"/>
              <a:buChar char="•"/>
            </a:pPr>
            <a:r>
              <a:rPr lang="en-US" sz="2800" dirty="0"/>
              <a:t>Oil pipeline inspection tools</a:t>
            </a:r>
          </a:p>
          <a:p>
            <a:pPr marL="457200" indent="-457200">
              <a:buFont typeface="Arial" panose="020B0604020202020204" pitchFamily="34" charset="0"/>
              <a:buChar char="•"/>
            </a:pPr>
            <a:r>
              <a:rPr lang="en-US" sz="2800" dirty="0"/>
              <a:t>Clients: GM, Syracuse News, Estee Lauder, RR Donnelley, Ricoh, BlueScope Steel. All 24x7 automated systems.</a:t>
            </a:r>
          </a:p>
        </p:txBody>
      </p:sp>
    </p:spTree>
    <p:extLst>
      <p:ext uri="{BB962C8B-B14F-4D97-AF65-F5344CB8AC3E}">
        <p14:creationId xmlns:p14="http://schemas.microsoft.com/office/powerpoint/2010/main" val="34506307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Inspection Tools: Wireshark</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528880"/>
          </a:xfrm>
        </p:spPr>
        <p:txBody>
          <a:bodyPr/>
          <a:lstStyle/>
          <a:p>
            <a:r>
              <a:rPr lang="en-US" dirty="0"/>
              <a:t>If you need Wireshark, also get TCP/IP Protocols Volume 1 (Stevens).</a:t>
            </a:r>
          </a:p>
        </p:txBody>
      </p:sp>
      <p:pic>
        <p:nvPicPr>
          <p:cNvPr id="4098" name="Picture 2" descr="Wireshark User's Guide">
            <a:extLst>
              <a:ext uri="{FF2B5EF4-FFF2-40B4-BE49-F238E27FC236}">
                <a16:creationId xmlns:a16="http://schemas.microsoft.com/office/drawing/2014/main" id="{22CF88DE-0BF4-43B7-B094-5896B58C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282" y="1281753"/>
            <a:ext cx="6342953" cy="50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382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Testing Tools: Clumsy</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728037"/>
          </a:xfrm>
        </p:spPr>
        <p:txBody>
          <a:bodyPr/>
          <a:lstStyle/>
          <a:p>
            <a:r>
              <a:rPr lang="en-US" dirty="0"/>
              <a:t>Alternatives:</a:t>
            </a:r>
          </a:p>
          <a:p>
            <a:pPr marL="457200" indent="-457200">
              <a:buFont typeface="Arial" panose="020B0604020202020204" pitchFamily="34" charset="0"/>
              <a:buChar char="•"/>
            </a:pPr>
            <a:r>
              <a:rPr lang="en-US" dirty="0" err="1"/>
              <a:t>TMNetSim</a:t>
            </a:r>
            <a:endParaRPr lang="en-US" dirty="0"/>
          </a:p>
          <a:p>
            <a:pPr marL="457200" indent="-457200">
              <a:buFont typeface="Arial" panose="020B0604020202020204" pitchFamily="34" charset="0"/>
              <a:buChar char="•"/>
            </a:pPr>
            <a:r>
              <a:rPr lang="en-US" dirty="0" err="1"/>
              <a:t>dummynet</a:t>
            </a:r>
            <a:endParaRPr lang="en-US" dirty="0"/>
          </a:p>
        </p:txBody>
      </p:sp>
      <p:pic>
        <p:nvPicPr>
          <p:cNvPr id="5122" name="Picture 2">
            <a:extLst>
              <a:ext uri="{FF2B5EF4-FFF2-40B4-BE49-F238E27FC236}">
                <a16:creationId xmlns:a16="http://schemas.microsoft.com/office/drawing/2014/main" id="{798609C9-6F0F-44FE-A48A-05972E7A3C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6410" y="1545722"/>
            <a:ext cx="73152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12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EB44-EE57-0E5B-56A3-F3616178EFB2}"/>
              </a:ext>
            </a:extLst>
          </p:cNvPr>
          <p:cNvSpPr>
            <a:spLocks noGrp="1"/>
          </p:cNvSpPr>
          <p:nvPr>
            <p:ph type="title"/>
          </p:nvPr>
        </p:nvSpPr>
        <p:spPr/>
        <p:txBody>
          <a:bodyPr/>
          <a:lstStyle/>
          <a:p>
            <a:r>
              <a:rPr lang="en-US" dirty="0"/>
              <a:t>Don’t Use UDP</a:t>
            </a:r>
          </a:p>
        </p:txBody>
      </p:sp>
      <p:sp>
        <p:nvSpPr>
          <p:cNvPr id="3" name="Text Placeholder 2">
            <a:extLst>
              <a:ext uri="{FF2B5EF4-FFF2-40B4-BE49-F238E27FC236}">
                <a16:creationId xmlns:a16="http://schemas.microsoft.com/office/drawing/2014/main" id="{F7D77969-3430-2952-1870-EA66D3F08BBA}"/>
              </a:ext>
            </a:extLst>
          </p:cNvPr>
          <p:cNvSpPr>
            <a:spLocks noGrp="1"/>
          </p:cNvSpPr>
          <p:nvPr>
            <p:ph type="body" sz="quarter" idx="10"/>
          </p:nvPr>
        </p:nvSpPr>
        <p:spPr>
          <a:xfrm>
            <a:off x="269239" y="1197324"/>
            <a:ext cx="11653523" cy="4565609"/>
          </a:xfrm>
        </p:spPr>
        <p:txBody>
          <a:bodyPr/>
          <a:lstStyle/>
          <a:p>
            <a:r>
              <a:rPr lang="en-US" dirty="0"/>
              <a:t>Sometimes </a:t>
            </a:r>
            <a:r>
              <a:rPr lang="en-US" dirty="0" err="1"/>
              <a:t>devs</a:t>
            </a:r>
            <a:r>
              <a:rPr lang="en-US" dirty="0"/>
              <a:t> think “I don’t want to do message framing; I want to send and receive packets. That’s easier.” But it’s not.</a:t>
            </a:r>
          </a:p>
          <a:p>
            <a:endParaRPr lang="en-US" dirty="0"/>
          </a:p>
          <a:p>
            <a:r>
              <a:rPr lang="en-US" dirty="0"/>
              <a:t>UDP is primitive compared to TCP/IP:</a:t>
            </a:r>
          </a:p>
          <a:p>
            <a:pPr marL="796926" lvl="1" indent="-457200">
              <a:buFont typeface="Arial" panose="020B0604020202020204" pitchFamily="34" charset="0"/>
              <a:buChar char="•"/>
            </a:pPr>
            <a:r>
              <a:rPr lang="en-US" dirty="0"/>
              <a:t>Unreliable packet delivery.</a:t>
            </a:r>
          </a:p>
          <a:p>
            <a:pPr marL="796926" lvl="1" indent="-457200">
              <a:buFont typeface="Arial" panose="020B0604020202020204" pitchFamily="34" charset="0"/>
              <a:buChar char="•"/>
            </a:pPr>
            <a:r>
              <a:rPr lang="en-US" dirty="0"/>
              <a:t>Unreliable packet order.</a:t>
            </a:r>
          </a:p>
          <a:p>
            <a:pPr marL="796926" lvl="1" indent="-457200">
              <a:buFont typeface="Arial" panose="020B0604020202020204" pitchFamily="34" charset="0"/>
              <a:buChar char="•"/>
            </a:pPr>
            <a:r>
              <a:rPr lang="en-US" dirty="0"/>
              <a:t>Message size limited to Path MTU.</a:t>
            </a:r>
          </a:p>
          <a:p>
            <a:pPr marL="796926" lvl="1" indent="-457200">
              <a:buFont typeface="Arial" panose="020B0604020202020204" pitchFamily="34" charset="0"/>
              <a:buChar char="•"/>
            </a:pPr>
            <a:r>
              <a:rPr lang="en-US" dirty="0"/>
              <a:t>No Path MTU discovery (and fragmented packets are usually dropped).</a:t>
            </a:r>
          </a:p>
          <a:p>
            <a:pPr marL="796926" lvl="1" indent="-457200">
              <a:buFont typeface="Arial" panose="020B0604020202020204" pitchFamily="34" charset="0"/>
              <a:buChar char="•"/>
            </a:pPr>
            <a:r>
              <a:rPr lang="en-US" dirty="0"/>
              <a:t>Routers are less friendly to UDP, particularly NAT.</a:t>
            </a:r>
          </a:p>
          <a:p>
            <a:pPr marL="796926" lvl="1" indent="-457200">
              <a:buFont typeface="Arial" panose="020B0604020202020204" pitchFamily="34" charset="0"/>
              <a:buChar char="•"/>
            </a:pPr>
            <a:r>
              <a:rPr lang="en-US" dirty="0"/>
              <a:t>Subject to IP spoofing (MITM attacks).</a:t>
            </a:r>
          </a:p>
        </p:txBody>
      </p:sp>
    </p:spTree>
    <p:extLst>
      <p:ext uri="{BB962C8B-B14F-4D97-AF65-F5344CB8AC3E}">
        <p14:creationId xmlns:p14="http://schemas.microsoft.com/office/powerpoint/2010/main" val="34052988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C02A-026C-49B7-BF0B-6602F524F00F}"/>
              </a:ext>
            </a:extLst>
          </p:cNvPr>
          <p:cNvSpPr>
            <a:spLocks noGrp="1"/>
          </p:cNvSpPr>
          <p:nvPr>
            <p:ph type="title"/>
          </p:nvPr>
        </p:nvSpPr>
        <p:spPr/>
        <p:txBody>
          <a:bodyPr/>
          <a:lstStyle/>
          <a:p>
            <a:r>
              <a:rPr lang="en-US" dirty="0"/>
              <a:t>TL;DL</a:t>
            </a:r>
          </a:p>
        </p:txBody>
      </p:sp>
    </p:spTree>
    <p:extLst>
      <p:ext uri="{BB962C8B-B14F-4D97-AF65-F5344CB8AC3E}">
        <p14:creationId xmlns:p14="http://schemas.microsoft.com/office/powerpoint/2010/main" val="33071937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B015-3354-5F58-2276-8922D4D1B598}"/>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FAF3DBF4-8442-8B1E-B95D-488A89F3E1EE}"/>
              </a:ext>
            </a:extLst>
          </p:cNvPr>
          <p:cNvSpPr>
            <a:spLocks noGrp="1"/>
          </p:cNvSpPr>
          <p:nvPr>
            <p:ph type="body" sz="quarter" idx="10"/>
          </p:nvPr>
        </p:nvSpPr>
        <p:spPr>
          <a:xfrm>
            <a:off x="269239" y="1197324"/>
            <a:ext cx="11653523" cy="4791889"/>
          </a:xfrm>
        </p:spPr>
        <p:txBody>
          <a:bodyPr/>
          <a:lstStyle/>
          <a:p>
            <a:pPr marL="457200" indent="-457200">
              <a:buFont typeface="Arial" panose="020B0604020202020204" pitchFamily="34" charset="0"/>
              <a:buChar char="•"/>
            </a:pPr>
            <a:r>
              <a:rPr lang="en-US" dirty="0"/>
              <a:t>Over the last 50 years (!), OS vendors have (re-)written many TCP/IP stacks many times, adjusting:</a:t>
            </a:r>
          </a:p>
          <a:p>
            <a:pPr marL="796926" lvl="1" indent="-457200">
              <a:buFont typeface="Arial" panose="020B0604020202020204" pitchFamily="34" charset="0"/>
              <a:buChar char="•"/>
            </a:pPr>
            <a:r>
              <a:rPr lang="en-US" dirty="0"/>
              <a:t>Flow control (e.g., sliding window)</a:t>
            </a:r>
          </a:p>
          <a:p>
            <a:pPr marL="796926" lvl="1" indent="-457200">
              <a:buFont typeface="Arial" panose="020B0604020202020204" pitchFamily="34" charset="0"/>
              <a:buChar char="•"/>
            </a:pPr>
            <a:r>
              <a:rPr lang="en-US" dirty="0"/>
              <a:t>Congestion control (e.g., slow start)</a:t>
            </a:r>
          </a:p>
          <a:p>
            <a:pPr marL="796926" lvl="1" indent="-457200">
              <a:buFont typeface="Arial" panose="020B0604020202020204" pitchFamily="34" charset="0"/>
              <a:buChar char="•"/>
            </a:pPr>
            <a:r>
              <a:rPr lang="en-US" dirty="0"/>
              <a:t>Efficiency (e.g., Nagle algorithm, delayed ack)</a:t>
            </a:r>
          </a:p>
          <a:p>
            <a:pPr marL="796926" lvl="1" indent="-457200">
              <a:buFont typeface="Arial" panose="020B0604020202020204" pitchFamily="34" charset="0"/>
              <a:buChar char="•"/>
            </a:pPr>
            <a:r>
              <a:rPr lang="en-US" dirty="0"/>
              <a:t>Reliability (e.g., retries)</a:t>
            </a:r>
          </a:p>
          <a:p>
            <a:pPr marL="796926" lvl="1" indent="-457200">
              <a:buFont typeface="Arial" panose="020B0604020202020204" pitchFamily="34" charset="0"/>
              <a:buChar char="•"/>
            </a:pPr>
            <a:r>
              <a:rPr lang="en-US" dirty="0"/>
              <a:t>Path MTU discovery</a:t>
            </a:r>
          </a:p>
          <a:p>
            <a:pPr marL="457200" indent="-457200">
              <a:buFont typeface="Arial" panose="020B0604020202020204" pitchFamily="34" charset="0"/>
              <a:buChar char="•"/>
            </a:pPr>
            <a:r>
              <a:rPr lang="en-US" dirty="0"/>
              <a:t>QUIC takes all the best algorithms developed for TCP/IP and implements them in user space over UDP.</a:t>
            </a:r>
          </a:p>
          <a:p>
            <a:pPr marL="796926" lvl="1" indent="-457200">
              <a:buFont typeface="Arial" panose="020B0604020202020204" pitchFamily="34" charset="0"/>
              <a:buChar char="•"/>
            </a:pPr>
            <a:r>
              <a:rPr lang="en-US" dirty="0"/>
              <a:t>You get all of the benefits of higher-level TCP-like abstractions</a:t>
            </a:r>
            <a:br>
              <a:rPr lang="en-US" dirty="0"/>
            </a:br>
            <a:r>
              <a:rPr lang="en-US" dirty="0"/>
              <a:t>with most of the efficiency of UDP!</a:t>
            </a:r>
          </a:p>
        </p:txBody>
      </p:sp>
    </p:spTree>
    <p:extLst>
      <p:ext uri="{BB962C8B-B14F-4D97-AF65-F5344CB8AC3E}">
        <p14:creationId xmlns:p14="http://schemas.microsoft.com/office/powerpoint/2010/main" val="7086134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F158-0D84-4D14-B45C-96A8018D50FD}"/>
              </a:ext>
            </a:extLst>
          </p:cNvPr>
          <p:cNvSpPr>
            <a:spLocks noGrp="1"/>
          </p:cNvSpPr>
          <p:nvPr>
            <p:ph type="title"/>
          </p:nvPr>
        </p:nvSpPr>
        <p:spPr/>
        <p:txBody>
          <a:bodyPr/>
          <a:lstStyle/>
          <a:p>
            <a:r>
              <a:rPr lang="en-US" dirty="0"/>
              <a:t>The Key Information (TCP and QUIC)</a:t>
            </a:r>
          </a:p>
        </p:txBody>
      </p:sp>
      <p:sp>
        <p:nvSpPr>
          <p:cNvPr id="4" name="Text Placeholder 3">
            <a:extLst>
              <a:ext uri="{FF2B5EF4-FFF2-40B4-BE49-F238E27FC236}">
                <a16:creationId xmlns:a16="http://schemas.microsoft.com/office/drawing/2014/main" id="{838893CB-FAA2-47D1-AC62-39771047F152}"/>
              </a:ext>
            </a:extLst>
          </p:cNvPr>
          <p:cNvSpPr>
            <a:spLocks noGrp="1"/>
          </p:cNvSpPr>
          <p:nvPr>
            <p:ph type="body" sz="quarter" idx="10"/>
          </p:nvPr>
        </p:nvSpPr>
        <p:spPr>
          <a:xfrm>
            <a:off x="269239" y="1197324"/>
            <a:ext cx="11653523" cy="5163016"/>
          </a:xfrm>
        </p:spPr>
        <p:txBody>
          <a:bodyPr/>
          <a:lstStyle/>
          <a:p>
            <a:r>
              <a:rPr lang="en-US" dirty="0"/>
              <a:t>Design:</a:t>
            </a:r>
          </a:p>
          <a:p>
            <a:pPr marL="796926" lvl="1" indent="-457200">
              <a:buFont typeface="Arial" panose="020B0604020202020204" pitchFamily="34" charset="0"/>
              <a:buChar char="•"/>
            </a:pPr>
            <a:r>
              <a:rPr lang="en-US" dirty="0"/>
              <a:t>Write the protocol down in a formal document.</a:t>
            </a:r>
          </a:p>
          <a:p>
            <a:pPr marL="796926" lvl="1" indent="-457200">
              <a:buFont typeface="Arial" panose="020B0604020202020204" pitchFamily="34" charset="0"/>
              <a:buChar char="•"/>
            </a:pPr>
            <a:r>
              <a:rPr lang="en-US" dirty="0"/>
              <a:t>Message framing.</a:t>
            </a:r>
          </a:p>
          <a:p>
            <a:br>
              <a:rPr lang="en-US" dirty="0"/>
            </a:br>
            <a:r>
              <a:rPr lang="en-US" dirty="0"/>
              <a:t>Implementation:</a:t>
            </a:r>
          </a:p>
          <a:p>
            <a:pPr marL="796926" lvl="1" indent="-457200">
              <a:buFont typeface="Arial" panose="020B0604020202020204" pitchFamily="34" charset="0"/>
              <a:buChar char="•"/>
            </a:pPr>
            <a:r>
              <a:rPr lang="en-US" dirty="0"/>
              <a:t>Always be reading</a:t>
            </a:r>
          </a:p>
          <a:p>
            <a:pPr marL="1030290" lvl="2" indent="-457200">
              <a:buFont typeface="Arial" panose="020B0604020202020204" pitchFamily="34" charset="0"/>
              <a:buChar char="•"/>
            </a:pPr>
            <a:r>
              <a:rPr lang="en-US" dirty="0"/>
              <a:t>Detect errors ASAP.</a:t>
            </a:r>
          </a:p>
          <a:p>
            <a:pPr marL="796926" lvl="1" indent="-457200">
              <a:buFont typeface="Arial" panose="020B0604020202020204" pitchFamily="34" charset="0"/>
              <a:buChar char="•"/>
            </a:pPr>
            <a:r>
              <a:rPr lang="en-US" dirty="0"/>
              <a:t>Periodically write</a:t>
            </a:r>
          </a:p>
          <a:p>
            <a:pPr marL="1030290" lvl="2" indent="-457200">
              <a:buFont typeface="Arial" panose="020B0604020202020204" pitchFamily="34" charset="0"/>
              <a:buChar char="•"/>
            </a:pPr>
            <a:r>
              <a:rPr lang="en-US" dirty="0"/>
              <a:t>Detect half-open connections.</a:t>
            </a:r>
          </a:p>
          <a:p>
            <a:pPr marL="796926" lvl="1" indent="-457200">
              <a:buFont typeface="Arial" panose="020B0604020202020204" pitchFamily="34" charset="0"/>
              <a:buChar char="•"/>
            </a:pPr>
            <a:r>
              <a:rPr lang="en-US" dirty="0"/>
              <a:t>Use asynchronous APIs for production servers</a:t>
            </a:r>
          </a:p>
          <a:p>
            <a:pPr marL="1030290" lvl="2" indent="-457200">
              <a:buFont typeface="Arial" panose="020B0604020202020204" pitchFamily="34" charset="0"/>
              <a:buChar char="•"/>
            </a:pPr>
            <a:r>
              <a:rPr lang="en-US" dirty="0"/>
              <a:t>Thread </a:t>
            </a:r>
            <a:r>
              <a:rPr lang="en-US"/>
              <a:t>per connection (or 2!) </a:t>
            </a:r>
            <a:r>
              <a:rPr lang="en-US" dirty="0"/>
              <a:t>doesn’t scale.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11959228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883-5355-B731-779A-48B08833090E}"/>
              </a:ext>
            </a:extLst>
          </p:cNvPr>
          <p:cNvSpPr>
            <a:spLocks noGrp="1"/>
          </p:cNvSpPr>
          <p:nvPr>
            <p:ph type="title"/>
          </p:nvPr>
        </p:nvSpPr>
        <p:spPr/>
        <p:txBody>
          <a:bodyPr/>
          <a:lstStyle/>
          <a:p>
            <a:r>
              <a:rPr lang="en-US" dirty="0"/>
              <a:t>Demo: Custom TCP/IP Protocol</a:t>
            </a:r>
          </a:p>
        </p:txBody>
      </p:sp>
      <p:sp>
        <p:nvSpPr>
          <p:cNvPr id="3" name="Text Placeholder 2">
            <a:extLst>
              <a:ext uri="{FF2B5EF4-FFF2-40B4-BE49-F238E27FC236}">
                <a16:creationId xmlns:a16="http://schemas.microsoft.com/office/drawing/2014/main" id="{2A5A7EAE-EEFA-830A-F026-6B3EE5A160DB}"/>
              </a:ext>
            </a:extLst>
          </p:cNvPr>
          <p:cNvSpPr>
            <a:spLocks noGrp="1"/>
          </p:cNvSpPr>
          <p:nvPr>
            <p:ph type="body" sz="quarter" idx="10"/>
          </p:nvPr>
        </p:nvSpPr>
        <p:spPr>
          <a:xfrm>
            <a:off x="269239" y="1197324"/>
            <a:ext cx="11653523" cy="4515788"/>
          </a:xfrm>
        </p:spPr>
        <p:txBody>
          <a:bodyPr/>
          <a:lstStyle/>
          <a:p>
            <a:r>
              <a:rPr lang="en-US" dirty="0">
                <a:hlinkClick r:id="rId2"/>
              </a:rPr>
              <a:t>https://tinyurl.com/async-tcp</a:t>
            </a:r>
            <a:endParaRPr lang="en-US" dirty="0"/>
          </a:p>
          <a:p>
            <a:pPr marL="457200" indent="-457200">
              <a:buFont typeface="Arial" panose="020B0604020202020204" pitchFamily="34" charset="0"/>
              <a:buChar char="•"/>
            </a:pPr>
            <a:r>
              <a:rPr lang="en-US" dirty="0"/>
              <a:t>Uses:</a:t>
            </a:r>
          </a:p>
          <a:p>
            <a:pPr marL="796926" lvl="1" indent="-457200">
              <a:buFont typeface="Arial" panose="020B0604020202020204" pitchFamily="34" charset="0"/>
              <a:buChar char="•"/>
            </a:pPr>
            <a:r>
              <a:rPr lang="en-US" dirty="0"/>
              <a:t>Asynchronous TCP/IP Socket APIs.</a:t>
            </a:r>
          </a:p>
          <a:p>
            <a:pPr marL="796926" lvl="1" indent="-457200">
              <a:buFont typeface="Arial" panose="020B0604020202020204" pitchFamily="34" charset="0"/>
              <a:buChar char="•"/>
            </a:pPr>
            <a:r>
              <a:rPr lang="en-US" dirty="0" err="1"/>
              <a:t>System.IO.Pipelines</a:t>
            </a:r>
            <a:r>
              <a:rPr lang="en-US" dirty="0"/>
              <a:t> for buffer management.</a:t>
            </a:r>
          </a:p>
          <a:p>
            <a:pPr marL="796926" lvl="1" indent="-457200">
              <a:buFont typeface="Arial" panose="020B0604020202020204" pitchFamily="34" charset="0"/>
              <a:buChar char="•"/>
            </a:pPr>
            <a:r>
              <a:rPr lang="en-US" dirty="0" err="1"/>
              <a:t>System.Threading.Channels</a:t>
            </a:r>
            <a:r>
              <a:rPr lang="en-US" dirty="0"/>
              <a:t> for queueing.</a:t>
            </a:r>
          </a:p>
          <a:p>
            <a:pPr marL="457200" indent="-457200">
              <a:buFont typeface="Arial" panose="020B0604020202020204" pitchFamily="34" charset="0"/>
              <a:buChar char="•"/>
            </a:pPr>
            <a:r>
              <a:rPr lang="en-US" dirty="0"/>
              <a:t>Demonstrates:</a:t>
            </a:r>
          </a:p>
          <a:p>
            <a:pPr marL="796926" lvl="1" indent="-457200">
              <a:buFont typeface="Arial" panose="020B0604020202020204" pitchFamily="34" charset="0"/>
              <a:buChar char="•"/>
            </a:pPr>
            <a:r>
              <a:rPr lang="en-US" dirty="0"/>
              <a:t>Length-prefix message framing.</a:t>
            </a:r>
          </a:p>
          <a:p>
            <a:pPr marL="796926" lvl="1" indent="-457200">
              <a:buFont typeface="Arial" panose="020B0604020202020204" pitchFamily="34" charset="0"/>
              <a:buChar char="•"/>
            </a:pPr>
            <a:r>
              <a:rPr lang="en-US" dirty="0"/>
              <a:t>Keepalives.</a:t>
            </a:r>
          </a:p>
          <a:p>
            <a:pPr marL="796926" lvl="1" indent="-457200">
              <a:buFont typeface="Arial" panose="020B0604020202020204" pitchFamily="34" charset="0"/>
              <a:buChar char="•"/>
            </a:pPr>
            <a:r>
              <a:rPr lang="en-US" dirty="0"/>
              <a:t>Request/response association and higher-level APIs (e.g., </a:t>
            </a:r>
            <a:r>
              <a:rPr lang="en-US" dirty="0" err="1"/>
              <a:t>HttpClient.GetAsync</a:t>
            </a:r>
            <a:r>
              <a:rPr lang="en-US" dirty="0"/>
              <a:t>).</a:t>
            </a:r>
          </a:p>
          <a:p>
            <a:pPr marL="796926" lvl="1" indent="-457200">
              <a:buFont typeface="Arial" panose="020B0604020202020204" pitchFamily="34" charset="0"/>
              <a:buChar char="•"/>
            </a:pPr>
            <a:r>
              <a:rPr lang="en-US" dirty="0"/>
              <a:t>Connection management.</a:t>
            </a:r>
          </a:p>
        </p:txBody>
      </p:sp>
    </p:spTree>
    <p:extLst>
      <p:ext uri="{BB962C8B-B14F-4D97-AF65-F5344CB8AC3E}">
        <p14:creationId xmlns:p14="http://schemas.microsoft.com/office/powerpoint/2010/main" val="19647641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CAB1-1C27-4820-BF8B-4D6DF8B9A289}"/>
              </a:ext>
            </a:extLst>
          </p:cNvPr>
          <p:cNvSpPr>
            <a:spLocks noGrp="1"/>
          </p:cNvSpPr>
          <p:nvPr>
            <p:ph type="title"/>
          </p:nvPr>
        </p:nvSpPr>
        <p:spPr/>
        <p:txBody>
          <a:bodyPr/>
          <a:lstStyle/>
          <a:p>
            <a:r>
              <a:rPr lang="en-US" dirty="0"/>
              <a:t>Q&amp;A Time!</a:t>
            </a:r>
          </a:p>
        </p:txBody>
      </p:sp>
    </p:spTree>
    <p:extLst>
      <p:ext uri="{BB962C8B-B14F-4D97-AF65-F5344CB8AC3E}">
        <p14:creationId xmlns:p14="http://schemas.microsoft.com/office/powerpoint/2010/main" val="38362225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00C41-C260-7703-9112-1DDAB4E4F6BA}"/>
              </a:ext>
            </a:extLst>
          </p:cNvPr>
          <p:cNvSpPr>
            <a:spLocks noGrp="1"/>
          </p:cNvSpPr>
          <p:nvPr>
            <p:ph type="title"/>
          </p:nvPr>
        </p:nvSpPr>
        <p:spPr/>
        <p:txBody>
          <a:bodyPr/>
          <a:lstStyle/>
          <a:p>
            <a:r>
              <a:rPr lang="en-US" dirty="0"/>
              <a:t>Meta</a:t>
            </a:r>
          </a:p>
        </p:txBody>
      </p:sp>
    </p:spTree>
    <p:extLst>
      <p:ext uri="{BB962C8B-B14F-4D97-AF65-F5344CB8AC3E}">
        <p14:creationId xmlns:p14="http://schemas.microsoft.com/office/powerpoint/2010/main" val="3343987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F863-CDC6-4E68-A0BD-71189176B90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C83AB6C6-506C-444F-8BA1-1133E9A0CA29}"/>
              </a:ext>
            </a:extLst>
          </p:cNvPr>
          <p:cNvSpPr>
            <a:spLocks noGrp="1"/>
          </p:cNvSpPr>
          <p:nvPr>
            <p:ph type="body" sz="quarter" idx="10"/>
          </p:nvPr>
        </p:nvSpPr>
        <p:spPr>
          <a:xfrm>
            <a:off x="269240" y="1189178"/>
            <a:ext cx="11653523" cy="4493218"/>
          </a:xfrm>
        </p:spPr>
        <p:txBody>
          <a:bodyPr/>
          <a:lstStyle/>
          <a:p>
            <a:r>
              <a:rPr lang="en-US" dirty="0"/>
              <a:t>The first rule of TCP/IP socket communication: Don’t.</a:t>
            </a:r>
          </a:p>
          <a:p>
            <a:pPr marL="796926" lvl="1" indent="-457200">
              <a:buFont typeface="Arial" panose="020B0604020202020204" pitchFamily="34" charset="0"/>
              <a:buChar char="•"/>
            </a:pPr>
            <a:r>
              <a:rPr lang="en-US" dirty="0"/>
              <a:t>HTTP / </a:t>
            </a:r>
            <a:r>
              <a:rPr lang="en-US" dirty="0" err="1"/>
              <a:t>WebSockets</a:t>
            </a:r>
            <a:r>
              <a:rPr lang="en-US" dirty="0"/>
              <a:t>.</a:t>
            </a:r>
          </a:p>
          <a:p>
            <a:pPr marL="796926" lvl="1" indent="-457200">
              <a:buFont typeface="Arial" panose="020B0604020202020204" pitchFamily="34" charset="0"/>
              <a:buChar char="•"/>
            </a:pPr>
            <a:r>
              <a:rPr lang="en-US" dirty="0"/>
              <a:t>ASP.NET Core / </a:t>
            </a:r>
            <a:r>
              <a:rPr lang="en-US" dirty="0" err="1"/>
              <a:t>SignalR</a:t>
            </a:r>
            <a:r>
              <a:rPr lang="en-US" dirty="0"/>
              <a:t>.</a:t>
            </a:r>
          </a:p>
          <a:p>
            <a:br>
              <a:rPr lang="en-US" dirty="0"/>
            </a:br>
            <a:r>
              <a:rPr lang="en-US" dirty="0"/>
              <a:t>TCP/IP sockets exist primarily for devices.</a:t>
            </a:r>
          </a:p>
          <a:p>
            <a:pPr marL="796926" lvl="1" indent="-457200">
              <a:buFont typeface="Arial" panose="020B0604020202020204" pitchFamily="34" charset="0"/>
              <a:buChar char="•"/>
            </a:pPr>
            <a:r>
              <a:rPr lang="en-US" dirty="0"/>
              <a:t>Generic protocols are complex and difficult to implement on constrained hardware. E.g., HTTP.</a:t>
            </a:r>
          </a:p>
          <a:p>
            <a:pPr marL="796926" lvl="1" indent="-457200">
              <a:buFont typeface="Arial" panose="020B0604020202020204" pitchFamily="34" charset="0"/>
              <a:buChar char="•"/>
            </a:pPr>
            <a:r>
              <a:rPr lang="en-US" dirty="0"/>
              <a:t>Even when they can be implemented, they’re inefficient. E.g., HTTP.</a:t>
            </a:r>
          </a:p>
          <a:p>
            <a:pPr marL="796926" lvl="1" indent="-457200">
              <a:buFont typeface="Arial" panose="020B0604020202020204" pitchFamily="34" charset="0"/>
              <a:buChar char="•"/>
            </a:pPr>
            <a:endParaRPr lang="en-US" dirty="0"/>
          </a:p>
          <a:p>
            <a:r>
              <a:rPr lang="en-US" dirty="0"/>
              <a:t>Goal: Implement (or fix!) TCP/IP socket protocols.</a:t>
            </a:r>
          </a:p>
        </p:txBody>
      </p:sp>
    </p:spTree>
    <p:extLst>
      <p:ext uri="{BB962C8B-B14F-4D97-AF65-F5344CB8AC3E}">
        <p14:creationId xmlns:p14="http://schemas.microsoft.com/office/powerpoint/2010/main" val="23658911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853-FC56-4976-878C-D9B0180F9D36}"/>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4B70E800-01B8-450B-99D2-20097962A791}"/>
              </a:ext>
            </a:extLst>
          </p:cNvPr>
          <p:cNvSpPr>
            <a:spLocks noGrp="1"/>
          </p:cNvSpPr>
          <p:nvPr>
            <p:ph type="body" sz="quarter" idx="10"/>
          </p:nvPr>
        </p:nvSpPr>
        <p:spPr>
          <a:xfrm>
            <a:off x="269239" y="1197324"/>
            <a:ext cx="11653523" cy="340407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UDP (mostly)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Packet details (FIN/ACK/RST):</a:t>
            </a:r>
          </a:p>
          <a:p>
            <a:pPr marL="796926" lvl="1" indent="-457200">
              <a:buFont typeface="Arial" panose="020B0604020202020204" pitchFamily="34" charset="0"/>
              <a:buChar char="•"/>
            </a:pPr>
            <a:r>
              <a:rPr lang="en-US" dirty="0"/>
              <a:t>Stevens, Volume 1</a:t>
            </a:r>
          </a:p>
          <a:p>
            <a:pPr marL="796926" lvl="1" indent="-457200">
              <a:buFont typeface="Arial" panose="020B0604020202020204" pitchFamily="34" charset="0"/>
              <a:buChar char="•"/>
            </a:pPr>
            <a:r>
              <a:rPr lang="en-US" dirty="0"/>
              <a:t>Also state diagram from Volume 2</a:t>
            </a:r>
          </a:p>
          <a:p>
            <a:pPr marL="1030290" lvl="2" indent="-457200">
              <a:buFont typeface="Arial" panose="020B0604020202020204" pitchFamily="34" charset="0"/>
              <a:buChar char="•"/>
            </a:pPr>
            <a:r>
              <a:rPr lang="en-US" dirty="0"/>
              <a:t>E.g., TIME_WAIT</a:t>
            </a:r>
          </a:p>
        </p:txBody>
      </p:sp>
      <p:pic>
        <p:nvPicPr>
          <p:cNvPr id="1026" name="Picture 2">
            <a:extLst>
              <a:ext uri="{FF2B5EF4-FFF2-40B4-BE49-F238E27FC236}">
                <a16:creationId xmlns:a16="http://schemas.microsoft.com/office/drawing/2014/main" id="{91C8CF1B-C625-4FB3-82C2-7CA6AA0F78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97" y="452747"/>
            <a:ext cx="4476127" cy="5660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F0DA992-B057-4894-8D19-FEBEB5F39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822" y="228052"/>
            <a:ext cx="5368938" cy="6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1D39-3A12-460B-B651-3E49AE98B518}"/>
              </a:ext>
            </a:extLst>
          </p:cNvPr>
          <p:cNvSpPr>
            <a:spLocks noGrp="1"/>
          </p:cNvSpPr>
          <p:nvPr>
            <p:ph type="title"/>
          </p:nvPr>
        </p:nvSpPr>
        <p:spPr/>
        <p:txBody>
          <a:bodyPr/>
          <a:lstStyle/>
          <a:p>
            <a:r>
              <a:rPr lang="en-US" dirty="0"/>
              <a:t>Definition: “Application Protocol”</a:t>
            </a:r>
          </a:p>
        </p:txBody>
      </p:sp>
      <p:sp>
        <p:nvSpPr>
          <p:cNvPr id="3" name="Text Placeholder 2">
            <a:extLst>
              <a:ext uri="{FF2B5EF4-FFF2-40B4-BE49-F238E27FC236}">
                <a16:creationId xmlns:a16="http://schemas.microsoft.com/office/drawing/2014/main" id="{01D5BFA2-29C1-492F-924A-80A37005973A}"/>
              </a:ext>
            </a:extLst>
          </p:cNvPr>
          <p:cNvSpPr>
            <a:spLocks noGrp="1"/>
          </p:cNvSpPr>
          <p:nvPr>
            <p:ph type="body" sz="quarter" idx="10"/>
          </p:nvPr>
        </p:nvSpPr>
        <p:spPr>
          <a:xfrm>
            <a:off x="269239" y="1197324"/>
            <a:ext cx="11653523" cy="2424959"/>
          </a:xfrm>
        </p:spPr>
        <p:txBody>
          <a:bodyPr/>
          <a:lstStyle/>
          <a:p>
            <a:endParaRPr lang="en-US" dirty="0"/>
          </a:p>
          <a:p>
            <a:pPr marL="457200" indent="-457200">
              <a:buFont typeface="Arial" panose="020B0604020202020204" pitchFamily="34" charset="0"/>
              <a:buChar char="•"/>
            </a:pPr>
            <a:r>
              <a:rPr lang="en-US" dirty="0"/>
              <a:t>All communication above the TCP/IP layer for a given application.</a:t>
            </a:r>
          </a:p>
          <a:p>
            <a:pPr marL="796926" lvl="1" indent="-457200">
              <a:buFont typeface="Arial" panose="020B0604020202020204" pitchFamily="34" charset="0"/>
              <a:buChar char="•"/>
            </a:pPr>
            <a:r>
              <a:rPr lang="en-US" dirty="0"/>
              <a:t>E.g.: POP, SMTP, IMAP, FTP, SSH</a:t>
            </a:r>
          </a:p>
          <a:p>
            <a:pPr marL="796926" lvl="1" indent="-457200">
              <a:buFont typeface="Arial" panose="020B0604020202020204" pitchFamily="34" charset="0"/>
              <a:buChar char="•"/>
            </a:pPr>
            <a:r>
              <a:rPr lang="en-US" dirty="0"/>
              <a:t>“Custom Application Protocol” – the details of how your apps communicate.</a:t>
            </a:r>
          </a:p>
        </p:txBody>
      </p:sp>
    </p:spTree>
    <p:extLst>
      <p:ext uri="{BB962C8B-B14F-4D97-AF65-F5344CB8AC3E}">
        <p14:creationId xmlns:p14="http://schemas.microsoft.com/office/powerpoint/2010/main" val="3659292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B59C5-D4B3-4C47-A354-5B91F5356DEF}"/>
              </a:ext>
            </a:extLst>
          </p:cNvPr>
          <p:cNvSpPr>
            <a:spLocks noGrp="1"/>
          </p:cNvSpPr>
          <p:nvPr>
            <p:ph type="title"/>
          </p:nvPr>
        </p:nvSpPr>
        <p:spPr/>
        <p:txBody>
          <a:bodyPr/>
          <a:lstStyle/>
          <a:p>
            <a:r>
              <a:rPr lang="en-US" dirty="0"/>
              <a:t>TCP/IP Semantics</a:t>
            </a:r>
          </a:p>
        </p:txBody>
      </p:sp>
    </p:spTree>
    <p:extLst>
      <p:ext uri="{BB962C8B-B14F-4D97-AF65-F5344CB8AC3E}">
        <p14:creationId xmlns:p14="http://schemas.microsoft.com/office/powerpoint/2010/main" val="1675405252"/>
      </p:ext>
    </p:extLst>
  </p:cSld>
  <p:clrMapOvr>
    <a:masterClrMapping/>
  </p:clrMapOvr>
  <p:transition>
    <p:fade/>
  </p:transition>
</p:sld>
</file>

<file path=ppt/theme/theme1.xml><?xml version="1.0" encoding="utf-8"?>
<a:theme xmlns:a="http://schemas.openxmlformats.org/drawingml/2006/main" name="Theme1">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A1D99AA-2C26-4EE3-9549-072F209D0352}" vid="{CC9ED212-E232-4257-BD79-C2D0F5FD60E9}"/>
    </a:ext>
  </a:extLst>
</a:theme>
</file>

<file path=ppt/theme/theme2.xml><?xml version="1.0" encoding="utf-8"?>
<a:theme xmlns:a="http://schemas.openxmlformats.org/drawingml/2006/main" name="2023 ThatConf Landscape">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23961</TotalTime>
  <Words>2883</Words>
  <Application>Microsoft Office PowerPoint</Application>
  <PresentationFormat>Widescreen</PresentationFormat>
  <Paragraphs>377</Paragraphs>
  <Slides>47</Slides>
  <Notes>31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Consolas</vt:lpstr>
      <vt:lpstr>Segoe UI</vt:lpstr>
      <vt:lpstr>Segoe UI Light</vt:lpstr>
      <vt:lpstr>Theme1</vt:lpstr>
      <vt:lpstr>2023 ThatConf Landscape</vt:lpstr>
      <vt:lpstr>Protocol Design</vt:lpstr>
      <vt:lpstr>Who is this guy?</vt:lpstr>
      <vt:lpstr>PowerPoint Presentation</vt:lpstr>
      <vt:lpstr>Who is this guy?</vt:lpstr>
      <vt:lpstr>Meta</vt:lpstr>
      <vt:lpstr>Scope</vt:lpstr>
      <vt:lpstr>Out of Scope</vt:lpstr>
      <vt:lpstr>Definition: “Application Protocol”</vt:lpstr>
      <vt:lpstr>TCP/IP Semantics</vt:lpstr>
      <vt:lpstr>What TCP/IP Provides</vt:lpstr>
      <vt:lpstr>TCP/IP Abstraction: Connection</vt:lpstr>
      <vt:lpstr>TCP/IP Abstraction: Stream</vt:lpstr>
      <vt:lpstr>TCP/IP Abstraction: Stream</vt:lpstr>
      <vt:lpstr>TCP/IP API</vt:lpstr>
      <vt:lpstr>Berkeley API</vt:lpstr>
      <vt:lpstr>Berkeley API – Common Mistakes</vt:lpstr>
      <vt:lpstr>Designing Application Protocols for TCP/IP</vt:lpstr>
      <vt:lpstr>Protocol Patterns</vt:lpstr>
      <vt:lpstr>Write It Down: Formal Specification</vt:lpstr>
      <vt:lpstr>Write It Down: Formal Specification</vt:lpstr>
      <vt:lpstr>Application Protocol Versioning</vt:lpstr>
      <vt:lpstr>What TCP/IP Provides (Review)</vt:lpstr>
      <vt:lpstr>What TCP/IP Does NOT Provide</vt:lpstr>
      <vt:lpstr>Designing Application Protocols for TCP/IP: The Two Tricky Bits</vt:lpstr>
      <vt:lpstr>Message Framing: Problem</vt:lpstr>
      <vt:lpstr>PowerPoint Presentation</vt:lpstr>
      <vt:lpstr>Message Framing: Solutions</vt:lpstr>
      <vt:lpstr>Keepalives: Problem</vt:lpstr>
      <vt:lpstr>Avoiding Windows’ Helpfulness</vt:lpstr>
      <vt:lpstr>Keepalives: Solution</vt:lpstr>
      <vt:lpstr>History Lesson: HTTP</vt:lpstr>
      <vt:lpstr>History of HTTP</vt:lpstr>
      <vt:lpstr>History of HTTP</vt:lpstr>
      <vt:lpstr>History of HTTP</vt:lpstr>
      <vt:lpstr>History of HTTP</vt:lpstr>
      <vt:lpstr>The Future Is QUIC</vt:lpstr>
      <vt:lpstr>Tips</vt:lpstr>
      <vt:lpstr>Error Handling</vt:lpstr>
      <vt:lpstr>Logging</vt:lpstr>
      <vt:lpstr>Inspection Tools: Wireshark</vt:lpstr>
      <vt:lpstr>Testing Tools: Clumsy</vt:lpstr>
      <vt:lpstr>Don’t Use UDP</vt:lpstr>
      <vt:lpstr>TL;DL</vt:lpstr>
      <vt:lpstr>The Future Is QUIC</vt:lpstr>
      <vt:lpstr>The Key Information (TCP and QUIC)</vt:lpstr>
      <vt:lpstr>Demo: Custom TCP/IP Protocol</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ThatConference</dc:title>
  <dc:creator>Stephen Cleary</dc:creator>
  <cp:lastModifiedBy>Stephen Cleary</cp:lastModifiedBy>
  <cp:revision>601</cp:revision>
  <dcterms:created xsi:type="dcterms:W3CDTF">2013-02-28T01:41:02Z</dcterms:created>
  <dcterms:modified xsi:type="dcterms:W3CDTF">2024-01-12T18:48:34Z</dcterms:modified>
</cp:coreProperties>
</file>