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  <p:sldMasterId id="2147483717" r:id="rId4"/>
    <p:sldMasterId id="2147483743" r:id="rId5"/>
    <p:sldMasterId id="2147483755" r:id="rId6"/>
  </p:sldMasterIdLst>
  <p:notesMasterIdLst>
    <p:notesMasterId r:id="rId51"/>
  </p:notesMasterIdLst>
  <p:sldIdLst>
    <p:sldId id="448" r:id="rId7"/>
    <p:sldId id="258" r:id="rId8"/>
    <p:sldId id="317" r:id="rId9"/>
    <p:sldId id="393" r:id="rId10"/>
    <p:sldId id="403" r:id="rId11"/>
    <p:sldId id="413" r:id="rId12"/>
    <p:sldId id="365" r:id="rId13"/>
    <p:sldId id="436" r:id="rId14"/>
    <p:sldId id="412" r:id="rId15"/>
    <p:sldId id="411" r:id="rId16"/>
    <p:sldId id="410" r:id="rId17"/>
    <p:sldId id="434" r:id="rId18"/>
    <p:sldId id="409" r:id="rId19"/>
    <p:sldId id="406" r:id="rId20"/>
    <p:sldId id="440" r:id="rId21"/>
    <p:sldId id="437" r:id="rId22"/>
    <p:sldId id="404" r:id="rId23"/>
    <p:sldId id="438" r:id="rId24"/>
    <p:sldId id="431" r:id="rId25"/>
    <p:sldId id="446" r:id="rId26"/>
    <p:sldId id="447" r:id="rId27"/>
    <p:sldId id="465" r:id="rId28"/>
    <p:sldId id="416" r:id="rId29"/>
    <p:sldId id="417" r:id="rId30"/>
    <p:sldId id="418" r:id="rId31"/>
    <p:sldId id="419" r:id="rId32"/>
    <p:sldId id="414" r:id="rId33"/>
    <p:sldId id="408" r:id="rId34"/>
    <p:sldId id="415" r:id="rId35"/>
    <p:sldId id="424" r:id="rId36"/>
    <p:sldId id="425" r:id="rId37"/>
    <p:sldId id="466" r:id="rId38"/>
    <p:sldId id="426" r:id="rId39"/>
    <p:sldId id="427" r:id="rId40"/>
    <p:sldId id="468" r:id="rId41"/>
    <p:sldId id="467" r:id="rId42"/>
    <p:sldId id="442" r:id="rId43"/>
    <p:sldId id="443" r:id="rId44"/>
    <p:sldId id="420" r:id="rId45"/>
    <p:sldId id="421" r:id="rId46"/>
    <p:sldId id="422" r:id="rId47"/>
    <p:sldId id="444" r:id="rId48"/>
    <p:sldId id="470" r:id="rId49"/>
    <p:sldId id="46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448"/>
            <p14:sldId id="258"/>
            <p14:sldId id="317"/>
            <p14:sldId id="393"/>
            <p14:sldId id="403"/>
            <p14:sldId id="413"/>
            <p14:sldId id="365"/>
            <p14:sldId id="436"/>
            <p14:sldId id="412"/>
            <p14:sldId id="411"/>
            <p14:sldId id="410"/>
            <p14:sldId id="434"/>
            <p14:sldId id="409"/>
            <p14:sldId id="406"/>
            <p14:sldId id="440"/>
            <p14:sldId id="437"/>
            <p14:sldId id="404"/>
            <p14:sldId id="438"/>
            <p14:sldId id="431"/>
            <p14:sldId id="446"/>
            <p14:sldId id="447"/>
            <p14:sldId id="465"/>
            <p14:sldId id="416"/>
            <p14:sldId id="417"/>
            <p14:sldId id="418"/>
            <p14:sldId id="419"/>
            <p14:sldId id="414"/>
            <p14:sldId id="408"/>
            <p14:sldId id="415"/>
            <p14:sldId id="424"/>
            <p14:sldId id="425"/>
            <p14:sldId id="466"/>
            <p14:sldId id="426"/>
            <p14:sldId id="427"/>
            <p14:sldId id="468"/>
            <p14:sldId id="467"/>
            <p14:sldId id="442"/>
            <p14:sldId id="443"/>
            <p14:sldId id="420"/>
            <p14:sldId id="421"/>
            <p14:sldId id="422"/>
            <p14:sldId id="444"/>
            <p14:sldId id="470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627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6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“Asynchronous streams” are actually asynchronous </a:t>
            </a:r>
            <a:r>
              <a:rPr lang="en-US" dirty="0" err="1"/>
              <a:t>enumerables</a:t>
            </a:r>
            <a:r>
              <a:rPr lang="en-US" dirty="0"/>
              <a:t>. They have very little to do with </a:t>
            </a:r>
            <a:r>
              <a:rPr lang="en-US" i="1" dirty="0"/>
              <a:t>streams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Available in C#, TypeScript, JavaScript, and Python!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0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IAsyncDisposable</a:t>
            </a:r>
            <a:r>
              <a:rPr lang="en-US" dirty="0"/>
              <a:t> is necessary to allow asynchronous cleanup (e.g., await in finally).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6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C#-specific</a:t>
            </a:r>
          </a:p>
          <a:p>
            <a:r>
              <a:rPr lang="en-US" dirty="0"/>
              <a:t>You don’t need to know this unless you’re consuming </a:t>
            </a:r>
            <a:r>
              <a:rPr lang="en-US" dirty="0" err="1"/>
              <a:t>ValueTasks</a:t>
            </a:r>
            <a:r>
              <a:rPr lang="en-US" dirty="0"/>
              <a:t> directly; the compiler-generated code for consuming async streams will always do the right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seen in the demo)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75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(as seen in the demo)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43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ConfigureAwait</a:t>
            </a:r>
            <a:r>
              <a:rPr lang="en-US" dirty="0"/>
              <a:t>(false) applies it to every compiler-generated 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(as seen in the demo)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1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(as seen in the demo)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Exceptions are deferred (like other </a:t>
            </a:r>
            <a:r>
              <a:rPr lang="en-US" dirty="0" err="1"/>
              <a:t>enumerables</a:t>
            </a:r>
            <a:r>
              <a:rPr lang="en-US" dirty="0"/>
              <a:t>), and propagate naturally (can use try/catch) (like other async methods).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63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this more realistic.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6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connect to hub + get multiple messages + disconnect from hub</a:t>
            </a:r>
          </a:p>
          <a:p>
            <a:r>
              <a:rPr lang="en-US" dirty="0"/>
              <a:t>Stock quote APIs: connect to socket + get multiple messages + disconnect socket</a:t>
            </a:r>
          </a:p>
          <a:p>
            <a:endParaRPr lang="en-US" dirty="0"/>
          </a:p>
          <a:p>
            <a:r>
              <a:rPr lang="en-US" b="1" dirty="0"/>
              <a:t>Because they’re naturally push-based.</a:t>
            </a:r>
          </a:p>
          <a:p>
            <a:endParaRPr lang="en-US" dirty="0"/>
          </a:p>
          <a:p>
            <a:r>
              <a:rPr lang="en-US" dirty="0"/>
              <a:t>Making them pull-based would require a producer/consumer queue – see Channels.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08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LINQ-to-objects, LINQ-to-events, LINQ-to-streams.</a:t>
            </a:r>
          </a:p>
          <a:p>
            <a:r>
              <a:rPr lang="en-US" dirty="0"/>
              <a:t>This whole section is C#-only. Python has similar support in </a:t>
            </a:r>
            <a:r>
              <a:rPr lang="en-US" dirty="0" err="1"/>
              <a:t>iter</a:t>
            </a:r>
            <a:r>
              <a:rPr lang="en-US" dirty="0"/>
              <a:t>-tools.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5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“other Stephen”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55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whole section is C#-only.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4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compiler will remind you if you forget the [</a:t>
            </a:r>
            <a:r>
              <a:rPr lang="en-US" dirty="0" err="1"/>
              <a:t>EnumeratorCancellation</a:t>
            </a:r>
            <a:r>
              <a:rPr lang="en-US" dirty="0"/>
              <a:t>]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41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are available</a:t>
            </a:r>
            <a:r>
              <a:rPr lang="en-US" baseline="0" dirty="0"/>
              <a:t> at StephenCleary.com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focused mainly on the C# version, because the others are very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  <a:p>
            <a:endParaRPr lang="en-US" baseline="0" dirty="0"/>
          </a:p>
          <a:p>
            <a:r>
              <a:rPr lang="en-US" baseline="0" dirty="0"/>
              <a:t>Why async/await? Maintainable asynchronous code (vs. callbacks, Promises).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perspective is less common because observables are not widely adopted in C#.</a:t>
            </a:r>
          </a:p>
          <a:p>
            <a:r>
              <a:rPr lang="en-US" dirty="0"/>
              <a:t>(They are in JS, because the threading model is simpler)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1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Async streams </a:t>
            </a:r>
            <a:r>
              <a:rPr lang="en-US" i="1" baseline="0" dirty="0"/>
              <a:t>complement</a:t>
            </a:r>
            <a:r>
              <a:rPr lang="en-US" baseline="0" dirty="0"/>
              <a:t> existing Future/observable approaches; they do not </a:t>
            </a:r>
            <a:r>
              <a:rPr lang="en-US" i="1" baseline="0" dirty="0"/>
              <a:t>replace</a:t>
            </a:r>
            <a:r>
              <a:rPr lang="en-US" baseline="0" dirty="0"/>
              <a:t>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Deferred: Re# will give you a warning if you re-evaluate an enumerator, because it re-generates the values.</a:t>
            </a:r>
          </a:p>
          <a:p>
            <a:r>
              <a:rPr lang="en-US" dirty="0"/>
              <a:t>“Get Next Item” – for the most part, just an implementation detail, but you may see these in stack traces.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5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9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43168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9617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4928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9376694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75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27978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0700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9458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52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967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035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75850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985689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615575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84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37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5241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7988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2471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9517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8925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338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19028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23264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4000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7421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2066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642F-0640-45E1-BC3F-488F1C2635FD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27116728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4350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1578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2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826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03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11E9-9CED-4AA1-BD82-931074E571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176" y="1463040"/>
            <a:ext cx="11655425" cy="627864"/>
          </a:xfrm>
        </p:spPr>
        <p:txBody>
          <a:bodyPr lIns="182880" tIns="146304" rIns="182880" bIns="146304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14700631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749854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2882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016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431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46841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6839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5829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68016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62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51106701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59919156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552224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53878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074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3303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82278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94422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44906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5801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23644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  <p:sldLayoutId id="2147483708" r:id="rId23"/>
    <p:sldLayoutId id="2147483715" r:id="rId24"/>
    <p:sldLayoutId id="214748371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  <p:sldLayoutId id="2147483707" r:id="rId11"/>
    <p:sldLayoutId id="2147483711" r:id="rId12"/>
    <p:sldLayoutId id="2147483712" r:id="rId13"/>
    <p:sldLayoutId id="2147483713" r:id="rId14"/>
    <p:sldLayoutId id="2147483714" r:id="rId15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E55B-233F-4E89-A185-36F052B420D8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1461011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65" r:id="rId2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3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9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B24-D572-468E-A12E-463E2CAE4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A3890-0905-4924-974E-38D5E3736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7065"/>
          </a:xfrm>
        </p:spPr>
        <p:txBody>
          <a:bodyPr/>
          <a:lstStyle/>
          <a:p>
            <a:r>
              <a:rPr lang="en-US" dirty="0" err="1"/>
              <a:t>TechBash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778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Task)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69531"/>
          </a:xfrm>
        </p:spPr>
        <p:txBody>
          <a:bodyPr/>
          <a:lstStyle/>
          <a:p>
            <a:r>
              <a:rPr lang="en-US" dirty="0"/>
              <a:t>What we have: 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Tasks only produce a result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r>
              <a:rPr lang="en-US" dirty="0"/>
              <a:t> can generate multiple results.</a:t>
            </a:r>
          </a:p>
          <a:p>
            <a:endParaRPr lang="en-US" dirty="0"/>
          </a:p>
          <a:p>
            <a:r>
              <a:rPr lang="en-US" dirty="0"/>
              <a:t>What we want: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want to generate multiple results asynchronously.</a:t>
            </a:r>
          </a:p>
        </p:txBody>
      </p:sp>
    </p:spTree>
    <p:extLst>
      <p:ext uri="{BB962C8B-B14F-4D97-AF65-F5344CB8AC3E}">
        <p14:creationId xmlns:p14="http://schemas.microsoft.com/office/powerpoint/2010/main" val="21794518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Observable)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10457"/>
          </a:xfrm>
        </p:spPr>
        <p:txBody>
          <a:bodyPr/>
          <a:lstStyle/>
          <a:p>
            <a:r>
              <a:rPr lang="en-US" dirty="0"/>
              <a:t>What we have: Observable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Asynchronous and multi-valued.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we want: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natural consumption.</a:t>
            </a:r>
            <a:br>
              <a:rPr lang="en-US" dirty="0"/>
            </a:br>
            <a:r>
              <a:rPr lang="en-US" dirty="0"/>
              <a:t>E.g.,</a:t>
            </a:r>
            <a:r>
              <a:rPr lang="en-US" dirty="0">
                <a:latin typeface="Consolas" panose="020B0609020204030204" pitchFamily="49" charset="0"/>
              </a:rPr>
              <a:t> foreach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subscriptions.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Lower training bar.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r>
              <a:rPr lang="en-US" dirty="0"/>
              <a:t> and tasks have natural consumption.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“Natural consumption” is code for “pull-based”.</a:t>
            </a:r>
          </a:p>
        </p:txBody>
      </p:sp>
    </p:spTree>
    <p:extLst>
      <p:ext uri="{BB962C8B-B14F-4D97-AF65-F5344CB8AC3E}">
        <p14:creationId xmlns:p14="http://schemas.microsoft.com/office/powerpoint/2010/main" val="3443782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AF64-148C-43C3-BDEB-FF215974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07E9B9-8CB2-40BC-81C8-C4B8A08FA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27990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Summary of three different perspectives: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2874DF-E6C1-418B-82B0-86EF3162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98741"/>
              </p:ext>
            </p:extLst>
          </p:nvPr>
        </p:nvGraphicFramePr>
        <p:xfrm>
          <a:off x="269239" y="2796985"/>
          <a:ext cx="11653521" cy="243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424">
                  <a:extLst>
                    <a:ext uri="{9D8B030D-6E8A-4147-A177-3AD203B41FA5}">
                      <a16:colId xmlns:a16="http://schemas.microsoft.com/office/drawing/2014/main" val="520381030"/>
                    </a:ext>
                  </a:extLst>
                </a:gridCol>
                <a:gridCol w="423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Compared to…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which is…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r>
                        <a:rPr lang="en-US" sz="2400" dirty="0"/>
                        <a:t> is…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synchronous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asynchronous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Task&lt;T&gt;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single value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multiple values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push-based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pull-based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194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Async Streams Fit 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50074"/>
              </p:ext>
            </p:extLst>
          </p:nvPr>
        </p:nvGraphicFramePr>
        <p:xfrm>
          <a:off x="784696" y="1670711"/>
          <a:ext cx="10622608" cy="42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Desired Access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Type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Single value, synchronous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</a:t>
                      </a:r>
                      <a:endParaRPr lang="en-US" sz="2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synchronous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Single value, asynchronous (pull)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Task&lt;T&gt;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Single value, asynchronous (push)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asynchronous (pull)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27100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asynchronous (push)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63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642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73C70-3F4D-4EA7-8493-6031544D73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can 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return </a:t>
            </a:r>
            <a:r>
              <a:rPr lang="en-US" dirty="0"/>
              <a:t>in the same method.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41FCF6-DED3-4056-8A98-5B8FD88D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in One Sentence:</a:t>
            </a:r>
          </a:p>
        </p:txBody>
      </p:sp>
    </p:spTree>
    <p:extLst>
      <p:ext uri="{BB962C8B-B14F-4D97-AF65-F5344CB8AC3E}">
        <p14:creationId xmlns:p14="http://schemas.microsoft.com/office/powerpoint/2010/main" val="11650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 (</a:t>
            </a:r>
            <a:r>
              <a:rPr lang="en-US" dirty="0" err="1"/>
              <a:t>Enumerables</a:t>
            </a:r>
            <a:r>
              <a:rPr lang="en-US" dirty="0"/>
              <a:t>) + Async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end up with </a:t>
            </a:r>
            <a:r>
              <a:rPr lang="en-US" i="1" dirty="0"/>
              <a:t>both:</a:t>
            </a:r>
            <a:br>
              <a:rPr lang="en-US" i="1" dirty="0"/>
            </a:br>
            <a:r>
              <a:rPr lang="en-US" dirty="0"/>
              <a:t>Deferred execution </a:t>
            </a:r>
            <a:r>
              <a:rPr lang="en-US" i="1" dirty="0"/>
              <a:t>and</a:t>
            </a:r>
            <a:r>
              <a:rPr lang="en-US" dirty="0"/>
              <a:t> asynchronous pausing.</a:t>
            </a:r>
          </a:p>
        </p:txBody>
      </p:sp>
    </p:spTree>
    <p:extLst>
      <p:ext uri="{BB962C8B-B14F-4D97-AF65-F5344CB8AC3E}">
        <p14:creationId xmlns:p14="http://schemas.microsoft.com/office/powerpoint/2010/main" val="31850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95E29-29B0-4EFF-8A1F-D294EA72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Streams:</a:t>
            </a:r>
            <a:br>
              <a:rPr lang="en-US" dirty="0"/>
            </a:br>
            <a:r>
              <a:rPr lang="en-US" dirty="0"/>
              <a:t>The Async Part</a:t>
            </a:r>
          </a:p>
        </p:txBody>
      </p:sp>
    </p:spTree>
    <p:extLst>
      <p:ext uri="{BB962C8B-B14F-4D97-AF65-F5344CB8AC3E}">
        <p14:creationId xmlns:p14="http://schemas.microsoft.com/office/powerpoint/2010/main" val="15114929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3D21F-CF93-4EC6-B993-45E51F8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Streams: More Detail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24EF3-97CB-4431-95C5-46F1EE537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738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Enumerators/Generators/</a:t>
            </a:r>
            <a:r>
              <a:rPr lang="en-US" dirty="0" err="1"/>
              <a:t>Iterables</a:t>
            </a:r>
            <a:r>
              <a:rPr lang="en-US" dirty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“Deferred execution” – generated on demand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Pull-based sequence. E.g., </a:t>
            </a:r>
            <a:r>
              <a:rPr lang="en-US" dirty="0">
                <a:latin typeface="Consolas" panose="020B0609020204030204" pitchFamily="49" charset="0"/>
              </a:rPr>
              <a:t>foreach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 streams: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Still deferred execution. Still pull-based.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“Get Next Item” is asynchronous.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MoveNext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MoveNextAsync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(C#) /</a:t>
            </a:r>
            <a:r>
              <a:rPr lang="en-US" dirty="0">
                <a:latin typeface="Consolas" panose="020B0609020204030204" pitchFamily="49" charset="0"/>
              </a:rPr>
              <a:t> next </a:t>
            </a:r>
            <a:r>
              <a:rPr lang="en-US" dirty="0"/>
              <a:t>(JS) /</a:t>
            </a:r>
            <a:r>
              <a:rPr lang="en-US" dirty="0">
                <a:latin typeface="Consolas" panose="020B0609020204030204" pitchFamily="49" charset="0"/>
              </a:rPr>
              <a:t> __next__, __</a:t>
            </a:r>
            <a:r>
              <a:rPr lang="en-US" dirty="0" err="1">
                <a:latin typeface="Consolas" panose="020B0609020204030204" pitchFamily="49" charset="0"/>
              </a:rPr>
              <a:t>anext</a:t>
            </a:r>
            <a:r>
              <a:rPr lang="en-US" dirty="0">
                <a:latin typeface="Consolas" panose="020B0609020204030204" pitchFamily="49" charset="0"/>
              </a:rPr>
              <a:t>__ </a:t>
            </a:r>
            <a:r>
              <a:rPr lang="en-US" dirty="0">
                <a:latin typeface="+mn-lt"/>
              </a:rPr>
              <a:t>(Python)</a:t>
            </a:r>
            <a:endParaRPr lang="en-US" dirty="0">
              <a:latin typeface="Consolas" panose="020B0609020204030204" pitchFamily="49" charset="0"/>
            </a:endParaRP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Allows asynchronous enumerators/generators/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Requires asynchronous consumers.</a:t>
            </a:r>
          </a:p>
        </p:txBody>
      </p:sp>
    </p:spTree>
    <p:extLst>
      <p:ext uri="{BB962C8B-B14F-4D97-AF65-F5344CB8AC3E}">
        <p14:creationId xmlns:p14="http://schemas.microsoft.com/office/powerpoint/2010/main" val="2412783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4575A4-07FD-466D-AA25-E3A93922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Asynchrony Is (C#)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654A50C-6C8A-4AEE-A66B-0F4DB7D76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82495"/>
          </a:xfrm>
        </p:spPr>
        <p:txBody>
          <a:bodyPr/>
          <a:lstStyle/>
          <a:p>
            <a:r>
              <a:rPr lang="en-US" dirty="0"/>
              <a:t>“Get Next Item” (as used by</a:t>
            </a:r>
            <a:r>
              <a:rPr lang="en-US" dirty="0">
                <a:latin typeface="Consolas" panose="020B0609020204030204" pitchFamily="49" charset="0"/>
              </a:rPr>
              <a:t> foreach</a:t>
            </a:r>
            <a:r>
              <a:rPr lang="en-US" dirty="0"/>
              <a:t>) is asynchronous: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14EDD7-0AE3-4494-92D7-3DDC569A588B}"/>
              </a:ext>
            </a:extLst>
          </p:cNvPr>
          <p:cNvSpPr txBox="1">
            <a:spLocks/>
          </p:cNvSpPr>
          <p:nvPr/>
        </p:nvSpPr>
        <p:spPr>
          <a:xfrm>
            <a:off x="269241" y="2770264"/>
            <a:ext cx="4280456" cy="276998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 err="1">
                <a:latin typeface="Consolas" panose="020B0609020204030204" pitchFamily="49" charset="0"/>
              </a:rPr>
              <a:t>IEnumerator</a:t>
            </a:r>
            <a:r>
              <a:rPr lang="en-US" sz="2800" dirty="0">
                <a:latin typeface="Consolas" panose="020B0609020204030204" pitchFamily="49" charset="0"/>
              </a:rPr>
              <a:t>&lt;out T&gt;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: </a:t>
            </a:r>
            <a:r>
              <a:rPr lang="en-US" sz="2800" dirty="0" err="1">
                <a:latin typeface="Consolas" panose="020B0609020204030204" pitchFamily="49" charset="0"/>
              </a:rPr>
              <a:t>IDisposable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T Current { get; 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bool </a:t>
            </a:r>
            <a:r>
              <a:rPr lang="en-US" sz="2800" dirty="0" err="1">
                <a:latin typeface="Consolas" panose="020B0609020204030204" pitchFamily="49" charset="0"/>
              </a:rPr>
              <a:t>MoveNext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6B0873-D7A1-4225-A04C-336A5C97B78F}"/>
              </a:ext>
            </a:extLst>
          </p:cNvPr>
          <p:cNvSpPr txBox="1">
            <a:spLocks/>
          </p:cNvSpPr>
          <p:nvPr/>
        </p:nvSpPr>
        <p:spPr>
          <a:xfrm>
            <a:off x="4962292" y="2770264"/>
            <a:ext cx="6960470" cy="2769989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IAsyncEnumerator</a:t>
            </a: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&lt;out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   :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IAsyncDisposable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 T </a:t>
            </a:r>
            <a:r>
              <a:rPr lang="fr-FR" sz="28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Current</a:t>
            </a:r>
            <a:r>
              <a:rPr lang="fr-FR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{ </a:t>
            </a:r>
            <a:r>
              <a:rPr lang="fr-FR" sz="28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get</a:t>
            </a:r>
            <a:r>
              <a:rPr lang="fr-FR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ValueTask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&lt;bool&gt;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MoveNextAsync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3054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C80A0-092C-44BB-BA39-B399412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(C#)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59FC-7544-4A2D-B561-3B1029B7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84176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>
                <a:latin typeface="Consolas" panose="020B0609020204030204" pitchFamily="49" charset="0"/>
              </a:rPr>
              <a:t>&lt;T&gt; </a:t>
            </a:r>
            <a:r>
              <a:rPr lang="en-US" dirty="0"/>
              <a:t>is a more efficient</a:t>
            </a:r>
            <a:r>
              <a:rPr lang="en-US" dirty="0">
                <a:latin typeface="Consolas" panose="020B0609020204030204" pitchFamily="49" charset="0"/>
              </a:rPr>
              <a:t> Task&lt;T&gt;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Particularly if the result is commonly synchronous.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Usage restriction: </a:t>
            </a:r>
            <a:r>
              <a:rPr lang="en-US" b="1" dirty="0"/>
              <a:t>Only consume once!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“Consume” means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Other properties may behave differently than</a:t>
            </a:r>
            <a:r>
              <a:rPr lang="en-US" dirty="0">
                <a:latin typeface="Consolas" panose="020B0609020204030204" pitchFamily="49" charset="0"/>
              </a:rPr>
              <a:t> Task&lt;T&gt;</a:t>
            </a:r>
            <a:endParaRPr lang="en-US" dirty="0">
              <a:latin typeface="+mn-lt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Result </a:t>
            </a:r>
            <a:r>
              <a:rPr lang="en-US" dirty="0">
                <a:latin typeface="+mn-lt"/>
              </a:rPr>
              <a:t>is invalid until the value task has completed.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Same 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61481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9" y="4769939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525423-D8AD-4C49-9DF9-82108FF7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F55D-1483-4151-A5EC-AE06519BF3D1}"/>
              </a:ext>
            </a:extLst>
          </p:cNvPr>
          <p:cNvSpPr txBox="1">
            <a:spLocks/>
          </p:cNvSpPr>
          <p:nvPr/>
        </p:nvSpPr>
        <p:spPr>
          <a:xfrm>
            <a:off x="2614961" y="3097393"/>
            <a:ext cx="6962077" cy="36317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using (var e = </a:t>
            </a:r>
            <a:r>
              <a:rPr lang="en-US" sz="2800" dirty="0" err="1">
                <a:latin typeface="Consolas" panose="020B0609020204030204" pitchFamily="49" charset="0"/>
              </a:rPr>
              <a:t>s.GetEnumerator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while (</a:t>
            </a:r>
            <a:r>
              <a:rPr lang="en-US" sz="2800" dirty="0" err="1">
                <a:latin typeface="Consolas" panose="020B0609020204030204" pitchFamily="49" charset="0"/>
              </a:rPr>
              <a:t>e.MoveNext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e.Current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B8DAA2-B8B6-41EC-8040-5BABCA23373E}"/>
              </a:ext>
            </a:extLst>
          </p:cNvPr>
          <p:cNvSpPr txBox="1">
            <a:spLocks/>
          </p:cNvSpPr>
          <p:nvPr/>
        </p:nvSpPr>
        <p:spPr>
          <a:xfrm>
            <a:off x="266920" y="1189178"/>
            <a:ext cx="4860323" cy="190821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foreach (var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s)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3269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525423-D8AD-4C49-9DF9-82108FF7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foreach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F55D-1483-4151-A5EC-AE06519BF3D1}"/>
              </a:ext>
            </a:extLst>
          </p:cNvPr>
          <p:cNvSpPr txBox="1">
            <a:spLocks/>
          </p:cNvSpPr>
          <p:nvPr/>
        </p:nvSpPr>
        <p:spPr>
          <a:xfrm>
            <a:off x="1565817" y="3094747"/>
            <a:ext cx="9060366" cy="36317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using (var e = </a:t>
            </a:r>
            <a:r>
              <a:rPr lang="en-US" sz="2800" dirty="0" err="1">
                <a:latin typeface="Consolas" panose="020B0609020204030204" pitchFamily="49" charset="0"/>
              </a:rPr>
              <a:t>s.Get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err="1">
                <a:latin typeface="Consolas" panose="020B0609020204030204" pitchFamily="49" charset="0"/>
              </a:rPr>
              <a:t>Enumerator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while 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e.MoveNext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e.Current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B8DAA2-B8B6-41EC-8040-5BABCA23373E}"/>
              </a:ext>
            </a:extLst>
          </p:cNvPr>
          <p:cNvSpPr txBox="1">
            <a:spLocks/>
          </p:cNvSpPr>
          <p:nvPr/>
        </p:nvSpPr>
        <p:spPr>
          <a:xfrm>
            <a:off x="266920" y="1189178"/>
            <a:ext cx="5420202" cy="190821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foreach (var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s)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3894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</a:t>
            </a:r>
            <a:r>
              <a:rPr lang="en-US" dirty="0" err="1">
                <a:latin typeface="Consolas" panose="020B0609020204030204" pitchFamily="49" charset="0"/>
              </a:rPr>
              <a:t>ConfigureAwait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D21488-B6EA-4F1C-8B12-71E01985F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47732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 foreach (var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in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s.ConfigureAwait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(false))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CF65C8-6F3C-491C-B528-1A889FC9624B}"/>
              </a:ext>
            </a:extLst>
          </p:cNvPr>
          <p:cNvSpPr txBox="1">
            <a:spLocks/>
          </p:cNvSpPr>
          <p:nvPr/>
        </p:nvSpPr>
        <p:spPr>
          <a:xfrm>
            <a:off x="655983" y="2948958"/>
            <a:ext cx="11893826" cy="347172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var e =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s.GetAsyncEnumerator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();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await using 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e.ConfigureAwait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(false)) 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while (await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e.MoveNextAsync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().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ConfigureAwait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(false)) 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  var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e.Current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Console.WriteLine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);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9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95E29-29B0-4EFF-8A1F-D294EA72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5262683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C80A0-092C-44BB-BA39-B399412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Async Streams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59FC-7544-4A2D-B561-3B1029B7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647106"/>
          </a:xfrm>
        </p:spPr>
        <p:txBody>
          <a:bodyPr/>
          <a:lstStyle/>
          <a:p>
            <a:r>
              <a:rPr lang="en-US" dirty="0"/>
              <a:t>C#: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Return type 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return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function* </a:t>
            </a:r>
            <a:r>
              <a:rPr lang="en-US" dirty="0"/>
              <a:t>function.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Python: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12707814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58BB4-46E0-4E66-8BD6-9434E84C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40499122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A4283-E4F6-4A3D-B142-A99457E2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4E5E-EE1F-4A84-B870-D2D36C908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081584"/>
          </a:xfrm>
        </p:spPr>
        <p:txBody>
          <a:bodyPr/>
          <a:lstStyle/>
          <a:p>
            <a:r>
              <a:rPr lang="en-US" dirty="0"/>
              <a:t>C#: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foreach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JavaScript: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foreach await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function.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Python: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async for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 word on exceptions</a:t>
            </a:r>
          </a:p>
        </p:txBody>
      </p:sp>
    </p:spTree>
    <p:extLst>
      <p:ext uri="{BB962C8B-B14F-4D97-AF65-F5344CB8AC3E}">
        <p14:creationId xmlns:p14="http://schemas.microsoft.com/office/powerpoint/2010/main" val="37334770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19690-7A53-41C5-87DA-D44F0160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Use Case</a:t>
            </a:r>
          </a:p>
        </p:txBody>
      </p:sp>
    </p:spTree>
    <p:extLst>
      <p:ext uri="{BB962C8B-B14F-4D97-AF65-F5344CB8AC3E}">
        <p14:creationId xmlns:p14="http://schemas.microsoft.com/office/powerpoint/2010/main" val="10728322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Paging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9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Anti-Use Case: Notification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3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SignalR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Semi-HTTP multi-response streams (stock quotes)</a:t>
            </a:r>
          </a:p>
          <a:p>
            <a:endParaRPr lang="en-US" dirty="0"/>
          </a:p>
          <a:p>
            <a:r>
              <a:rPr lang="en-US" dirty="0"/>
              <a:t>Anything with a </a:t>
            </a:r>
            <a:r>
              <a:rPr lang="en-US" i="1" dirty="0"/>
              <a:t>subscribe + multiple updates + unsubscribe</a:t>
            </a:r>
            <a:r>
              <a:rPr lang="en-US" dirty="0"/>
              <a:t> system is a better fit for observables.</a:t>
            </a:r>
          </a:p>
        </p:txBody>
      </p:sp>
    </p:spTree>
    <p:extLst>
      <p:ext uri="{BB962C8B-B14F-4D97-AF65-F5344CB8AC3E}">
        <p14:creationId xmlns:p14="http://schemas.microsoft.com/office/powerpoint/2010/main" val="34296908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B195A-A122-41F3-8A41-4D96FF71D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33" y="0"/>
            <a:ext cx="5227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215C6-AD54-4636-B31F-92916D5B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Async Streams</a:t>
            </a:r>
          </a:p>
        </p:txBody>
      </p:sp>
    </p:spTree>
    <p:extLst>
      <p:ext uri="{BB962C8B-B14F-4D97-AF65-F5344CB8AC3E}">
        <p14:creationId xmlns:p14="http://schemas.microsoft.com/office/powerpoint/2010/main" val="260262478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A111-B0A2-4251-BEE7-0EE022B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2B3-0CB2-4447-AEA5-1E80A9A4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436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NuGet: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System.Linq.Async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Community project, not Microsoft-supported.</a:t>
            </a:r>
          </a:p>
          <a:p>
            <a:endParaRPr lang="en-US" dirty="0"/>
          </a:p>
          <a:p>
            <a:r>
              <a:rPr lang="en-US" dirty="0"/>
              <a:t>All the standard operators: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SelectMany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8614528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A111-B0A2-4251-BEE7-0EE022B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Async Lambdas to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2B3-0CB2-4447-AEA5-1E80A9A4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6953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LINQ-to-Streams has overloads for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WhereAwait</a:t>
            </a:r>
            <a:r>
              <a:rPr lang="en-US" dirty="0"/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/>
              <a:t>suffix, since they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their delegates.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 </a:t>
            </a:r>
            <a:r>
              <a:rPr lang="en-US" dirty="0"/>
              <a:t>so they chain naturally.</a:t>
            </a:r>
          </a:p>
        </p:txBody>
      </p:sp>
    </p:spTree>
    <p:extLst>
      <p:ext uri="{BB962C8B-B14F-4D97-AF65-F5344CB8AC3E}">
        <p14:creationId xmlns:p14="http://schemas.microsoft.com/office/powerpoint/2010/main" val="42750098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A111-B0A2-4251-BEE7-0EE022B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Results from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2B3-0CB2-4447-AEA5-1E80A9A4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3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“Terminal” operators end in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since they return </a:t>
            </a:r>
            <a:r>
              <a:rPr lang="en-US" dirty="0" err="1"/>
              <a:t>awaitables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CountAsync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Terminal operators also have overloads for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CountAwaitAsync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2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3812-BFFA-417B-8250-9542D3C5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Lambdas: 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2204-E52B-4898-9C05-4D9EE4BAD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 </a:t>
            </a:r>
            <a:r>
              <a:rPr lang="en-US" dirty="0" err="1">
                <a:latin typeface="Consolas" panose="020B0609020204030204" pitchFamily="49" charset="0"/>
              </a:rPr>
              <a:t>System.Linq.Async</a:t>
            </a:r>
            <a:r>
              <a:rPr lang="en-US" dirty="0"/>
              <a:t> operators act on data values one at a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async concurrency 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225313528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LINQ Delegates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9D63-17DB-407F-8D10-0EAE8D23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Supercharging Regular 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D9FC-4200-43D6-A2F8-A9CC87575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6434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you have an ordinary LINQ expression,</a:t>
            </a:r>
          </a:p>
          <a:p>
            <a:r>
              <a:rPr lang="en-US" dirty="0"/>
              <a:t>	and you want to use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 (e.g., for</a:t>
            </a:r>
            <a:r>
              <a:rPr lang="en-US" dirty="0">
                <a:latin typeface="Consolas" panose="020B0609020204030204" pitchFamily="49" charset="0"/>
              </a:rPr>
              <a:t> Where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Your solution: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ToAsyncEnumerable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Then you can 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WhereAwait</a:t>
            </a:r>
            <a:r>
              <a:rPr lang="en-US" dirty="0">
                <a:latin typeface="+mn-lt"/>
              </a:rPr>
              <a:t>, etc.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(This does “lift” to 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>
                <a:latin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4597640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-&gt; Async </a:t>
            </a:r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D0968-6A3B-4E7C-8B58-2762AF9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28652417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2DFFA-E7DC-4C1B-AE98-F8CD871F49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Async Invasion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654BF-7592-4C25-A408-38A98365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Cancellation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05A16-6E5A-4AEE-B662-A94D66E36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072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Take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Apply the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EnumeratorCancellation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attribute.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new.</a:t>
            </a:r>
          </a:p>
        </p:txBody>
      </p:sp>
    </p:spTree>
    <p:extLst>
      <p:ext uri="{BB962C8B-B14F-4D97-AF65-F5344CB8AC3E}">
        <p14:creationId xmlns:p14="http://schemas.microsoft.com/office/powerpoint/2010/main" val="92423698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654BF-7592-4C25-A408-38A98365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Cancellation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05A16-6E5A-4AEE-B662-A94D66E36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6476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simple way: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the method returning an enumerable.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complex way: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WithCancellation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when enumerating.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Because </a:t>
            </a:r>
            <a:r>
              <a:rPr lang="en-US" i="1" dirty="0"/>
              <a:t>enumerators</a:t>
            </a:r>
            <a:r>
              <a:rPr lang="en-US" dirty="0"/>
              <a:t> are cancellable, not </a:t>
            </a:r>
            <a:r>
              <a:rPr lang="en-US" i="1" dirty="0" err="1"/>
              <a:t>enumerables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08773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&amp;</a:t>
            </a:r>
            <a:br>
              <a:rPr lang="en-US" dirty="0"/>
            </a:br>
            <a:r>
              <a:rPr lang="en-US" dirty="0"/>
              <a:t>Cancellation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99B08-78AD-49EE-8611-B010A2D1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Custom/Future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70ACC-1DFA-45BF-AF60-E4520C0DA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7692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Semantic considerations with async streams: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Concurrency: serial, concurrent, </a:t>
            </a:r>
            <a:r>
              <a:rPr lang="en-US" dirty="0" err="1"/>
              <a:t>MaxDegree</a:t>
            </a:r>
            <a:r>
              <a:rPr lang="en-US" dirty="0"/>
              <a:t>, single-buffer?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When to call </a:t>
            </a:r>
            <a:r>
              <a:rPr lang="en-US" dirty="0" err="1"/>
              <a:t>GetNextAsync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Ordering: original, as-completed?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Async LINQ is always serial with </a:t>
            </a:r>
            <a:r>
              <a:rPr lang="en-US"/>
              <a:t>original ordering.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7801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/>
              <a:t>Image from </a:t>
            </a:r>
            <a:r>
              <a:rPr lang="en-US" sz="900" dirty="0" err="1"/>
              <a:t>Etsy</a:t>
            </a:r>
            <a:r>
              <a:rPr lang="en-US" sz="900" dirty="0"/>
              <a:t> user </a:t>
            </a:r>
            <a:r>
              <a:rPr lang="en-US" sz="900" dirty="0" err="1"/>
              <a:t>Rosewine</a:t>
            </a:r>
            <a:r>
              <a:rPr lang="en-US" sz="900" dirty="0"/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24428250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3D21F-CF93-4EC6-B993-45E51F8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Invasion 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24EF3-97CB-4431-95C5-46F1EE537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6922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Async/await (Futures):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2012: C# 5.0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2015: TypeScript 1.6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2015: Python 3.5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2017: JavaScript ES2017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 streams (async generators):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2016: Python 3.6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2017: TypeScript 2.3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2018: JavaScript ES2018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2019: C# 8.0 (built-in to .NET Core; also available on .NET Framework via </a:t>
            </a:r>
            <a:r>
              <a:rPr lang="en-US" dirty="0" err="1"/>
              <a:t>Microsoft.Bcl.AsyncInterfaces</a:t>
            </a:r>
            <a:r>
              <a:rPr lang="en-US" dirty="0"/>
              <a:t> if you manually specify </a:t>
            </a:r>
            <a:r>
              <a:rPr lang="en-US"/>
              <a:t>language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21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3FA40C-50A8-4788-AC2C-0DFB877C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</a:t>
            </a:r>
          </a:p>
        </p:txBody>
      </p:sp>
    </p:spTree>
    <p:extLst>
      <p:ext uri="{BB962C8B-B14F-4D97-AF65-F5344CB8AC3E}">
        <p14:creationId xmlns:p14="http://schemas.microsoft.com/office/powerpoint/2010/main" val="21886501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Asynchrony?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pPr algn="ctr"/>
            <a:r>
              <a:rPr lang="en-US" dirty="0"/>
              <a:t>Real-world benefits from asynchrony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56374"/>
              </p:ext>
            </p:extLst>
          </p:nvPr>
        </p:nvGraphicFramePr>
        <p:xfrm>
          <a:off x="1179478" y="2215459"/>
          <a:ext cx="9833044" cy="331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81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89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81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r>
                        <a:rPr lang="en-US" sz="2400" baseline="0" dirty="0"/>
                        <a:t> 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81"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  <a:r>
                        <a:rPr lang="en-US" sz="2400" baseline="0" dirty="0"/>
                        <a:t> by many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 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95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263A-0B1D-40AC-9B70-C45B6BCF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3146D-606C-43B7-9552-82F4906A1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072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From three perspectives: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8781547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Enumerable)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69531"/>
          </a:xfrm>
        </p:spPr>
        <p:txBody>
          <a:bodyPr/>
          <a:lstStyle/>
          <a:p>
            <a:r>
              <a:rPr lang="en-US" dirty="0"/>
              <a:t>What we have: Enumerable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r>
              <a:rPr lang="en-US" dirty="0"/>
              <a:t> are synchronous.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Tasks/async/await are also available, and are asynchronous.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we want: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want to do asynchronous work during enumeration.</a:t>
            </a:r>
          </a:p>
        </p:txBody>
      </p:sp>
    </p:spTree>
    <p:extLst>
      <p:ext uri="{BB962C8B-B14F-4D97-AF65-F5344CB8AC3E}">
        <p14:creationId xmlns:p14="http://schemas.microsoft.com/office/powerpoint/2010/main" val="12723855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atConference">
  <a:themeElements>
    <a:clrScheme name="ThatConference">
      <a:dk1>
        <a:srgbClr val="BB4627"/>
      </a:dk1>
      <a:lt1>
        <a:srgbClr val="EDDFC8"/>
      </a:lt1>
      <a:dk2>
        <a:srgbClr val="616B2C"/>
      </a:dk2>
      <a:lt2>
        <a:srgbClr val="CACDBC"/>
      </a:lt2>
      <a:accent1>
        <a:srgbClr val="AEBDB3"/>
      </a:accent1>
      <a:accent2>
        <a:srgbClr val="7D382D"/>
      </a:accent2>
      <a:accent3>
        <a:srgbClr val="829344"/>
      </a:accent3>
      <a:accent4>
        <a:srgbClr val="E4CA40"/>
      </a:accent4>
      <a:accent5>
        <a:srgbClr val="2D8590"/>
      </a:accent5>
      <a:accent6>
        <a:srgbClr val="6DA3A9"/>
      </a:accent6>
      <a:hlink>
        <a:srgbClr val="DA694A"/>
      </a:hlink>
      <a:folHlink>
        <a:srgbClr val="DA694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5.xml><?xml version="1.0" encoding="utf-8"?>
<a:theme xmlns:a="http://schemas.openxmlformats.org/drawingml/2006/main" name="2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22260</TotalTime>
  <Words>1687</Words>
  <Application>Microsoft Office PowerPoint</Application>
  <PresentationFormat>Widescreen</PresentationFormat>
  <Paragraphs>325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Consolas</vt:lpstr>
      <vt:lpstr>Segoe UI</vt:lpstr>
      <vt:lpstr>Segoe UI Light</vt:lpstr>
      <vt:lpstr>Wingdings</vt:lpstr>
      <vt:lpstr>ThatConference</vt:lpstr>
      <vt:lpstr>VS11_Beta_Template_Dark_16x9</vt:lpstr>
      <vt:lpstr>1_VS11_Beta_Template_Dark_16x9</vt:lpstr>
      <vt:lpstr>1_Microsoft</vt:lpstr>
      <vt:lpstr>2_VS11_Beta_Template_Dark_16x9</vt:lpstr>
      <vt:lpstr>3_VS11_Beta_Template_Dark_16x9</vt:lpstr>
      <vt:lpstr>Async Streams</vt:lpstr>
      <vt:lpstr>Who is this guy?</vt:lpstr>
      <vt:lpstr>PowerPoint Presentation</vt:lpstr>
      <vt:lpstr>The Async Invasion</vt:lpstr>
      <vt:lpstr>Async Invasion Timeline</vt:lpstr>
      <vt:lpstr>Why Async Streams?</vt:lpstr>
      <vt:lpstr>Why Asynchrony?</vt:lpstr>
      <vt:lpstr>Why Async Streams?</vt:lpstr>
      <vt:lpstr>Why Async Streams? (vs Enumerable)</vt:lpstr>
      <vt:lpstr>Why Async Streams? (vs Task)</vt:lpstr>
      <vt:lpstr>Why Async Streams? (vs Observable)</vt:lpstr>
      <vt:lpstr>Why Async Streams?</vt:lpstr>
      <vt:lpstr>How Async Streams Fit In</vt:lpstr>
      <vt:lpstr>Async Streams in One Sentence:</vt:lpstr>
      <vt:lpstr>Yield Return (Enumerables) + Async</vt:lpstr>
      <vt:lpstr>Async Streams: The Async Part</vt:lpstr>
      <vt:lpstr>Async Streams: More Detail</vt:lpstr>
      <vt:lpstr>Where the Asynchrony Is (C#)</vt:lpstr>
      <vt:lpstr>ValueTask (C#)</vt:lpstr>
      <vt:lpstr>foreach</vt:lpstr>
      <vt:lpstr>await foreach</vt:lpstr>
      <vt:lpstr>Details: ConfigureAwait(false)</vt:lpstr>
      <vt:lpstr>Creating Async Streams</vt:lpstr>
      <vt:lpstr>Creating Async Streams</vt:lpstr>
      <vt:lpstr>Consuming Async Streams</vt:lpstr>
      <vt:lpstr>Basic Usage</vt:lpstr>
      <vt:lpstr>Async Streams Use Case</vt:lpstr>
      <vt:lpstr>Use Case: Paging API</vt:lpstr>
      <vt:lpstr>Anti-Use Case: Notification API</vt:lpstr>
      <vt:lpstr>LINQ to Async Streams</vt:lpstr>
      <vt:lpstr>Basic LINQ</vt:lpstr>
      <vt:lpstr>Async LINQ</vt:lpstr>
      <vt:lpstr>Passing Async Lambdas to LINQ</vt:lpstr>
      <vt:lpstr>Async Results from LINQ</vt:lpstr>
      <vt:lpstr>Async Lambdas: Semantics</vt:lpstr>
      <vt:lpstr>Async LINQ Delegates</vt:lpstr>
      <vt:lpstr>Supercharging Regular LINQ</vt:lpstr>
      <vt:lpstr>LINQ -&gt; Async Linq</vt:lpstr>
      <vt:lpstr>Cancelling Async Streams</vt:lpstr>
      <vt:lpstr>Responding to Cancellation</vt:lpstr>
      <vt:lpstr>Requesting Cancellation</vt:lpstr>
      <vt:lpstr>Async Streams &amp; Cancellation</vt:lpstr>
      <vt:lpstr>Custom/Future Operators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ThatConference</dc:title>
  <dc:creator>Stephen Cleary</dc:creator>
  <cp:lastModifiedBy>Stephen Cleary</cp:lastModifiedBy>
  <cp:revision>501</cp:revision>
  <dcterms:created xsi:type="dcterms:W3CDTF">2013-02-28T01:41:02Z</dcterms:created>
  <dcterms:modified xsi:type="dcterms:W3CDTF">2019-11-15T18:52:21Z</dcterms:modified>
</cp:coreProperties>
</file>