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</p:sldMasterIdLst>
  <p:notesMasterIdLst>
    <p:notesMasterId r:id="rId17"/>
  </p:notesMasterIdLst>
  <p:sldIdLst>
    <p:sldId id="256" r:id="rId4"/>
    <p:sldId id="288" r:id="rId5"/>
    <p:sldId id="346" r:id="rId6"/>
    <p:sldId id="349" r:id="rId7"/>
    <p:sldId id="330" r:id="rId8"/>
    <p:sldId id="364" r:id="rId9"/>
    <p:sldId id="365" r:id="rId10"/>
    <p:sldId id="367" r:id="rId11"/>
    <p:sldId id="368" r:id="rId12"/>
    <p:sldId id="372" r:id="rId13"/>
    <p:sldId id="373" r:id="rId14"/>
    <p:sldId id="374" r:id="rId15"/>
    <p:sldId id="3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88"/>
            <p14:sldId id="346"/>
            <p14:sldId id="349"/>
            <p14:sldId id="330"/>
            <p14:sldId id="364"/>
            <p14:sldId id="365"/>
            <p14:sldId id="367"/>
            <p14:sldId id="368"/>
            <p14:sldId id="372"/>
            <p14:sldId id="373"/>
            <p14:sldId id="374"/>
            <p14:sldId id="3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5472" autoAdjust="0"/>
  </p:normalViewPr>
  <p:slideViewPr>
    <p:cSldViewPr snapToGrid="0">
      <p:cViewPr varScale="1">
        <p:scale>
          <a:sx n="98" d="100"/>
          <a:sy n="98" d="100"/>
        </p:scale>
        <p:origin x="96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5E44B-2085-4815-ACED-9F710C32248B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33AD56-8657-4FD0-A4F1-8AED9F4BD5CA}">
      <dgm:prSet phldrT="[Text]"/>
      <dgm:spPr/>
      <dgm:t>
        <a:bodyPr/>
        <a:lstStyle/>
        <a:p>
          <a:r>
            <a:rPr lang="en-US" dirty="0"/>
            <a:t>Async/Await</a:t>
          </a:r>
        </a:p>
      </dgm:t>
    </dgm:pt>
    <dgm:pt modelId="{859653EE-B46D-4AA4-9F43-A85F23B05B4A}" type="parTrans" cxnId="{7677EC99-9512-4DE7-A83A-1FD709B8F799}">
      <dgm:prSet/>
      <dgm:spPr/>
      <dgm:t>
        <a:bodyPr/>
        <a:lstStyle/>
        <a:p>
          <a:endParaRPr lang="en-US"/>
        </a:p>
      </dgm:t>
    </dgm:pt>
    <dgm:pt modelId="{C9901F90-B8D9-4FBD-B947-960EEB486D7B}" type="sibTrans" cxnId="{7677EC99-9512-4DE7-A83A-1FD709B8F799}">
      <dgm:prSet/>
      <dgm:spPr/>
      <dgm:t>
        <a:bodyPr/>
        <a:lstStyle/>
        <a:p>
          <a:endParaRPr lang="en-US"/>
        </a:p>
      </dgm:t>
    </dgm:pt>
    <dgm:pt modelId="{8C7C9027-2A3C-4AAA-982C-CCD292C6C0D3}">
      <dgm:prSet phldrT="[Text]"/>
      <dgm:spPr/>
      <dgm:t>
        <a:bodyPr/>
        <a:lstStyle/>
        <a:p>
          <a:r>
            <a:rPr lang="en-US" dirty="0"/>
            <a:t>Futures / Continuations</a:t>
          </a:r>
        </a:p>
      </dgm:t>
    </dgm:pt>
    <dgm:pt modelId="{538E8977-616A-4A66-9876-5B615FDFCD11}" type="parTrans" cxnId="{8C310020-4B21-4AB2-94F2-BF0A61FC263B}">
      <dgm:prSet/>
      <dgm:spPr/>
      <dgm:t>
        <a:bodyPr/>
        <a:lstStyle/>
        <a:p>
          <a:endParaRPr lang="en-US"/>
        </a:p>
      </dgm:t>
    </dgm:pt>
    <dgm:pt modelId="{D2AF4D2F-9B4F-44CA-8DA6-A234EE16BDB3}" type="sibTrans" cxnId="{8C310020-4B21-4AB2-94F2-BF0A61FC263B}">
      <dgm:prSet/>
      <dgm:spPr/>
      <dgm:t>
        <a:bodyPr/>
        <a:lstStyle/>
        <a:p>
          <a:endParaRPr lang="en-US"/>
        </a:p>
      </dgm:t>
    </dgm:pt>
    <dgm:pt modelId="{9E90057A-55C1-4D06-AA77-08E378F8D2AC}">
      <dgm:prSet phldrT="[Text]"/>
      <dgm:spPr/>
      <dgm:t>
        <a:bodyPr/>
        <a:lstStyle/>
        <a:p>
          <a:r>
            <a:rPr lang="en-US" dirty="0"/>
            <a:t>Callbacks</a:t>
          </a:r>
        </a:p>
      </dgm:t>
    </dgm:pt>
    <dgm:pt modelId="{05BEE852-30DF-447B-B207-0DDE30EEC7A7}" type="parTrans" cxnId="{02AE46CA-7394-48E5-888F-4E191138FA56}">
      <dgm:prSet/>
      <dgm:spPr/>
      <dgm:t>
        <a:bodyPr/>
        <a:lstStyle/>
        <a:p>
          <a:endParaRPr lang="en-US"/>
        </a:p>
      </dgm:t>
    </dgm:pt>
    <dgm:pt modelId="{BABE9E60-1F31-4EF3-A853-D0DCBA8A6101}" type="sibTrans" cxnId="{02AE46CA-7394-48E5-888F-4E191138FA56}">
      <dgm:prSet/>
      <dgm:spPr/>
      <dgm:t>
        <a:bodyPr/>
        <a:lstStyle/>
        <a:p>
          <a:endParaRPr lang="en-US"/>
        </a:p>
      </dgm:t>
    </dgm:pt>
    <dgm:pt modelId="{61C462EE-869D-46BC-911A-4FE55C05D12D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E82A8FDB-7EFC-48FB-B178-459B35A01549}" type="parTrans" cxnId="{734DEA5D-7D52-4900-9E29-77E270414CD7}">
      <dgm:prSet/>
      <dgm:spPr/>
      <dgm:t>
        <a:bodyPr/>
        <a:lstStyle/>
        <a:p>
          <a:endParaRPr lang="en-US"/>
        </a:p>
      </dgm:t>
    </dgm:pt>
    <dgm:pt modelId="{8111D13D-9D35-4656-AFA2-0128A65A1274}" type="sibTrans" cxnId="{734DEA5D-7D52-4900-9E29-77E270414CD7}">
      <dgm:prSet/>
      <dgm:spPr/>
      <dgm:t>
        <a:bodyPr/>
        <a:lstStyle/>
        <a:p>
          <a:endParaRPr lang="en-US"/>
        </a:p>
      </dgm:t>
    </dgm:pt>
    <dgm:pt modelId="{4F51C4B3-9D78-41B0-A604-53037BDDCAAC}" type="pres">
      <dgm:prSet presAssocID="{DE35E44B-2085-4815-ACED-9F710C3224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264A5C-ED96-419D-B6D1-AE14B785896D}" type="pres">
      <dgm:prSet presAssocID="{9933AD56-8657-4FD0-A4F1-8AED9F4BD5CA}" presName="vertOne" presStyleCnt="0"/>
      <dgm:spPr/>
    </dgm:pt>
    <dgm:pt modelId="{EC119195-F8FA-4F61-B7AF-7CD55BDEF155}" type="pres">
      <dgm:prSet presAssocID="{9933AD56-8657-4FD0-A4F1-8AED9F4BD5CA}" presName="txOne" presStyleLbl="node0" presStyleIdx="0" presStyleCnt="1">
        <dgm:presLayoutVars>
          <dgm:chPref val="3"/>
        </dgm:presLayoutVars>
      </dgm:prSet>
      <dgm:spPr/>
    </dgm:pt>
    <dgm:pt modelId="{BD05D23D-2E9C-4B13-8729-38FDABFF522B}" type="pres">
      <dgm:prSet presAssocID="{9933AD56-8657-4FD0-A4F1-8AED9F4BD5CA}" presName="parTransOne" presStyleCnt="0"/>
      <dgm:spPr/>
    </dgm:pt>
    <dgm:pt modelId="{45354EE7-FE54-4786-A88A-1738057F4161}" type="pres">
      <dgm:prSet presAssocID="{9933AD56-8657-4FD0-A4F1-8AED9F4BD5CA}" presName="horzOne" presStyleCnt="0"/>
      <dgm:spPr/>
    </dgm:pt>
    <dgm:pt modelId="{CB794869-D2C9-47F5-8CA7-67E73902552B}" type="pres">
      <dgm:prSet presAssocID="{8C7C9027-2A3C-4AAA-982C-CCD292C6C0D3}" presName="vertTwo" presStyleCnt="0"/>
      <dgm:spPr/>
    </dgm:pt>
    <dgm:pt modelId="{068A7CC4-CD73-4E3B-8CDB-3FAA78A88B88}" type="pres">
      <dgm:prSet presAssocID="{8C7C9027-2A3C-4AAA-982C-CCD292C6C0D3}" presName="txTwo" presStyleLbl="node2" presStyleIdx="0" presStyleCnt="1">
        <dgm:presLayoutVars>
          <dgm:chPref val="3"/>
        </dgm:presLayoutVars>
      </dgm:prSet>
      <dgm:spPr/>
    </dgm:pt>
    <dgm:pt modelId="{B86EB724-057B-494C-949E-522A5016B942}" type="pres">
      <dgm:prSet presAssocID="{8C7C9027-2A3C-4AAA-982C-CCD292C6C0D3}" presName="parTransTwo" presStyleCnt="0"/>
      <dgm:spPr/>
    </dgm:pt>
    <dgm:pt modelId="{8622C9C9-6E24-4282-9650-40E1437D02B0}" type="pres">
      <dgm:prSet presAssocID="{8C7C9027-2A3C-4AAA-982C-CCD292C6C0D3}" presName="horzTwo" presStyleCnt="0"/>
      <dgm:spPr/>
    </dgm:pt>
    <dgm:pt modelId="{8DF91F17-EA69-47B9-9A64-C134A2981464}" type="pres">
      <dgm:prSet presAssocID="{9E90057A-55C1-4D06-AA77-08E378F8D2AC}" presName="vertThree" presStyleCnt="0"/>
      <dgm:spPr/>
    </dgm:pt>
    <dgm:pt modelId="{A8546854-683A-4B7B-BD26-80AA21ADFC0B}" type="pres">
      <dgm:prSet presAssocID="{9E90057A-55C1-4D06-AA77-08E378F8D2AC}" presName="txThree" presStyleLbl="node3" presStyleIdx="0" presStyleCnt="1">
        <dgm:presLayoutVars>
          <dgm:chPref val="3"/>
        </dgm:presLayoutVars>
      </dgm:prSet>
      <dgm:spPr/>
    </dgm:pt>
    <dgm:pt modelId="{913EADE8-0098-451A-8C35-7F690DA17CBF}" type="pres">
      <dgm:prSet presAssocID="{9E90057A-55C1-4D06-AA77-08E378F8D2AC}" presName="parTransThree" presStyleCnt="0"/>
      <dgm:spPr/>
    </dgm:pt>
    <dgm:pt modelId="{B82AB256-2EE7-4DF6-9EE6-C46D1F2DB8FE}" type="pres">
      <dgm:prSet presAssocID="{9E90057A-55C1-4D06-AA77-08E378F8D2AC}" presName="horzThree" presStyleCnt="0"/>
      <dgm:spPr/>
    </dgm:pt>
    <dgm:pt modelId="{0E723D99-481B-45C4-828A-2026BDC0EECA}" type="pres">
      <dgm:prSet presAssocID="{61C462EE-869D-46BC-911A-4FE55C05D12D}" presName="vertFour" presStyleCnt="0">
        <dgm:presLayoutVars>
          <dgm:chPref val="3"/>
        </dgm:presLayoutVars>
      </dgm:prSet>
      <dgm:spPr/>
    </dgm:pt>
    <dgm:pt modelId="{F3017117-086E-4055-87A3-506A1707980F}" type="pres">
      <dgm:prSet presAssocID="{61C462EE-869D-46BC-911A-4FE55C05D12D}" presName="txFour" presStyleLbl="node4" presStyleIdx="0" presStyleCnt="1">
        <dgm:presLayoutVars>
          <dgm:chPref val="3"/>
        </dgm:presLayoutVars>
      </dgm:prSet>
      <dgm:spPr/>
    </dgm:pt>
    <dgm:pt modelId="{1F99438A-0F49-4289-9444-EA63D38CB598}" type="pres">
      <dgm:prSet presAssocID="{61C462EE-869D-46BC-911A-4FE55C05D12D}" presName="horzFour" presStyleCnt="0"/>
      <dgm:spPr/>
    </dgm:pt>
  </dgm:ptLst>
  <dgm:cxnLst>
    <dgm:cxn modelId="{D7C56F17-BEAA-40EC-BBB6-11720526AC3A}" type="presOf" srcId="{8C7C9027-2A3C-4AAA-982C-CCD292C6C0D3}" destId="{068A7CC4-CD73-4E3B-8CDB-3FAA78A88B88}" srcOrd="0" destOrd="0" presId="urn:microsoft.com/office/officeart/2005/8/layout/hierarchy4"/>
    <dgm:cxn modelId="{8C310020-4B21-4AB2-94F2-BF0A61FC263B}" srcId="{9933AD56-8657-4FD0-A4F1-8AED9F4BD5CA}" destId="{8C7C9027-2A3C-4AAA-982C-CCD292C6C0D3}" srcOrd="0" destOrd="0" parTransId="{538E8977-616A-4A66-9876-5B615FDFCD11}" sibTransId="{D2AF4D2F-9B4F-44CA-8DA6-A234EE16BDB3}"/>
    <dgm:cxn modelId="{734DEA5D-7D52-4900-9E29-77E270414CD7}" srcId="{9E90057A-55C1-4D06-AA77-08E378F8D2AC}" destId="{61C462EE-869D-46BC-911A-4FE55C05D12D}" srcOrd="0" destOrd="0" parTransId="{E82A8FDB-7EFC-48FB-B178-459B35A01549}" sibTransId="{8111D13D-9D35-4656-AFA2-0128A65A1274}"/>
    <dgm:cxn modelId="{D9696054-F172-4C85-AAEE-477C35970BC5}" type="presOf" srcId="{61C462EE-869D-46BC-911A-4FE55C05D12D}" destId="{F3017117-086E-4055-87A3-506A1707980F}" srcOrd="0" destOrd="0" presId="urn:microsoft.com/office/officeart/2005/8/layout/hierarchy4"/>
    <dgm:cxn modelId="{18E73E58-90F3-4C99-9D83-BAE7B6014A3E}" type="presOf" srcId="{9E90057A-55C1-4D06-AA77-08E378F8D2AC}" destId="{A8546854-683A-4B7B-BD26-80AA21ADFC0B}" srcOrd="0" destOrd="0" presId="urn:microsoft.com/office/officeart/2005/8/layout/hierarchy4"/>
    <dgm:cxn modelId="{7677EC99-9512-4DE7-A83A-1FD709B8F799}" srcId="{DE35E44B-2085-4815-ACED-9F710C32248B}" destId="{9933AD56-8657-4FD0-A4F1-8AED9F4BD5CA}" srcOrd="0" destOrd="0" parTransId="{859653EE-B46D-4AA4-9F43-A85F23B05B4A}" sibTransId="{C9901F90-B8D9-4FBD-B947-960EEB486D7B}"/>
    <dgm:cxn modelId="{286F4AA3-E691-417A-8733-49844087E8C4}" type="presOf" srcId="{9933AD56-8657-4FD0-A4F1-8AED9F4BD5CA}" destId="{EC119195-F8FA-4F61-B7AF-7CD55BDEF155}" srcOrd="0" destOrd="0" presId="urn:microsoft.com/office/officeart/2005/8/layout/hierarchy4"/>
    <dgm:cxn modelId="{8F1CC0A9-0E24-4F4F-8A95-314E39BD097E}" type="presOf" srcId="{DE35E44B-2085-4815-ACED-9F710C32248B}" destId="{4F51C4B3-9D78-41B0-A604-53037BDDCAAC}" srcOrd="0" destOrd="0" presId="urn:microsoft.com/office/officeart/2005/8/layout/hierarchy4"/>
    <dgm:cxn modelId="{02AE46CA-7394-48E5-888F-4E191138FA56}" srcId="{8C7C9027-2A3C-4AAA-982C-CCD292C6C0D3}" destId="{9E90057A-55C1-4D06-AA77-08E378F8D2AC}" srcOrd="0" destOrd="0" parTransId="{05BEE852-30DF-447B-B207-0DDE30EEC7A7}" sibTransId="{BABE9E60-1F31-4EF3-A853-D0DCBA8A6101}"/>
    <dgm:cxn modelId="{CFB78D5D-587E-4587-9863-D92E1BA4AF47}" type="presParOf" srcId="{4F51C4B3-9D78-41B0-A604-53037BDDCAAC}" destId="{9E264A5C-ED96-419D-B6D1-AE14B785896D}" srcOrd="0" destOrd="0" presId="urn:microsoft.com/office/officeart/2005/8/layout/hierarchy4"/>
    <dgm:cxn modelId="{8519C0D7-16A9-4A77-9574-FCB1BA75F0E0}" type="presParOf" srcId="{9E264A5C-ED96-419D-B6D1-AE14B785896D}" destId="{EC119195-F8FA-4F61-B7AF-7CD55BDEF155}" srcOrd="0" destOrd="0" presId="urn:microsoft.com/office/officeart/2005/8/layout/hierarchy4"/>
    <dgm:cxn modelId="{7949C9FE-E4EA-4C74-9C46-4EF5B9523801}" type="presParOf" srcId="{9E264A5C-ED96-419D-B6D1-AE14B785896D}" destId="{BD05D23D-2E9C-4B13-8729-38FDABFF522B}" srcOrd="1" destOrd="0" presId="urn:microsoft.com/office/officeart/2005/8/layout/hierarchy4"/>
    <dgm:cxn modelId="{15978A7B-561F-4593-B904-9834940865AE}" type="presParOf" srcId="{9E264A5C-ED96-419D-B6D1-AE14B785896D}" destId="{45354EE7-FE54-4786-A88A-1738057F4161}" srcOrd="2" destOrd="0" presId="urn:microsoft.com/office/officeart/2005/8/layout/hierarchy4"/>
    <dgm:cxn modelId="{CA6EF33D-EB8B-4D4E-A1C9-1A48097B2C2D}" type="presParOf" srcId="{45354EE7-FE54-4786-A88A-1738057F4161}" destId="{CB794869-D2C9-47F5-8CA7-67E73902552B}" srcOrd="0" destOrd="0" presId="urn:microsoft.com/office/officeart/2005/8/layout/hierarchy4"/>
    <dgm:cxn modelId="{16B3D9DC-41AC-4A0A-BBE3-79AA39296055}" type="presParOf" srcId="{CB794869-D2C9-47F5-8CA7-67E73902552B}" destId="{068A7CC4-CD73-4E3B-8CDB-3FAA78A88B88}" srcOrd="0" destOrd="0" presId="urn:microsoft.com/office/officeart/2005/8/layout/hierarchy4"/>
    <dgm:cxn modelId="{26336ED2-9D00-47BF-A1EE-14593DD2C497}" type="presParOf" srcId="{CB794869-D2C9-47F5-8CA7-67E73902552B}" destId="{B86EB724-057B-494C-949E-522A5016B942}" srcOrd="1" destOrd="0" presId="urn:microsoft.com/office/officeart/2005/8/layout/hierarchy4"/>
    <dgm:cxn modelId="{DF1D62BE-2C35-44AA-958F-6B32014B9E9E}" type="presParOf" srcId="{CB794869-D2C9-47F5-8CA7-67E73902552B}" destId="{8622C9C9-6E24-4282-9650-40E1437D02B0}" srcOrd="2" destOrd="0" presId="urn:microsoft.com/office/officeart/2005/8/layout/hierarchy4"/>
    <dgm:cxn modelId="{5ED67D52-78A4-40CE-A2E6-637E59FAEC2B}" type="presParOf" srcId="{8622C9C9-6E24-4282-9650-40E1437D02B0}" destId="{8DF91F17-EA69-47B9-9A64-C134A2981464}" srcOrd="0" destOrd="0" presId="urn:microsoft.com/office/officeart/2005/8/layout/hierarchy4"/>
    <dgm:cxn modelId="{3242F638-9AB4-4025-B4A0-CC7137AC4C60}" type="presParOf" srcId="{8DF91F17-EA69-47B9-9A64-C134A2981464}" destId="{A8546854-683A-4B7B-BD26-80AA21ADFC0B}" srcOrd="0" destOrd="0" presId="urn:microsoft.com/office/officeart/2005/8/layout/hierarchy4"/>
    <dgm:cxn modelId="{441C011C-02D7-437A-A233-A9F076A6C7B7}" type="presParOf" srcId="{8DF91F17-EA69-47B9-9A64-C134A2981464}" destId="{913EADE8-0098-451A-8C35-7F690DA17CBF}" srcOrd="1" destOrd="0" presId="urn:microsoft.com/office/officeart/2005/8/layout/hierarchy4"/>
    <dgm:cxn modelId="{BBD83DCC-20DB-4461-ABCF-D44108AD3E0D}" type="presParOf" srcId="{8DF91F17-EA69-47B9-9A64-C134A2981464}" destId="{B82AB256-2EE7-4DF6-9EE6-C46D1F2DB8FE}" srcOrd="2" destOrd="0" presId="urn:microsoft.com/office/officeart/2005/8/layout/hierarchy4"/>
    <dgm:cxn modelId="{B30B6748-405D-4684-833A-331F22069D98}" type="presParOf" srcId="{B82AB256-2EE7-4DF6-9EE6-C46D1F2DB8FE}" destId="{0E723D99-481B-45C4-828A-2026BDC0EECA}" srcOrd="0" destOrd="0" presId="urn:microsoft.com/office/officeart/2005/8/layout/hierarchy4"/>
    <dgm:cxn modelId="{5AB812F0-2B5C-4E46-90C3-8781BFDBA03A}" type="presParOf" srcId="{0E723D99-481B-45C4-828A-2026BDC0EECA}" destId="{F3017117-086E-4055-87A3-506A1707980F}" srcOrd="0" destOrd="0" presId="urn:microsoft.com/office/officeart/2005/8/layout/hierarchy4"/>
    <dgm:cxn modelId="{DB8971B9-4814-462B-B665-EB48EFA49A78}" type="presParOf" srcId="{0E723D99-481B-45C4-828A-2026BDC0EECA}" destId="{1F99438A-0F49-4289-9444-EA63D38CB5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19195-F8FA-4F61-B7AF-7CD55BDEF155}">
      <dsp:nvSpPr>
        <dsp:cNvPr id="0" name=""/>
        <dsp:cNvSpPr/>
      </dsp:nvSpPr>
      <dsp:spPr>
        <a:xfrm>
          <a:off x="4267" y="817"/>
          <a:ext cx="8731605" cy="872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Async/Await</a:t>
          </a:r>
        </a:p>
      </dsp:txBody>
      <dsp:txXfrm>
        <a:off x="29834" y="26384"/>
        <a:ext cx="8680471" cy="821787"/>
      </dsp:txXfrm>
    </dsp:sp>
    <dsp:sp modelId="{068A7CC4-CD73-4E3B-8CDB-3FAA78A88B88}">
      <dsp:nvSpPr>
        <dsp:cNvPr id="0" name=""/>
        <dsp:cNvSpPr/>
      </dsp:nvSpPr>
      <dsp:spPr>
        <a:xfrm>
          <a:off x="4267" y="985346"/>
          <a:ext cx="8731605" cy="872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Futures / Continuations</a:t>
          </a:r>
        </a:p>
      </dsp:txBody>
      <dsp:txXfrm>
        <a:off x="29834" y="1010913"/>
        <a:ext cx="8680471" cy="821787"/>
      </dsp:txXfrm>
    </dsp:sp>
    <dsp:sp modelId="{A8546854-683A-4B7B-BD26-80AA21ADFC0B}">
      <dsp:nvSpPr>
        <dsp:cNvPr id="0" name=""/>
        <dsp:cNvSpPr/>
      </dsp:nvSpPr>
      <dsp:spPr>
        <a:xfrm>
          <a:off x="4267" y="1969875"/>
          <a:ext cx="8731605" cy="872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Callbacks</a:t>
          </a:r>
        </a:p>
      </dsp:txBody>
      <dsp:txXfrm>
        <a:off x="29834" y="1995442"/>
        <a:ext cx="8680471" cy="821787"/>
      </dsp:txXfrm>
    </dsp:sp>
    <dsp:sp modelId="{F3017117-086E-4055-87A3-506A1707980F}">
      <dsp:nvSpPr>
        <dsp:cNvPr id="0" name=""/>
        <dsp:cNvSpPr/>
      </dsp:nvSpPr>
      <dsp:spPr>
        <a:xfrm>
          <a:off x="4267" y="2954404"/>
          <a:ext cx="8731605" cy="872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Events</a:t>
          </a:r>
        </a:p>
      </dsp:txBody>
      <dsp:txXfrm>
        <a:off x="29834" y="2979971"/>
        <a:ext cx="8680471" cy="821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3/24/2017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Async still an invasion?</a:t>
            </a:r>
            <a:r>
              <a:rPr lang="en-US" baseline="0" dirty="0"/>
              <a:t> Or is it more of a revolution now?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1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async/await keywords are taking over the world!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Many people (like me) see this as a good thing.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Generally, people who have done asynchronous programming in the past welcome </a:t>
            </a:r>
            <a:r>
              <a:rPr lang="en-US" baseline="0" dirty="0" err="1"/>
              <a:t>async</a:t>
            </a:r>
            <a:r>
              <a:rPr lang="en-US" baseline="0" dirty="0"/>
              <a:t>/await.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55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But maybe that doesn’t apply to you (and that’s OK!).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Those who have not worked with asynchronous code before view async/await as problematic.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Async/await have a tendency to “infect” code, and if you’re new to asynchronous programming, it seems more like an invasion than a revolution.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Part of this talk is explaining why the async/await keywords are designed the way they are, and why they’re so troublesome.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My hope: that you can see async as an opportunity instead of a </a:t>
            </a:r>
            <a:r>
              <a:rPr lang="en-US" baseline="0" dirty="0" err="1"/>
              <a:t>hinderance</a:t>
            </a:r>
            <a:r>
              <a:rPr lang="en-US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7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en-US" baseline="0" dirty="0"/>
              <a:t> stage 3 is available (and fairly widely used) via Babel.</a:t>
            </a:r>
          </a:p>
          <a:p>
            <a:r>
              <a:rPr lang="en-US" baseline="0" dirty="0"/>
              <a:t>C++ proposal is only available in Microsoft’s C++ compiler.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40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</a:t>
            </a:r>
            <a:r>
              <a:rPr lang="en-US" baseline="0" dirty="0"/>
              <a:t> is mostly about terminology, and there’s no definite standard or consensus yet.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prefer to use the term “concurrency” for multiple things happening </a:t>
            </a:r>
            <a:r>
              <a:rPr lang="en-US" i="1" dirty="0"/>
              <a:t>at the same time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UI example, server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Multithreading</a:t>
            </a:r>
            <a:r>
              <a:rPr lang="en-US" baseline="0" dirty="0"/>
              <a:t> is </a:t>
            </a:r>
            <a:r>
              <a:rPr lang="en-US" i="1" baseline="0" dirty="0"/>
              <a:t>one way</a:t>
            </a:r>
            <a:r>
              <a:rPr lang="en-US" baseline="0" dirty="0"/>
              <a:t> to get concurrency.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“Parallelism” is parallel</a:t>
            </a:r>
            <a:r>
              <a:rPr lang="en-US" baseline="0" dirty="0"/>
              <a:t> processing, one type of multithreading.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Asynchrony is a</a:t>
            </a:r>
            <a:r>
              <a:rPr lang="en-US" baseline="0" dirty="0"/>
              <a:t> way to get concurrency </a:t>
            </a:r>
            <a:r>
              <a:rPr lang="en-US" i="1" baseline="0" dirty="0"/>
              <a:t>without</a:t>
            </a:r>
            <a:r>
              <a:rPr lang="en-US" baseline="0" dirty="0"/>
              <a:t> multithreading.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Historically, parallelism became important once Moore’s Law started failing.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60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asynchrony doesn’t use threads.</a:t>
            </a:r>
          </a:p>
          <a:p>
            <a:r>
              <a:rPr lang="en-US" dirty="0"/>
              <a:t>So what? Why</a:t>
            </a:r>
            <a:r>
              <a:rPr lang="en-US" baseline="0" dirty="0"/>
              <a:t> should we use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28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benefits for client and server are different, but both come from the same core: </a:t>
            </a:r>
            <a:r>
              <a:rPr lang="en-US" i="1" baseline="0" dirty="0"/>
              <a:t>freeing up threads</a:t>
            </a:r>
            <a:r>
              <a:rPr lang="en-US" baseline="0" dirty="0"/>
              <a:t>. (Not using more threads).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48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Client: Blocking UI threads. One</a:t>
            </a:r>
            <a:r>
              <a:rPr lang="en-US" baseline="0" dirty="0"/>
              <a:t> program freezes, not a big deal.</a:t>
            </a:r>
            <a:endParaRPr lang="en-US" dirty="0"/>
          </a:p>
          <a:p>
            <a:r>
              <a:rPr lang="en-US" dirty="0"/>
              <a:t>Server: Extra-sized</a:t>
            </a:r>
            <a:r>
              <a:rPr lang="en-US" baseline="0" dirty="0"/>
              <a:t> hardware, single DB backend (acting as bottleneck).</a:t>
            </a:r>
          </a:p>
          <a:p>
            <a:endParaRPr lang="en-US" baseline="0" dirty="0"/>
          </a:p>
          <a:p>
            <a:r>
              <a:rPr lang="en-US" baseline="0" dirty="0"/>
              <a:t>Synchronous code was OK for its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Client: Only one app! Can’t freeze it!</a:t>
            </a:r>
          </a:p>
          <a:p>
            <a:pPr marL="171450" indent="-171450">
              <a:buFontTx/>
              <a:buChar char="-"/>
            </a:pPr>
            <a:r>
              <a:rPr lang="en-US" dirty="0"/>
              <a:t>Benefit of asynchrony: responsiveness.</a:t>
            </a:r>
          </a:p>
          <a:p>
            <a:r>
              <a:rPr lang="en-US" dirty="0"/>
              <a:t>Server: Right-sized</a:t>
            </a:r>
            <a:r>
              <a:rPr lang="en-US" baseline="0" dirty="0"/>
              <a:t> hardware, scalable backend.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Benefit of asynchrony: scalability, responsiveness to bursting traffic.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Cheaper</a:t>
            </a:r>
            <a:r>
              <a:rPr lang="en-US" baseline="0" dirty="0"/>
              <a:t> hosting, better handling of sudden load.</a:t>
            </a:r>
            <a:endParaRPr lang="en-US" dirty="0"/>
          </a:p>
          <a:p>
            <a:endParaRPr lang="en-US" dirty="0"/>
          </a:p>
          <a:p>
            <a:r>
              <a:rPr lang="en-US" dirty="0"/>
              <a:t>Asynchronous code is quickly becoming</a:t>
            </a:r>
            <a:r>
              <a:rPr lang="en-US" baseline="0" dirty="0"/>
              <a:t> a necessity in the modern mobile-first, cloud-first world.</a:t>
            </a:r>
          </a:p>
          <a:p>
            <a:r>
              <a:rPr lang="en-US" baseline="0" dirty="0"/>
              <a:t>We are living during a time of </a:t>
            </a:r>
            <a:r>
              <a:rPr lang="en-US" b="1" i="0" baseline="0" dirty="0"/>
              <a:t>shift</a:t>
            </a:r>
            <a:r>
              <a:rPr lang="en-US" baseline="0" dirty="0"/>
              <a:t> towards asynchronous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2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6"/>
            <a:ext cx="9860611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9"/>
            <a:ext cx="986067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951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4"/>
            <a:ext cx="9860611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379545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364928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705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notesSlide" Target="../notesSlides/notesSlide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Thessaloniki .NET Meetup (2017)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Async?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it’s hard!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208210"/>
            <a:ext cx="11653523" cy="3918637"/>
          </a:xfrm>
        </p:spPr>
        <p:txBody>
          <a:bodyPr/>
          <a:lstStyle/>
          <a:p>
            <a:r>
              <a:rPr lang="en-US" dirty="0"/>
              <a:t>The problem with asynchrony: it’s hard!</a:t>
            </a:r>
          </a:p>
          <a:p>
            <a:endParaRPr lang="en-US" dirty="0"/>
          </a:p>
          <a:p>
            <a:r>
              <a:rPr lang="en-US" dirty="0"/>
              <a:t>Hard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Reason 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Write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Understand and maintain the code!</a:t>
            </a:r>
          </a:p>
        </p:txBody>
      </p:sp>
    </p:spTree>
    <p:extLst>
      <p:ext uri="{BB962C8B-B14F-4D97-AF65-F5344CB8AC3E}">
        <p14:creationId xmlns:p14="http://schemas.microsoft.com/office/powerpoint/2010/main" val="32219718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is Awesome!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366708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Note</a:t>
            </a:r>
            <a:r>
              <a:rPr lang="en-US" dirty="0"/>
              <a:t>: functional languages (with macros) do not need async/await as a language feature.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1901" y="1987127"/>
            <a:ext cx="4980213" cy="1458861"/>
          </a:xfrm>
          <a:prstGeom prst="rect">
            <a:avLst/>
          </a:prstGeom>
          <a:solidFill>
            <a:schemeClr val="accent1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 </a:t>
            </a:r>
            <a:r>
              <a:rPr lang="en-US" sz="2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entire purpose</a:t>
            </a:r>
            <a:br>
              <a:rPr lang="en-US" sz="28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of async/await</a:t>
            </a:r>
            <a:b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is to make asynchrony easier.</a:t>
            </a:r>
          </a:p>
        </p:txBody>
      </p:sp>
    </p:spTree>
    <p:extLst>
      <p:ext uri="{BB962C8B-B14F-4D97-AF65-F5344CB8AC3E}">
        <p14:creationId xmlns:p14="http://schemas.microsoft.com/office/powerpoint/2010/main" val="37124560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Archaeology of Asynchrony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29746637"/>
              </p:ext>
            </p:extLst>
          </p:nvPr>
        </p:nvGraphicFramePr>
        <p:xfrm>
          <a:off x="1709058" y="1886858"/>
          <a:ext cx="8740141" cy="382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p Arrow 4"/>
          <p:cNvSpPr/>
          <p:nvPr/>
        </p:nvSpPr>
        <p:spPr bwMode="auto">
          <a:xfrm>
            <a:off x="9144001" y="2120900"/>
            <a:ext cx="1109255" cy="3360056"/>
          </a:xfrm>
          <a:prstGeom prst="upArrow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3466745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Asynchrony is concurrency without threads.</a:t>
            </a:r>
          </a:p>
          <a:p>
            <a:pPr lvl="1"/>
            <a:r>
              <a:rPr lang="en-US"/>
              <a:t>Truly without threads. Not even OS or driver threads.</a:t>
            </a:r>
          </a:p>
          <a:p>
            <a:r>
              <a:rPr lang="en-US"/>
              <a:t>Benefits of asynchrony:</a:t>
            </a:r>
          </a:p>
          <a:p>
            <a:pPr lvl="1"/>
            <a:r>
              <a:rPr lang="en-US"/>
              <a:t>Responsiveness for clients (especially mobile).</a:t>
            </a:r>
          </a:p>
          <a:p>
            <a:pPr lvl="1"/>
            <a:r>
              <a:rPr lang="en-US"/>
              <a:t>Scalability for servers (especially cloud).</a:t>
            </a:r>
          </a:p>
          <a:p>
            <a:r>
              <a:rPr lang="en-US"/>
              <a:t>But asynchrony is hard. </a:t>
            </a:r>
            <a:r>
              <a:rPr lang="en-US">
                <a:sym typeface="Wingdings" panose="05000000000000000000" pitchFamily="2" charset="2"/>
              </a:rPr>
              <a:t></a:t>
            </a:r>
            <a:endParaRPr lang="en-US"/>
          </a:p>
          <a:p>
            <a:r>
              <a:rPr lang="en-US"/>
              <a:t>Languages are adopting async to make asynchrony easier.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Case You Just Woke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892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Async 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261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Async </a:t>
            </a:r>
            <a:r>
              <a:rPr lang="en-US" strike="sngStrike" dirty="0"/>
              <a:t>Revolution </a:t>
            </a:r>
            <a:r>
              <a:rPr lang="en-US" dirty="0"/>
              <a:t>Invasion?</a:t>
            </a:r>
          </a:p>
        </p:txBody>
      </p:sp>
    </p:spTree>
    <p:extLst>
      <p:ext uri="{BB962C8B-B14F-4D97-AF65-F5344CB8AC3E}">
        <p14:creationId xmlns:p14="http://schemas.microsoft.com/office/powerpoint/2010/main" val="135537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Invasion Timeline</a:t>
            </a:r>
          </a:p>
        </p:txBody>
      </p:sp>
      <p:cxnSp>
        <p:nvCxnSpPr>
          <p:cNvPr id="3" name="OTLSHAPE_M_b00f5c8e1bbb4947b0eaedb18a7ec23b_Connector1"/>
          <p:cNvCxnSpPr/>
          <p:nvPr>
            <p:custDataLst>
              <p:tags r:id="rId1"/>
            </p:custDataLst>
          </p:nvPr>
        </p:nvCxnSpPr>
        <p:spPr>
          <a:xfrm>
            <a:off x="9339090" y="3429000"/>
            <a:ext cx="0" cy="515780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OTLSHAPE_M_8e602575fda848c6bda8191b2486233a_Connector1"/>
          <p:cNvCxnSpPr/>
          <p:nvPr>
            <p:custDataLst>
              <p:tags r:id="rId2"/>
            </p:custDataLst>
          </p:nvPr>
        </p:nvCxnSpPr>
        <p:spPr>
          <a:xfrm>
            <a:off x="5599152" y="3429000"/>
            <a:ext cx="0" cy="515780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M_7fc63f958d7a47d7aa458d4aa14b6a10_Connector1"/>
          <p:cNvCxnSpPr/>
          <p:nvPr>
            <p:custDataLst>
              <p:tags r:id="rId3"/>
            </p:custDataLst>
          </p:nvPr>
        </p:nvCxnSpPr>
        <p:spPr>
          <a:xfrm>
            <a:off x="9339090" y="2605828"/>
            <a:ext cx="0" cy="44217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M_4188263fb61c40db9bd7600c304a84b3_Connector1"/>
          <p:cNvCxnSpPr/>
          <p:nvPr>
            <p:custDataLst>
              <p:tags r:id="rId4"/>
            </p:custDataLst>
          </p:nvPr>
        </p:nvCxnSpPr>
        <p:spPr>
          <a:xfrm>
            <a:off x="8727946" y="2153286"/>
            <a:ext cx="0" cy="894715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M_d94583155e724799a39474fe83949b24_Connector1"/>
          <p:cNvCxnSpPr/>
          <p:nvPr>
            <p:custDataLst>
              <p:tags r:id="rId5"/>
            </p:custDataLst>
          </p:nvPr>
        </p:nvCxnSpPr>
        <p:spPr>
          <a:xfrm>
            <a:off x="7515621" y="2605828"/>
            <a:ext cx="0" cy="44217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M_01b21ea8509548c0a0f1d946fe84da56_Connector1"/>
          <p:cNvCxnSpPr/>
          <p:nvPr>
            <p:custDataLst>
              <p:tags r:id="rId6"/>
            </p:custDataLst>
          </p:nvPr>
        </p:nvCxnSpPr>
        <p:spPr>
          <a:xfrm>
            <a:off x="5599152" y="2605828"/>
            <a:ext cx="0" cy="44217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M_9dbdecc3903d4d0e931848292bbd6b1b_Connector1"/>
          <p:cNvCxnSpPr/>
          <p:nvPr>
            <p:custDataLst>
              <p:tags r:id="rId7"/>
            </p:custDataLst>
          </p:nvPr>
        </p:nvCxnSpPr>
        <p:spPr>
          <a:xfrm>
            <a:off x="3171181" y="2605828"/>
            <a:ext cx="0" cy="442172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TLSHAPE_TB_00000000000000000000000000000000_LeftEndCaps"/>
          <p:cNvSpPr txBox="1"/>
          <p:nvPr>
            <p:custDataLst>
              <p:tags r:id="rId8"/>
            </p:custDataLst>
          </p:nvPr>
        </p:nvSpPr>
        <p:spPr>
          <a:xfrm>
            <a:off x="1841500" y="3098970"/>
            <a:ext cx="448584" cy="2492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spc="-38">
                <a:gradFill flip="none" rotWithShape="1">
                  <a:gsLst>
                    <a:gs pos="2917">
                      <a:srgbClr val="C0504D"/>
                    </a:gs>
                    <a:gs pos="30000">
                      <a:srgbClr val="C0504D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2010</a:t>
            </a:r>
            <a:endParaRPr lang="en-US" b="1" spc="-38" dirty="0" err="1">
              <a:gradFill flip="none" rotWithShape="1">
                <a:gsLst>
                  <a:gs pos="2917">
                    <a:srgbClr val="C0504D"/>
                  </a:gs>
                  <a:gs pos="30000">
                    <a:srgbClr val="C0504D"/>
                  </a:gs>
                </a:gsLst>
                <a:lin ang="5400000" scaled="0"/>
                <a:tileRect/>
              </a:gradFill>
              <a:latin typeface="Calibri" panose="020F0502020204030204" pitchFamily="34" charset="0"/>
            </a:endParaRPr>
          </a:p>
        </p:txBody>
      </p:sp>
      <p:sp>
        <p:nvSpPr>
          <p:cNvPr id="11" name="OTLSHAPE_TB_00000000000000000000000000000000_RightEndCaps"/>
          <p:cNvSpPr txBox="1"/>
          <p:nvPr>
            <p:custDataLst>
              <p:tags r:id="rId9"/>
            </p:custDataLst>
          </p:nvPr>
        </p:nvSpPr>
        <p:spPr>
          <a:xfrm>
            <a:off x="9887034" y="3098970"/>
            <a:ext cx="448584" cy="2492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spc="-38" dirty="0">
                <a:gradFill flip="none" rotWithShape="1">
                  <a:gsLst>
                    <a:gs pos="2917">
                      <a:srgbClr val="C0504D"/>
                    </a:gs>
                    <a:gs pos="30000">
                      <a:srgbClr val="C0504D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2016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10"/>
            </p:custDataLst>
          </p:nvPr>
        </p:nvSpPr>
        <p:spPr bwMode="auto">
          <a:xfrm>
            <a:off x="2457365" y="3048000"/>
            <a:ext cx="72898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>
            <a:noFill/>
            <a:headEnd type="none" w="med" len="med"/>
            <a:tailEnd type="none" w="med" len="me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OTLSHAPE_TB_00000000000000000000000000000000_TimescaleInterval1"/>
          <p:cNvSpPr txBox="1"/>
          <p:nvPr>
            <p:custDataLst>
              <p:tags r:id="rId11"/>
            </p:custDataLst>
          </p:nvPr>
        </p:nvSpPr>
        <p:spPr>
          <a:xfrm>
            <a:off x="2520866" y="3145474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spc="-20">
                <a:gradFill flip="none" rotWithShape="1">
                  <a:gsLst>
                    <a:gs pos="2917">
                      <a:schemeClr val="lt1"/>
                    </a:gs>
                    <a:gs pos="30000">
                      <a:schemeClr val="lt1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2010</a:t>
            </a:r>
            <a:endParaRPr lang="en-US" sz="1200" spc="-20" dirty="0" err="1">
              <a:gradFill flip="none" rotWithShape="1">
                <a:gsLst>
                  <a:gs pos="2917">
                    <a:schemeClr val="lt1"/>
                  </a:gs>
                  <a:gs pos="30000">
                    <a:schemeClr val="lt1"/>
                  </a:gs>
                </a:gsLst>
                <a:lin ang="5400000" scaled="0"/>
                <a:tileRect/>
              </a:gradFill>
              <a:latin typeface="Calibri" panose="020F0502020204030204" pitchFamily="34" charset="0"/>
            </a:endParaRPr>
          </a:p>
        </p:txBody>
      </p:sp>
      <p:cxnSp>
        <p:nvCxnSpPr>
          <p:cNvPr id="14" name="OTLSHAPE_TB_00000000000000000000000000000000_Separator1"/>
          <p:cNvCxnSpPr/>
          <p:nvPr>
            <p:custDataLst>
              <p:tags r:id="rId12"/>
            </p:custDataLst>
          </p:nvPr>
        </p:nvCxnSpPr>
        <p:spPr>
          <a:xfrm>
            <a:off x="3669690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3733191" y="3145474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spc="-20">
                <a:gradFill flip="none" rotWithShape="1">
                  <a:gsLst>
                    <a:gs pos="2917">
                      <a:schemeClr val="lt1"/>
                    </a:gs>
                    <a:gs pos="30000">
                      <a:schemeClr val="lt1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2011</a:t>
            </a:r>
            <a:endParaRPr lang="en-US" sz="1200" spc="-20" dirty="0" err="1">
              <a:gradFill flip="none" rotWithShape="1">
                <a:gsLst>
                  <a:gs pos="2917">
                    <a:schemeClr val="lt1"/>
                  </a:gs>
                  <a:gs pos="30000">
                    <a:schemeClr val="lt1"/>
                  </a:gs>
                </a:gsLst>
                <a:lin ang="5400000" scaled="0"/>
                <a:tileRect/>
              </a:gradFill>
              <a:latin typeface="Calibri" panose="020F0502020204030204" pitchFamily="34" charset="0"/>
            </a:endParaRPr>
          </a:p>
        </p:txBody>
      </p:sp>
      <p:cxnSp>
        <p:nvCxnSpPr>
          <p:cNvPr id="16" name="OTLSHAPE_TB_00000000000000000000000000000000_Separator2"/>
          <p:cNvCxnSpPr/>
          <p:nvPr>
            <p:custDataLst>
              <p:tags r:id="rId14"/>
            </p:custDataLst>
          </p:nvPr>
        </p:nvCxnSpPr>
        <p:spPr>
          <a:xfrm>
            <a:off x="4882015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TLSHAPE_TB_00000000000000000000000000000000_TimescaleInterval3"/>
          <p:cNvSpPr txBox="1"/>
          <p:nvPr>
            <p:custDataLst>
              <p:tags r:id="rId15"/>
            </p:custDataLst>
          </p:nvPr>
        </p:nvSpPr>
        <p:spPr>
          <a:xfrm>
            <a:off x="4945516" y="3145474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spc="-20">
                <a:gradFill flip="none" rotWithShape="1">
                  <a:gsLst>
                    <a:gs pos="2917">
                      <a:schemeClr val="lt1"/>
                    </a:gs>
                    <a:gs pos="30000">
                      <a:schemeClr val="lt1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2012</a:t>
            </a:r>
            <a:endParaRPr lang="en-US" sz="1200" spc="-20" dirty="0" err="1">
              <a:gradFill flip="none" rotWithShape="1">
                <a:gsLst>
                  <a:gs pos="2917">
                    <a:schemeClr val="lt1"/>
                  </a:gs>
                  <a:gs pos="30000">
                    <a:schemeClr val="lt1"/>
                  </a:gs>
                </a:gsLst>
                <a:lin ang="5400000" scaled="0"/>
                <a:tileRect/>
              </a:gradFill>
              <a:latin typeface="Calibri" panose="020F0502020204030204" pitchFamily="34" charset="0"/>
            </a:endParaRPr>
          </a:p>
        </p:txBody>
      </p:sp>
      <p:cxnSp>
        <p:nvCxnSpPr>
          <p:cNvPr id="18" name="OTLSHAPE_TB_00000000000000000000000000000000_Separator3"/>
          <p:cNvCxnSpPr/>
          <p:nvPr>
            <p:custDataLst>
              <p:tags r:id="rId16"/>
            </p:custDataLst>
          </p:nvPr>
        </p:nvCxnSpPr>
        <p:spPr>
          <a:xfrm>
            <a:off x="6097661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TLSHAPE_TB_00000000000000000000000000000000_TimescaleInterval4"/>
          <p:cNvSpPr txBox="1"/>
          <p:nvPr>
            <p:custDataLst>
              <p:tags r:id="rId17"/>
            </p:custDataLst>
          </p:nvPr>
        </p:nvSpPr>
        <p:spPr>
          <a:xfrm>
            <a:off x="6161162" y="3145474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spc="-20">
                <a:gradFill flip="none" rotWithShape="1">
                  <a:gsLst>
                    <a:gs pos="2917">
                      <a:schemeClr val="lt1"/>
                    </a:gs>
                    <a:gs pos="30000">
                      <a:schemeClr val="lt1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2013</a:t>
            </a:r>
            <a:endParaRPr lang="en-US" sz="1200" spc="-20" dirty="0" err="1">
              <a:gradFill flip="none" rotWithShape="1">
                <a:gsLst>
                  <a:gs pos="2917">
                    <a:schemeClr val="lt1"/>
                  </a:gs>
                  <a:gs pos="30000">
                    <a:schemeClr val="lt1"/>
                  </a:gs>
                </a:gsLst>
                <a:lin ang="5400000" scaled="0"/>
                <a:tileRect/>
              </a:gradFill>
              <a:latin typeface="Calibri" panose="020F0502020204030204" pitchFamily="34" charset="0"/>
            </a:endParaRPr>
          </a:p>
        </p:txBody>
      </p:sp>
      <p:cxnSp>
        <p:nvCxnSpPr>
          <p:cNvPr id="20" name="OTLSHAPE_TB_00000000000000000000000000000000_Separator4"/>
          <p:cNvCxnSpPr/>
          <p:nvPr>
            <p:custDataLst>
              <p:tags r:id="rId18"/>
            </p:custDataLst>
          </p:nvPr>
        </p:nvCxnSpPr>
        <p:spPr>
          <a:xfrm>
            <a:off x="7309985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TLSHAPE_TB_00000000000000000000000000000000_TimescaleInterval5"/>
          <p:cNvSpPr txBox="1"/>
          <p:nvPr>
            <p:custDataLst>
              <p:tags r:id="rId19"/>
            </p:custDataLst>
          </p:nvPr>
        </p:nvSpPr>
        <p:spPr>
          <a:xfrm>
            <a:off x="7373486" y="3145474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spc="-20">
                <a:gradFill flip="none" rotWithShape="1">
                  <a:gsLst>
                    <a:gs pos="2917">
                      <a:schemeClr val="lt1"/>
                    </a:gs>
                    <a:gs pos="30000">
                      <a:schemeClr val="lt1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2014</a:t>
            </a:r>
            <a:endParaRPr lang="en-US" sz="1200" spc="-20" dirty="0" err="1">
              <a:gradFill flip="none" rotWithShape="1">
                <a:gsLst>
                  <a:gs pos="2917">
                    <a:schemeClr val="lt1"/>
                  </a:gs>
                  <a:gs pos="30000">
                    <a:schemeClr val="lt1"/>
                  </a:gs>
                </a:gsLst>
                <a:lin ang="5400000" scaled="0"/>
                <a:tileRect/>
              </a:gradFill>
              <a:latin typeface="Calibri" panose="020F0502020204030204" pitchFamily="34" charset="0"/>
            </a:endParaRPr>
          </a:p>
        </p:txBody>
      </p:sp>
      <p:cxnSp>
        <p:nvCxnSpPr>
          <p:cNvPr id="22" name="OTLSHAPE_TB_00000000000000000000000000000000_Separator5"/>
          <p:cNvCxnSpPr/>
          <p:nvPr>
            <p:custDataLst>
              <p:tags r:id="rId20"/>
            </p:custDataLst>
          </p:nvPr>
        </p:nvCxnSpPr>
        <p:spPr>
          <a:xfrm>
            <a:off x="8522310" y="31369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TLSHAPE_TB_00000000000000000000000000000000_TimescaleInterval6"/>
          <p:cNvSpPr txBox="1"/>
          <p:nvPr>
            <p:custDataLst>
              <p:tags r:id="rId21"/>
            </p:custDataLst>
          </p:nvPr>
        </p:nvSpPr>
        <p:spPr>
          <a:xfrm>
            <a:off x="8585811" y="3145474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spc="-20">
                <a:gradFill flip="none" rotWithShape="1">
                  <a:gsLst>
                    <a:gs pos="2917">
                      <a:schemeClr val="lt1"/>
                    </a:gs>
                    <a:gs pos="30000">
                      <a:schemeClr val="lt1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2015</a:t>
            </a:r>
            <a:endParaRPr lang="en-US" sz="1200" spc="-20" dirty="0" err="1">
              <a:gradFill flip="none" rotWithShape="1">
                <a:gsLst>
                  <a:gs pos="2917">
                    <a:schemeClr val="lt1"/>
                  </a:gs>
                  <a:gs pos="30000">
                    <a:schemeClr val="lt1"/>
                  </a:gs>
                </a:gsLst>
                <a:lin ang="5400000" scaled="0"/>
                <a:tileRect/>
              </a:gradFill>
              <a:latin typeface="Calibri" panose="020F0502020204030204" pitchFamily="34" charset="0"/>
            </a:endParaRPr>
          </a:p>
        </p:txBody>
      </p:sp>
      <p:sp>
        <p:nvSpPr>
          <p:cNvPr id="24" name="OTLSHAPE_M_9dbdecc3903d4d0e931848292bbd6b1b_Title"/>
          <p:cNvSpPr txBox="1"/>
          <p:nvPr>
            <p:custDataLst>
              <p:tags r:id="rId22"/>
            </p:custDataLst>
          </p:nvPr>
        </p:nvSpPr>
        <p:spPr>
          <a:xfrm>
            <a:off x="3393431" y="2493858"/>
            <a:ext cx="355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 spc="-10">
                <a:gradFill flip="none" rotWithShape="1"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F# 2.0</a:t>
            </a:r>
            <a:endParaRPr lang="en-US" sz="1100" b="1" spc="-10" dirty="0" err="1">
              <a:gradFill flip="none" rotWithShape="1"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  <a:tileRect/>
              </a:gradFill>
              <a:latin typeface="Calibri" panose="020F0502020204030204" pitchFamily="34" charset="0"/>
            </a:endParaRPr>
          </a:p>
        </p:txBody>
      </p:sp>
      <p:sp>
        <p:nvSpPr>
          <p:cNvPr id="25" name="OTLSHAPE_M_9dbdecc3903d4d0e931848292bbd6b1b_Date"/>
          <p:cNvSpPr txBox="1"/>
          <p:nvPr>
            <p:custDataLst>
              <p:tags r:id="rId23"/>
            </p:custDataLst>
          </p:nvPr>
        </p:nvSpPr>
        <p:spPr>
          <a:xfrm>
            <a:off x="3393431" y="2677076"/>
            <a:ext cx="495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spc="-8" dirty="0">
                <a:gradFill flip="none" rotWithShape="1">
                  <a:gsLst>
                    <a:gs pos="2917">
                      <a:srgbClr val="1F497E"/>
                    </a:gs>
                    <a:gs pos="30000">
                      <a:srgbClr val="1F497E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2010-08</a:t>
            </a:r>
          </a:p>
        </p:txBody>
      </p:sp>
      <p:sp>
        <p:nvSpPr>
          <p:cNvPr id="26" name="OTLSHAPE_M_9dbdecc3903d4d0e931848292bbd6b1b_Shape"/>
          <p:cNvSpPr/>
          <p:nvPr>
            <p:custDataLst>
              <p:tags r:id="rId24"/>
            </p:custDataLst>
          </p:nvPr>
        </p:nvSpPr>
        <p:spPr bwMode="auto">
          <a:xfrm rot="16200000">
            <a:off x="3196581" y="2605828"/>
            <a:ext cx="165100" cy="165100"/>
          </a:xfrm>
          <a:prstGeom prst="flowChartMerg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OTLSHAPE_M_01b21ea8509548c0a0f1d946fe84da56_Title"/>
          <p:cNvSpPr txBox="1"/>
          <p:nvPr>
            <p:custDataLst>
              <p:tags r:id="rId25"/>
            </p:custDataLst>
          </p:nvPr>
        </p:nvSpPr>
        <p:spPr>
          <a:xfrm>
            <a:off x="5821402" y="2493858"/>
            <a:ext cx="355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 spc="-12">
                <a:gradFill flip="none" rotWithShape="1"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C# 5.0</a:t>
            </a:r>
            <a:endParaRPr lang="en-US" sz="1100" b="1" spc="-12" dirty="0" err="1">
              <a:gradFill flip="none" rotWithShape="1"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  <a:tileRect/>
              </a:gradFill>
              <a:latin typeface="Calibri" panose="020F0502020204030204" pitchFamily="34" charset="0"/>
            </a:endParaRPr>
          </a:p>
        </p:txBody>
      </p:sp>
      <p:sp>
        <p:nvSpPr>
          <p:cNvPr id="28" name="OTLSHAPE_M_01b21ea8509548c0a0f1d946fe84da56_Date"/>
          <p:cNvSpPr txBox="1"/>
          <p:nvPr>
            <p:custDataLst>
              <p:tags r:id="rId26"/>
            </p:custDataLst>
          </p:nvPr>
        </p:nvSpPr>
        <p:spPr>
          <a:xfrm>
            <a:off x="5821402" y="2677076"/>
            <a:ext cx="495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spc="-8" dirty="0">
                <a:gradFill flip="none" rotWithShape="1">
                  <a:gsLst>
                    <a:gs pos="2917">
                      <a:srgbClr val="1F497E"/>
                    </a:gs>
                    <a:gs pos="30000">
                      <a:srgbClr val="1F497E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2012-08</a:t>
            </a:r>
          </a:p>
        </p:txBody>
      </p:sp>
      <p:sp>
        <p:nvSpPr>
          <p:cNvPr id="29" name="OTLSHAPE_M_01b21ea8509548c0a0f1d946fe84da56_Shape"/>
          <p:cNvSpPr/>
          <p:nvPr>
            <p:custDataLst>
              <p:tags r:id="rId27"/>
            </p:custDataLst>
          </p:nvPr>
        </p:nvSpPr>
        <p:spPr bwMode="auto">
          <a:xfrm rot="16200000">
            <a:off x="5624552" y="2605828"/>
            <a:ext cx="165100" cy="165100"/>
          </a:xfrm>
          <a:prstGeom prst="flowChartMerg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0" name="OTLSHAPE_M_d94583155e724799a39474fe83949b24_Title"/>
          <p:cNvSpPr txBox="1"/>
          <p:nvPr>
            <p:custDataLst>
              <p:tags r:id="rId28"/>
            </p:custDataLst>
          </p:nvPr>
        </p:nvSpPr>
        <p:spPr>
          <a:xfrm>
            <a:off x="7737871" y="2493858"/>
            <a:ext cx="6477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 spc="-6">
                <a:gradFill flip="none" rotWithShape="1"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Hack (PHP)</a:t>
            </a:r>
            <a:endParaRPr lang="en-US" sz="1100" b="1" spc="-6" dirty="0" err="1">
              <a:gradFill flip="none" rotWithShape="1"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  <a:tileRect/>
              </a:gradFill>
              <a:latin typeface="Calibri" panose="020F0502020204030204" pitchFamily="34" charset="0"/>
            </a:endParaRPr>
          </a:p>
        </p:txBody>
      </p:sp>
      <p:sp>
        <p:nvSpPr>
          <p:cNvPr id="31" name="OTLSHAPE_M_d94583155e724799a39474fe83949b24_Date"/>
          <p:cNvSpPr txBox="1"/>
          <p:nvPr>
            <p:custDataLst>
              <p:tags r:id="rId29"/>
            </p:custDataLst>
          </p:nvPr>
        </p:nvSpPr>
        <p:spPr>
          <a:xfrm>
            <a:off x="7737871" y="2677076"/>
            <a:ext cx="495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spc="-8" dirty="0">
                <a:gradFill flip="none" rotWithShape="1">
                  <a:gsLst>
                    <a:gs pos="2917">
                      <a:srgbClr val="1F497E"/>
                    </a:gs>
                    <a:gs pos="30000">
                      <a:srgbClr val="1F497E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2014-03</a:t>
            </a:r>
          </a:p>
        </p:txBody>
      </p:sp>
      <p:sp>
        <p:nvSpPr>
          <p:cNvPr id="32" name="OTLSHAPE_M_d94583155e724799a39474fe83949b24_Shape"/>
          <p:cNvSpPr/>
          <p:nvPr>
            <p:custDataLst>
              <p:tags r:id="rId30"/>
            </p:custDataLst>
          </p:nvPr>
        </p:nvSpPr>
        <p:spPr bwMode="auto">
          <a:xfrm rot="16200000">
            <a:off x="7541021" y="2605828"/>
            <a:ext cx="165100" cy="165100"/>
          </a:xfrm>
          <a:prstGeom prst="flowChartMerg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3" name="OTLSHAPE_M_4188263fb61c40db9bd7600c304a84b3_Title"/>
          <p:cNvSpPr txBox="1"/>
          <p:nvPr>
            <p:custDataLst>
              <p:tags r:id="rId31"/>
            </p:custDataLst>
          </p:nvPr>
        </p:nvSpPr>
        <p:spPr>
          <a:xfrm>
            <a:off x="8950196" y="2041314"/>
            <a:ext cx="4699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 spc="-8">
                <a:gradFill flip="none" rotWithShape="1"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Dart 1.9</a:t>
            </a:r>
            <a:endParaRPr lang="en-US" sz="1100" b="1" spc="-8" dirty="0" err="1">
              <a:gradFill flip="none" rotWithShape="1"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  <a:tileRect/>
              </a:gradFill>
              <a:latin typeface="Calibri" panose="020F0502020204030204" pitchFamily="34" charset="0"/>
            </a:endParaRPr>
          </a:p>
        </p:txBody>
      </p:sp>
      <p:sp>
        <p:nvSpPr>
          <p:cNvPr id="34" name="OTLSHAPE_M_4188263fb61c40db9bd7600c304a84b3_Date"/>
          <p:cNvSpPr txBox="1"/>
          <p:nvPr>
            <p:custDataLst>
              <p:tags r:id="rId32"/>
            </p:custDataLst>
          </p:nvPr>
        </p:nvSpPr>
        <p:spPr>
          <a:xfrm>
            <a:off x="8950196" y="2224533"/>
            <a:ext cx="495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spc="-8" dirty="0">
                <a:gradFill flip="none" rotWithShape="1">
                  <a:gsLst>
                    <a:gs pos="2917">
                      <a:srgbClr val="1F497E"/>
                    </a:gs>
                    <a:gs pos="30000">
                      <a:srgbClr val="1F497E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2015-03</a:t>
            </a:r>
          </a:p>
        </p:txBody>
      </p:sp>
      <p:sp>
        <p:nvSpPr>
          <p:cNvPr id="35" name="OTLSHAPE_M_4188263fb61c40db9bd7600c304a84b3_Shape"/>
          <p:cNvSpPr/>
          <p:nvPr>
            <p:custDataLst>
              <p:tags r:id="rId33"/>
            </p:custDataLst>
          </p:nvPr>
        </p:nvSpPr>
        <p:spPr bwMode="auto">
          <a:xfrm rot="16200000">
            <a:off x="8753346" y="2153285"/>
            <a:ext cx="165100" cy="165100"/>
          </a:xfrm>
          <a:prstGeom prst="flowChartMerg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6" name="OTLSHAPE_M_7fc63f958d7a47d7aa458d4aa14b6a10_Title"/>
          <p:cNvSpPr txBox="1"/>
          <p:nvPr>
            <p:custDataLst>
              <p:tags r:id="rId34"/>
            </p:custDataLst>
          </p:nvPr>
        </p:nvSpPr>
        <p:spPr>
          <a:xfrm>
            <a:off x="9561340" y="2493858"/>
            <a:ext cx="6350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 spc="-6">
                <a:gradFill flip="none" rotWithShape="1"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Python 3.5</a:t>
            </a:r>
            <a:endParaRPr lang="en-US" sz="1100" b="1" spc="-6" dirty="0" err="1">
              <a:gradFill flip="none" rotWithShape="1"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  <a:tileRect/>
              </a:gradFill>
              <a:latin typeface="Calibri" panose="020F0502020204030204" pitchFamily="34" charset="0"/>
            </a:endParaRPr>
          </a:p>
        </p:txBody>
      </p:sp>
      <p:sp>
        <p:nvSpPr>
          <p:cNvPr id="37" name="OTLSHAPE_M_7fc63f958d7a47d7aa458d4aa14b6a10_Date"/>
          <p:cNvSpPr txBox="1"/>
          <p:nvPr>
            <p:custDataLst>
              <p:tags r:id="rId35"/>
            </p:custDataLst>
          </p:nvPr>
        </p:nvSpPr>
        <p:spPr>
          <a:xfrm>
            <a:off x="9561340" y="2677076"/>
            <a:ext cx="495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spc="-8" dirty="0">
                <a:gradFill flip="none" rotWithShape="1">
                  <a:gsLst>
                    <a:gs pos="2917">
                      <a:srgbClr val="1F497E"/>
                    </a:gs>
                    <a:gs pos="30000">
                      <a:srgbClr val="1F497E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2015-09</a:t>
            </a:r>
          </a:p>
        </p:txBody>
      </p:sp>
      <p:sp>
        <p:nvSpPr>
          <p:cNvPr id="38" name="OTLSHAPE_M_7fc63f958d7a47d7aa458d4aa14b6a10_Shape"/>
          <p:cNvSpPr/>
          <p:nvPr>
            <p:custDataLst>
              <p:tags r:id="rId36"/>
            </p:custDataLst>
          </p:nvPr>
        </p:nvSpPr>
        <p:spPr bwMode="auto">
          <a:xfrm rot="16200000">
            <a:off x="9364490" y="2605828"/>
            <a:ext cx="165100" cy="165100"/>
          </a:xfrm>
          <a:prstGeom prst="flowChartMerg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9" name="OTLSHAPE_M_8e602575fda848c6bda8191b2486233a_Title"/>
          <p:cNvSpPr txBox="1"/>
          <p:nvPr>
            <p:custDataLst>
              <p:tags r:id="rId37"/>
            </p:custDataLst>
          </p:nvPr>
        </p:nvSpPr>
        <p:spPr>
          <a:xfrm>
            <a:off x="5821402" y="3868607"/>
            <a:ext cx="4445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 spc="-10">
                <a:gradFill flip="none" rotWithShape="1"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VB 11.0</a:t>
            </a:r>
            <a:endParaRPr lang="en-US" sz="1100" b="1" spc="-10" dirty="0" err="1">
              <a:gradFill flip="none" rotWithShape="1"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  <a:tileRect/>
              </a:gradFill>
              <a:latin typeface="Calibri" panose="020F0502020204030204" pitchFamily="34" charset="0"/>
            </a:endParaRPr>
          </a:p>
        </p:txBody>
      </p:sp>
      <p:sp>
        <p:nvSpPr>
          <p:cNvPr id="40" name="OTLSHAPE_M_8e602575fda848c6bda8191b2486233a_Date"/>
          <p:cNvSpPr txBox="1"/>
          <p:nvPr>
            <p:custDataLst>
              <p:tags r:id="rId38"/>
            </p:custDataLst>
          </p:nvPr>
        </p:nvSpPr>
        <p:spPr>
          <a:xfrm>
            <a:off x="5821402" y="3700882"/>
            <a:ext cx="495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spc="-8" dirty="0">
                <a:gradFill flip="none" rotWithShape="1">
                  <a:gsLst>
                    <a:gs pos="2917">
                      <a:srgbClr val="1F497E"/>
                    </a:gs>
                    <a:gs pos="30000">
                      <a:srgbClr val="1F497E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2012-08</a:t>
            </a:r>
          </a:p>
        </p:txBody>
      </p:sp>
      <p:sp>
        <p:nvSpPr>
          <p:cNvPr id="41" name="OTLSHAPE_M_8e602575fda848c6bda8191b2486233a_Shape"/>
          <p:cNvSpPr/>
          <p:nvPr>
            <p:custDataLst>
              <p:tags r:id="rId39"/>
            </p:custDataLst>
          </p:nvPr>
        </p:nvSpPr>
        <p:spPr bwMode="auto">
          <a:xfrm rot="16200000">
            <a:off x="5624552" y="3780440"/>
            <a:ext cx="165100" cy="165100"/>
          </a:xfrm>
          <a:prstGeom prst="flowChartMerg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2" name="OTLSHAPE_M_b00f5c8e1bbb4947b0eaedb18a7ec23b_Title"/>
          <p:cNvSpPr txBox="1"/>
          <p:nvPr>
            <p:custDataLst>
              <p:tags r:id="rId40"/>
            </p:custDataLst>
          </p:nvPr>
        </p:nvSpPr>
        <p:spPr>
          <a:xfrm>
            <a:off x="9561340" y="3871173"/>
            <a:ext cx="8255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 spc="-10">
                <a:gradFill flip="none" rotWithShape="1"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TypeScript 1.6</a:t>
            </a:r>
            <a:endParaRPr lang="en-US" sz="1100" b="1" spc="-10" dirty="0" err="1">
              <a:gradFill flip="none" rotWithShape="1">
                <a:gsLst>
                  <a:gs pos="2917">
                    <a:srgbClr val="000000"/>
                  </a:gs>
                  <a:gs pos="30000">
                    <a:srgbClr val="000000"/>
                  </a:gs>
                </a:gsLst>
                <a:lin ang="5400000" scaled="0"/>
                <a:tileRect/>
              </a:gradFill>
              <a:latin typeface="Calibri" panose="020F0502020204030204" pitchFamily="34" charset="0"/>
            </a:endParaRPr>
          </a:p>
        </p:txBody>
      </p:sp>
      <p:sp>
        <p:nvSpPr>
          <p:cNvPr id="43" name="OTLSHAPE_M_b00f5c8e1bbb4947b0eaedb18a7ec23b_Date"/>
          <p:cNvSpPr txBox="1"/>
          <p:nvPr>
            <p:custDataLst>
              <p:tags r:id="rId41"/>
            </p:custDataLst>
          </p:nvPr>
        </p:nvSpPr>
        <p:spPr>
          <a:xfrm>
            <a:off x="9561340" y="3703448"/>
            <a:ext cx="495300" cy="13849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spc="-8" dirty="0">
                <a:gradFill flip="none" rotWithShape="1">
                  <a:gsLst>
                    <a:gs pos="2917">
                      <a:srgbClr val="1F497E"/>
                    </a:gs>
                    <a:gs pos="30000">
                      <a:srgbClr val="1F497E"/>
                    </a:gs>
                  </a:gsLst>
                  <a:lin ang="5400000" scaled="0"/>
                  <a:tileRect/>
                </a:gradFill>
                <a:latin typeface="Calibri" panose="020F0502020204030204" pitchFamily="34" charset="0"/>
              </a:rPr>
              <a:t>2015-09</a:t>
            </a:r>
          </a:p>
        </p:txBody>
      </p:sp>
      <p:sp>
        <p:nvSpPr>
          <p:cNvPr id="44" name="OTLSHAPE_M_b00f5c8e1bbb4947b0eaedb18a7ec23b_Shape"/>
          <p:cNvSpPr/>
          <p:nvPr>
            <p:custDataLst>
              <p:tags r:id="rId42"/>
            </p:custDataLst>
          </p:nvPr>
        </p:nvSpPr>
        <p:spPr bwMode="auto">
          <a:xfrm rot="16200000">
            <a:off x="9364490" y="3779681"/>
            <a:ext cx="165100" cy="165100"/>
          </a:xfrm>
          <a:prstGeom prst="flowChartMerg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457365" y="4258826"/>
            <a:ext cx="7656520" cy="144655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Next: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JavaScript (“Async Functions” - stage 3 / Candidate)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C++ (n4134 “Resumable Functions” Proposal)</a:t>
            </a:r>
          </a:p>
        </p:txBody>
      </p:sp>
    </p:spTree>
    <p:extLst>
      <p:ext uri="{BB962C8B-B14F-4D97-AF65-F5344CB8AC3E}">
        <p14:creationId xmlns:p14="http://schemas.microsoft.com/office/powerpoint/2010/main" val="14820899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Concurrent Universe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1836578" y="1268964"/>
            <a:ext cx="8518849" cy="4993934"/>
          </a:xfrm>
          <a:prstGeom prst="ellipse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36314" y="2510110"/>
            <a:ext cx="3200400" cy="32004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0" name="Oval 4"/>
          <p:cNvSpPr/>
          <p:nvPr/>
        </p:nvSpPr>
        <p:spPr>
          <a:xfrm>
            <a:off x="6805001" y="2978800"/>
            <a:ext cx="2263026" cy="2263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bg2"/>
                </a:solidFill>
              </a:rPr>
              <a:t>Multithreaded</a:t>
            </a:r>
          </a:p>
        </p:txBody>
      </p:sp>
      <p:sp>
        <p:nvSpPr>
          <p:cNvPr id="21" name="Oval 20"/>
          <p:cNvSpPr/>
          <p:nvPr/>
        </p:nvSpPr>
        <p:spPr>
          <a:xfrm>
            <a:off x="2667226" y="2510110"/>
            <a:ext cx="3200400" cy="32004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2" name="Oval 4"/>
          <p:cNvSpPr/>
          <p:nvPr/>
        </p:nvSpPr>
        <p:spPr>
          <a:xfrm>
            <a:off x="3135914" y="2978797"/>
            <a:ext cx="2263024" cy="2263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bg2"/>
                </a:solidFill>
              </a:rPr>
              <a:t>Reactive</a:t>
            </a:r>
            <a:br>
              <a:rPr lang="en-US" sz="1700" dirty="0">
                <a:solidFill>
                  <a:schemeClr val="bg2"/>
                </a:solidFill>
              </a:rPr>
            </a:br>
            <a:r>
              <a:rPr lang="en-US" sz="1700" dirty="0">
                <a:solidFill>
                  <a:schemeClr val="bg2"/>
                </a:solidFill>
              </a:rPr>
              <a:t>(Event-Driven)</a:t>
            </a:r>
          </a:p>
        </p:txBody>
      </p:sp>
      <p:sp>
        <p:nvSpPr>
          <p:cNvPr id="23" name="Oval 22"/>
          <p:cNvSpPr/>
          <p:nvPr/>
        </p:nvSpPr>
        <p:spPr>
          <a:xfrm>
            <a:off x="2895572" y="3809349"/>
            <a:ext cx="2743200" cy="1237607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Oval 4"/>
          <p:cNvSpPr/>
          <p:nvPr/>
        </p:nvSpPr>
        <p:spPr>
          <a:xfrm>
            <a:off x="3357195" y="4121375"/>
            <a:ext cx="1819954" cy="61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bg2"/>
                </a:solidFill>
              </a:rPr>
              <a:t>Asynchronous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564914" y="3809348"/>
            <a:ext cx="2743200" cy="1237607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8" name="Oval 4"/>
          <p:cNvSpPr/>
          <p:nvPr/>
        </p:nvSpPr>
        <p:spPr>
          <a:xfrm>
            <a:off x="7026537" y="4121374"/>
            <a:ext cx="1819954" cy="61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bg2"/>
                </a:solidFill>
              </a:rPr>
              <a:t>Parallel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4975946" y="1544027"/>
            <a:ext cx="2263026" cy="2263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schemeClr val="bg2"/>
                </a:solidFill>
              </a:rPr>
              <a:t>Concurrent</a:t>
            </a:r>
          </a:p>
        </p:txBody>
      </p:sp>
    </p:spTree>
    <p:extLst>
      <p:ext uri="{BB962C8B-B14F-4D97-AF65-F5344CB8AC3E}">
        <p14:creationId xmlns:p14="http://schemas.microsoft.com/office/powerpoint/2010/main" val="19152868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Asynchrony, What Is It Good For?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7320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Benefits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929" y="1197324"/>
            <a:ext cx="8740142" cy="632737"/>
          </a:xfrm>
        </p:spPr>
        <p:txBody>
          <a:bodyPr/>
          <a:lstStyle/>
          <a:p>
            <a:pPr algn="ctr"/>
            <a:r>
              <a:rPr lang="en-US" dirty="0"/>
              <a:t>Real-world benefits from asynchrony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57013"/>
              </p:ext>
            </p:extLst>
          </p:nvPr>
        </p:nvGraphicFramePr>
        <p:xfrm>
          <a:off x="2098221" y="2069546"/>
          <a:ext cx="7995558" cy="40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0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Keep UI thread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Minimize threads used to</a:t>
                      </a:r>
                      <a:r>
                        <a:rPr lang="en-US" sz="2400" baseline="0" dirty="0"/>
                        <a:t> serve requests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r>
                        <a:rPr lang="en-US" sz="2400" dirty="0"/>
                        <a:t>Better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10x-100x scalability</a:t>
                      </a:r>
                      <a:r>
                        <a:rPr lang="en-US" sz="2400" baseline="0" dirty="0"/>
                        <a:t> (same box)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  <a:r>
                        <a:rPr lang="en-US" sz="2400" baseline="0" dirty="0"/>
                        <a:t> by many app stores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</a:t>
                      </a:r>
                      <a:r>
                        <a:rPr lang="en-US" sz="2400" baseline="0" dirty="0"/>
                        <a:t> response to bursting traffic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095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929" y="1197324"/>
            <a:ext cx="8740142" cy="632737"/>
          </a:xfrm>
        </p:spPr>
        <p:txBody>
          <a:bodyPr/>
          <a:lstStyle/>
          <a:p>
            <a:pPr algn="ctr"/>
            <a:r>
              <a:rPr lang="en-US" dirty="0"/>
              <a:t>The way it used to be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8628" y="1970313"/>
            <a:ext cx="1675715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Client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(Desktop)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1446" y="1970313"/>
            <a:ext cx="2282484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Server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(On-Premises)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446" y="2930575"/>
            <a:ext cx="2282484" cy="1711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98" y="2930576"/>
            <a:ext cx="2878173" cy="26411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88" y="4642439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93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Systems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929" y="1197324"/>
            <a:ext cx="8740142" cy="632737"/>
          </a:xfrm>
        </p:spPr>
        <p:txBody>
          <a:bodyPr/>
          <a:lstStyle/>
          <a:p>
            <a:pPr algn="ctr"/>
            <a:r>
              <a:rPr lang="en-US" dirty="0"/>
              <a:t>The way of the future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4356" y="1970313"/>
            <a:ext cx="1504258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Client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(Mobile)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3496" y="1970313"/>
            <a:ext cx="1358385" cy="9602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Server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(Cloud)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953" y="2930575"/>
            <a:ext cx="2921377" cy="19918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041" y="2930575"/>
            <a:ext cx="2176079" cy="176116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6923761" y="4691743"/>
            <a:ext cx="1957853" cy="897754"/>
            <a:chOff x="5293040" y="4691742"/>
            <a:chExt cx="1957853" cy="897754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3040" y="4691743"/>
              <a:ext cx="897753" cy="89775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839" y="4691743"/>
              <a:ext cx="897753" cy="89775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140" y="4691742"/>
              <a:ext cx="897753" cy="897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82523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18481</TotalTime>
  <Words>703</Words>
  <Application>Microsoft Office PowerPoint</Application>
  <PresentationFormat>Widescreen</PresentationFormat>
  <Paragraphs>135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Wingdings</vt:lpstr>
      <vt:lpstr>Microsoft</vt:lpstr>
      <vt:lpstr>VS11_Beta_Template_Dark_16x9</vt:lpstr>
      <vt:lpstr>1_VS11_Beta_Template_Dark_16x9</vt:lpstr>
      <vt:lpstr>Why Async?</vt:lpstr>
      <vt:lpstr>The Async Revolution</vt:lpstr>
      <vt:lpstr>The Async Revolution Invasion?</vt:lpstr>
      <vt:lpstr>Async Invasion Timeline</vt:lpstr>
      <vt:lpstr>The Concurrent Universe</vt:lpstr>
      <vt:lpstr>Asynchrony, What Is It Good For?</vt:lpstr>
      <vt:lpstr>The Real Benefits</vt:lpstr>
      <vt:lpstr>Legacy Systems</vt:lpstr>
      <vt:lpstr>Modern Systems</vt:lpstr>
      <vt:lpstr>But it’s hard!</vt:lpstr>
      <vt:lpstr>Async is Awesome!</vt:lpstr>
      <vt:lpstr>Archaeology of Asynchrony</vt:lpstr>
      <vt:lpstr>In Case You Just Woke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370</cp:revision>
  <dcterms:created xsi:type="dcterms:W3CDTF">2013-02-28T01:41:02Z</dcterms:created>
  <dcterms:modified xsi:type="dcterms:W3CDTF">2017-03-24T16:34:10Z</dcterms:modified>
</cp:coreProperties>
</file>