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slides/slide20.xml" ContentType="application/vnd.openxmlformats-officedocument.presentationml.slide+xml"/>
  <Override PartName="/ppt/slides/slide21.xml" ContentType="application/vnd.openxmlformats-officedocument.presentationml.slide+xml"/>
  <Override PartName="/ppt/slides/slide22.xml" ContentType="application/vnd.openxmlformats-officedocument.presentationml.slide+xml"/>
  <Override PartName="/ppt/slides/slide23.xml" ContentType="application/vnd.openxmlformats-officedocument.presentationml.slide+xml"/>
  <Override PartName="/ppt/slides/slide24.xml" ContentType="application/vnd.openxmlformats-officedocument.presentationml.slide+xml"/>
  <Override PartName="/ppt/slides/slide25.xml" ContentType="application/vnd.openxmlformats-officedocument.presentationml.slide+xml"/>
  <Override PartName="/ppt/slides/slide26.xml" ContentType="application/vnd.openxmlformats-officedocument.presentationml.slide+xml"/>
  <Override PartName="/ppt/slides/slide27.xml" ContentType="application/vnd.openxmlformats-officedocument.presentationml.slide+xml"/>
  <Override PartName="/ppt/slides/slide28.xml" ContentType="application/vnd.openxmlformats-officedocument.presentationml.slide+xml"/>
  <Override PartName="/ppt/slides/slide29.xml" ContentType="application/vnd.openxmlformats-officedocument.presentationml.slide+xml"/>
  <Override PartName="/ppt/slides/slide30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notesSlides/notesSlide13.xml" ContentType="application/vnd.openxmlformats-officedocument.presentationml.notesSlide+xml"/>
  <Override PartName="/ppt/notesSlides/notesSlide14.xml" ContentType="application/vnd.openxmlformats-officedocument.presentationml.notesSlide+xml"/>
  <Override PartName="/ppt/notesSlides/notesSlide15.xml" ContentType="application/vnd.openxmlformats-officedocument.presentationml.notesSlide+xml"/>
  <Override PartName="/ppt/notesSlides/notesSlide16.xml" ContentType="application/vnd.openxmlformats-officedocument.presentationml.notesSlide+xml"/>
  <Override PartName="/ppt/notesSlides/notesSlide17.xml" ContentType="application/vnd.openxmlformats-officedocument.presentationml.notesSlide+xml"/>
  <Override PartName="/ppt/notesSlides/notesSlide18.xml" ContentType="application/vnd.openxmlformats-officedocument.presentationml.notesSlide+xml"/>
  <Override PartName="/ppt/notesSlides/notesSlide19.xml" ContentType="application/vnd.openxmlformats-officedocument.presentationml.notesSlide+xml"/>
  <Override PartName="/ppt/notesSlides/notesSlide20.xml" ContentType="application/vnd.openxmlformats-officedocument.presentationml.notesSlide+xml"/>
  <Override PartName="/ppt/notesSlides/notesSlide21.xml" ContentType="application/vnd.openxmlformats-officedocument.presentationml.notesSlide+xml"/>
  <Override PartName="/ppt/notesSlides/notesSlide22.xml" ContentType="application/vnd.openxmlformats-officedocument.presentationml.notesSlide+xml"/>
  <Override PartName="/ppt/notesSlides/notesSlide23.xml" ContentType="application/vnd.openxmlformats-officedocument.presentationml.notesSlide+xml"/>
  <Override PartName="/ppt/notesSlides/notesSlide24.xml" ContentType="application/vnd.openxmlformats-officedocument.presentationml.notesSlide+xml"/>
  <Override PartName="/ppt/notesSlides/notesSlide25.xml" ContentType="application/vnd.openxmlformats-officedocument.presentationml.notesSlide+xml"/>
  <Override PartName="/ppt/notesSlides/notesSlide26.xml" ContentType="application/vnd.openxmlformats-officedocument.presentationml.notesSlide+xml"/>
  <Override PartName="/ppt/notesSlides/notesSlide27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08" r:id="rId1"/>
    <p:sldMasterId id="2147483718" r:id="rId2"/>
  </p:sldMasterIdLst>
  <p:notesMasterIdLst>
    <p:notesMasterId r:id="rId33"/>
  </p:notesMasterIdLst>
  <p:sldIdLst>
    <p:sldId id="256" r:id="rId3"/>
    <p:sldId id="258" r:id="rId4"/>
    <p:sldId id="317" r:id="rId5"/>
    <p:sldId id="393" r:id="rId6"/>
    <p:sldId id="394" r:id="rId7"/>
    <p:sldId id="481" r:id="rId8"/>
    <p:sldId id="395" r:id="rId9"/>
    <p:sldId id="396" r:id="rId10"/>
    <p:sldId id="397" r:id="rId11"/>
    <p:sldId id="409" r:id="rId12"/>
    <p:sldId id="400" r:id="rId13"/>
    <p:sldId id="476" r:id="rId14"/>
    <p:sldId id="474" r:id="rId15"/>
    <p:sldId id="458" r:id="rId16"/>
    <p:sldId id="459" r:id="rId17"/>
    <p:sldId id="460" r:id="rId18"/>
    <p:sldId id="483" r:id="rId19"/>
    <p:sldId id="461" r:id="rId20"/>
    <p:sldId id="465" r:id="rId21"/>
    <p:sldId id="464" r:id="rId22"/>
    <p:sldId id="467" r:id="rId23"/>
    <p:sldId id="466" r:id="rId24"/>
    <p:sldId id="482" r:id="rId25"/>
    <p:sldId id="330" r:id="rId26"/>
    <p:sldId id="470" r:id="rId27"/>
    <p:sldId id="478" r:id="rId28"/>
    <p:sldId id="479" r:id="rId29"/>
    <p:sldId id="473" r:id="rId30"/>
    <p:sldId id="480" r:id="rId31"/>
    <p:sldId id="390" r:id="rId32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>
        <p14:section name="Presentation" id="{40A61D7E-2C9D-4E7E-977C-2B6EC2434CD7}">
          <p14:sldIdLst>
            <p14:sldId id="256"/>
            <p14:sldId id="258"/>
            <p14:sldId id="317"/>
            <p14:sldId id="393"/>
            <p14:sldId id="394"/>
            <p14:sldId id="481"/>
            <p14:sldId id="395"/>
            <p14:sldId id="396"/>
            <p14:sldId id="397"/>
            <p14:sldId id="409"/>
            <p14:sldId id="400"/>
            <p14:sldId id="476"/>
            <p14:sldId id="474"/>
            <p14:sldId id="458"/>
            <p14:sldId id="459"/>
            <p14:sldId id="460"/>
            <p14:sldId id="483"/>
            <p14:sldId id="461"/>
            <p14:sldId id="465"/>
            <p14:sldId id="464"/>
            <p14:sldId id="467"/>
            <p14:sldId id="466"/>
            <p14:sldId id="482"/>
            <p14:sldId id="330"/>
            <p14:sldId id="470"/>
            <p14:sldId id="478"/>
            <p14:sldId id="479"/>
            <p14:sldId id="473"/>
            <p14:sldId id="480"/>
            <p14:sldId id="390"/>
          </p14:sldIdLst>
        </p14:section>
      </p14:sectionLst>
    </p:ex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loop="1"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B0F0"/>
    <a:srgbClr val="385723"/>
    <a:srgbClr val="A9D18E"/>
    <a:srgbClr val="000000"/>
    <a:srgbClr val="C55A11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6353" autoAdjust="0"/>
    <p:restoredTop sz="75472" autoAdjust="0"/>
  </p:normalViewPr>
  <p:slideViewPr>
    <p:cSldViewPr snapToGrid="0">
      <p:cViewPr varScale="1">
        <p:scale>
          <a:sx n="56" d="100"/>
          <a:sy n="56" d="100"/>
        </p:scale>
        <p:origin x="1016" y="44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50" d="100"/>
        <a:sy n="15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26" Type="http://schemas.openxmlformats.org/officeDocument/2006/relationships/slide" Target="slides/slide24.xml"/><Relationship Id="rId21" Type="http://schemas.openxmlformats.org/officeDocument/2006/relationships/slide" Target="slides/slide19.xml"/><Relationship Id="rId34" Type="http://schemas.openxmlformats.org/officeDocument/2006/relationships/presProps" Target="presProps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slide" Target="slides/slide23.xml"/><Relationship Id="rId33" Type="http://schemas.openxmlformats.org/officeDocument/2006/relationships/notesMaster" Target="notesMasters/notesMaster1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29" Type="http://schemas.openxmlformats.org/officeDocument/2006/relationships/slide" Target="slides/slide27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slide" Target="slides/slide22.xml"/><Relationship Id="rId32" Type="http://schemas.openxmlformats.org/officeDocument/2006/relationships/slide" Target="slides/slide30.xml"/><Relationship Id="rId37" Type="http://schemas.openxmlformats.org/officeDocument/2006/relationships/tableStyles" Target="tableStyles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slide" Target="slides/slide21.xml"/><Relationship Id="rId28" Type="http://schemas.openxmlformats.org/officeDocument/2006/relationships/slide" Target="slides/slide26.xml"/><Relationship Id="rId36" Type="http://schemas.openxmlformats.org/officeDocument/2006/relationships/theme" Target="theme/theme1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31" Type="http://schemas.openxmlformats.org/officeDocument/2006/relationships/slide" Target="slides/slide29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slide" Target="slides/slide20.xml"/><Relationship Id="rId27" Type="http://schemas.openxmlformats.org/officeDocument/2006/relationships/slide" Target="slides/slide25.xml"/><Relationship Id="rId30" Type="http://schemas.openxmlformats.org/officeDocument/2006/relationships/slide" Target="slides/slide28.xml"/><Relationship Id="rId35" Type="http://schemas.openxmlformats.org/officeDocument/2006/relationships/viewProps" Target="viewProps.xml"/><Relationship Id="rId8" Type="http://schemas.openxmlformats.org/officeDocument/2006/relationships/slide" Target="slides/slide6.xml"/><Relationship Id="rId3" Type="http://schemas.openxmlformats.org/officeDocument/2006/relationships/slide" Target="slides/slide1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574E8BCA-0B4F-4373-B78E-3D2899449797}" type="datetimeFigureOut">
              <a:rPr lang="en-US" smtClean="0"/>
              <a:t>9/9/2025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4CE3395-F8FF-4336-B2AA-E15575B990E7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5930027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0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3.xml"/><Relationship Id="rId1" Type="http://schemas.openxmlformats.org/officeDocument/2006/relationships/notesMaster" Target="../notesMasters/notesMaster1.xml"/></Relationships>
</file>

<file path=ppt/notesSlides/_rels/notesSlide1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1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6.xml"/><Relationship Id="rId1" Type="http://schemas.openxmlformats.org/officeDocument/2006/relationships/notesMaster" Target="../notesMasters/notesMaster1.xml"/></Relationships>
</file>

<file path=ppt/notesSlides/_rels/notesSlide1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9.xml"/><Relationship Id="rId1" Type="http://schemas.openxmlformats.org/officeDocument/2006/relationships/notesMaster" Target="../notesMasters/notesMaster1.xml"/></Relationships>
</file>

<file path=ppt/notesSlides/_rels/notesSlide1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0.xml"/><Relationship Id="rId1" Type="http://schemas.openxmlformats.org/officeDocument/2006/relationships/notesMaster" Target="../notesMasters/notesMaster1.xml"/></Relationships>
</file>

<file path=ppt/notesSlides/_rels/notesSlide1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1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2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2.xml"/><Relationship Id="rId1" Type="http://schemas.openxmlformats.org/officeDocument/2006/relationships/notesMaster" Target="../notesMasters/notesMaster1.xml"/></Relationships>
</file>

<file path=ppt/notesSlides/_rels/notesSlide2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3.xml"/><Relationship Id="rId1" Type="http://schemas.openxmlformats.org/officeDocument/2006/relationships/notesMaster" Target="../notesMasters/notesMaster1.xml"/></Relationships>
</file>

<file path=ppt/notesSlides/_rels/notesSlide2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5.xml"/><Relationship Id="rId1" Type="http://schemas.openxmlformats.org/officeDocument/2006/relationships/notesMaster" Target="../notesMasters/notesMaster1.xml"/></Relationships>
</file>

<file path=ppt/notesSlides/_rels/notesSlide2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6.xml"/><Relationship Id="rId1" Type="http://schemas.openxmlformats.org/officeDocument/2006/relationships/notesMaster" Target="../notesMasters/notesMaster1.xml"/></Relationships>
</file>

<file path=ppt/notesSlides/_rels/notesSlide2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7.xml"/><Relationship Id="rId1" Type="http://schemas.openxmlformats.org/officeDocument/2006/relationships/notesMaster" Target="../notesMasters/notesMaster1.xml"/></Relationships>
</file>

<file path=ppt/notesSlides/_rels/notesSlide2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8.xml"/><Relationship Id="rId1" Type="http://schemas.openxmlformats.org/officeDocument/2006/relationships/notesMaster" Target="../notesMasters/notesMaster1.xml"/></Relationships>
</file>

<file path=ppt/notesSlides/_rels/notesSlide2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9.xml"/><Relationship Id="rId1" Type="http://schemas.openxmlformats.org/officeDocument/2006/relationships/notesMaster" Target="../notesMasters/notesMaster1.xml"/></Relationships>
</file>

<file path=ppt/notesSlides/_rels/notesSlide2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0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9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Questions welcome!</a:t>
            </a:r>
          </a:p>
          <a:p>
            <a:endParaRPr lang="en-US" dirty="0"/>
          </a:p>
          <a:p>
            <a:r>
              <a:rPr lang="en-US" dirty="0"/>
              <a:t>Context: </a:t>
            </a:r>
            <a:r>
              <a:rPr lang="en-US" i="1" dirty="0"/>
              <a:t>all</a:t>
            </a:r>
            <a:r>
              <a:rPr lang="en-US" dirty="0"/>
              <a:t> .NET code. Many talks/blog posts assume either UI or ASP.NET context; we'll cover both.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00421651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4935935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In fact, async/await </a:t>
            </a:r>
            <a:r>
              <a:rPr lang="en-US" i="1" dirty="0"/>
              <a:t>reduces</a:t>
            </a:r>
            <a:r>
              <a:rPr lang="en-US" dirty="0"/>
              <a:t> the number of threads used in your application.</a:t>
            </a:r>
          </a:p>
          <a:p>
            <a:endParaRPr lang="en-US" dirty="0"/>
          </a:p>
          <a:p>
            <a:r>
              <a:rPr lang="en-US" dirty="0"/>
              <a:t>You can do both async and parallel, but realize they work in different ways!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29543039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The</a:t>
            </a:r>
            <a:r>
              <a:rPr lang="en-US" baseline="0" dirty="0"/>
              <a:t> benefits for client and server are different, but both come from the same core: </a:t>
            </a:r>
            <a:r>
              <a:rPr lang="en-US" i="1" baseline="0" dirty="0"/>
              <a:t>freeing up threads</a:t>
            </a:r>
            <a:r>
              <a:rPr lang="en-US" baseline="0" dirty="0"/>
              <a:t>. (Not using more threads).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01930446"/>
      </p:ext>
    </p:extLst>
  </p:cSld>
  <p:clrMapOvr>
    <a:masterClrMapping/>
  </p:clrMapOvr>
</p:notes>
</file>

<file path=ppt/notesSlides/notesSlide1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78693088"/>
      </p:ext>
    </p:extLst>
  </p:cSld>
  <p:clrMapOvr>
    <a:masterClrMapping/>
  </p:clrMapOvr>
</p:notes>
</file>

<file path=ppt/notesSlides/notesSlide1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is my default conceptualization, and the one I describe when first teaching async/await.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5427322"/>
      </p:ext>
    </p:extLst>
  </p:cSld>
  <p:clrMapOvr>
    <a:masterClrMapping/>
  </p:clrMapOvr>
</p:notes>
</file>

<file path=ppt/notesSlides/notesSlide1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useful when you are doing something functional and you need to figure out your types.</a:t>
            </a:r>
          </a:p>
          <a:p>
            <a:endParaRPr lang="en-US" dirty="0"/>
          </a:p>
          <a:p>
            <a:r>
              <a:rPr lang="en-US" dirty="0"/>
              <a:t>“I have a Task&lt;string&gt;. How do I get the string out of it?”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21818843"/>
      </p:ext>
    </p:extLst>
  </p:cSld>
  <p:clrMapOvr>
    <a:masterClrMapping/>
  </p:clrMapOvr>
</p:notes>
</file>

<file path=ppt/notesSlides/notesSlide1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This conceptualization is how async actually works, and explains how the GC works with async and why your call stack is “reversed”.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26751630"/>
      </p:ext>
    </p:extLst>
  </p:cSld>
  <p:clrMapOvr>
    <a:masterClrMapping/>
  </p:clrMapOvr>
</p:notes>
</file>

<file path=ppt/notesSlides/notesSlide1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19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48846039"/>
      </p:ext>
    </p:extLst>
  </p:cSld>
  <p:clrMapOvr>
    <a:masterClrMapping/>
  </p:clrMapOvr>
</p:notes>
</file>

<file path=ppt/notesSlides/notesSlide1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Async void is </a:t>
            </a:r>
            <a:r>
              <a:rPr lang="en-US" i="1" dirty="0"/>
              <a:t>occasionally</a:t>
            </a:r>
            <a:r>
              <a:rPr lang="en-US" dirty="0"/>
              <a:t> useful elsewhere, like processing loops in pipelines.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10639464"/>
      </p:ext>
    </p:extLst>
  </p:cSld>
  <p:clrMapOvr>
    <a:masterClrMapping/>
  </p:clrMapOvr>
</p:notes>
</file>

<file path=ppt/notesSlides/notesSlide1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158402456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Most importantly: I don’t center my identity in being a developer. If AI takes my job, I’d be bummed but not devastated.</a:t>
            </a:r>
          </a:p>
          <a:p>
            <a:pPr marL="171450" marR="0" lvl="0" indent="-17145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Char char="-"/>
              <a:tabLst/>
              <a:defRPr/>
            </a:pPr>
            <a:r>
              <a:rPr lang="en-US" dirty="0"/>
              <a:t>Microsoft MVP</a:t>
            </a:r>
          </a:p>
          <a:p>
            <a:pPr marL="171450" indent="-171450">
              <a:buFontTx/>
              <a:buChar char="-"/>
            </a:pPr>
            <a:r>
              <a:rPr lang="en-US" dirty="0"/>
              <a:t>Top async/await answerer on Stack Overflow</a:t>
            </a:r>
          </a:p>
          <a:p>
            <a:pPr marL="171450" indent="-171450">
              <a:buFontTx/>
              <a:buChar char="-"/>
            </a:pPr>
            <a:r>
              <a:rPr lang="en-US" dirty="0"/>
              <a:t>Assisted hundreds of companies with async adoption across all kinds of applications (available for contract work!)</a:t>
            </a:r>
          </a:p>
          <a:p>
            <a:pPr marL="171450" indent="-171450">
              <a:buFontTx/>
              <a:buChar char="-"/>
            </a:pPr>
            <a:r>
              <a:rPr lang="en-US" dirty="0"/>
              <a:t>Blog has been the go-to source for async advice for years</a:t>
            </a:r>
          </a:p>
          <a:p>
            <a:pPr marL="171450" indent="-171450">
              <a:buFontTx/>
              <a:buChar char="-"/>
            </a:pPr>
            <a:r>
              <a:rPr lang="en-US" dirty="0"/>
              <a:t>Contributor of some of the MS documentation on subjects such as </a:t>
            </a:r>
            <a:r>
              <a:rPr lang="en-US" dirty="0" err="1"/>
              <a:t>ValueTask</a:t>
            </a:r>
            <a:endParaRPr lang="en-US" dirty="0"/>
          </a:p>
          <a:p>
            <a:pPr marL="171450" indent="-171450">
              <a:buFontTx/>
              <a:buChar char="-"/>
            </a:pPr>
            <a:r>
              <a:rPr lang="en-US" dirty="0"/>
              <a:t>Maintainer of </a:t>
            </a:r>
            <a:r>
              <a:rPr lang="en-US" dirty="0" err="1"/>
              <a:t>AsyncEx</a:t>
            </a:r>
            <a:r>
              <a:rPr lang="en-US" dirty="0"/>
              <a:t>, a library with &gt;50M downloads which provides asynchronous coordination primitives and other async helper types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864669848"/>
      </p:ext>
    </p:extLst>
  </p:cSld>
  <p:clrMapOvr>
    <a:masterClrMapping/>
  </p:clrMapOvr>
</p:notes>
</file>

<file path=ppt/notesSlides/notesSlide2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59091096"/>
      </p:ext>
    </p:extLst>
  </p:cSld>
  <p:clrMapOvr>
    <a:masterClrMapping/>
  </p:clrMapOvr>
</p:notes>
</file>

<file path=ppt/notesSlides/notesSlide2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240C5513-06E3-463A-A448-E19477B7E8BA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A062B09B-2D24-42D8-68BF-E95420C310BF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423BF460-B55F-4368-1456-6AF2D203741A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714A75B-00F0-EA76-58A3-E8483A028C10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29212349"/>
      </p:ext>
    </p:extLst>
  </p:cSld>
  <p:clrMapOvr>
    <a:masterClrMapping/>
  </p:clrMapOvr>
</p:notes>
</file>

<file path=ppt/notesSlides/notesSlide2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446029409"/>
      </p:ext>
    </p:extLst>
  </p:cSld>
  <p:clrMapOvr>
    <a:masterClrMapping/>
  </p:clrMapOvr>
</p:notes>
</file>

<file path=ppt/notesSlides/notesSlide2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Usually, just pass </a:t>
            </a:r>
            <a:r>
              <a:rPr lang="en-US" dirty="0" err="1"/>
              <a:t>CancellationToken</a:t>
            </a:r>
            <a:r>
              <a:rPr lang="en-US" dirty="0"/>
              <a:t> to next method in the chain.</a:t>
            </a:r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35241344"/>
      </p:ext>
    </p:extLst>
  </p:cSld>
  <p:clrMapOvr>
    <a:masterClrMapping/>
  </p:clrMapOvr>
</p:notes>
</file>

<file path=ppt/notesSlides/notesSlide2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dirty="0"/>
              <a:t>Each</a:t>
            </a:r>
            <a:r>
              <a:rPr lang="en-US" baseline="0" dirty="0"/>
              <a:t> progress update is of type T.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r>
              <a:rPr lang="en-US" baseline="0" dirty="0"/>
              <a:t>The built-in implementation is great for UI but isn’t intended to be used everywhere.</a:t>
            </a:r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baseline="0" dirty="0"/>
          </a:p>
          <a:p>
            <a:pPr marL="0" marR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lang="en-US" dirty="0"/>
          </a:p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74933839"/>
      </p:ext>
    </p:extLst>
  </p:cSld>
  <p:clrMapOvr>
    <a:masterClrMapping/>
  </p:clrMapOvr>
</p:notes>
</file>

<file path=ppt/notesSlides/notesSlide2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44840889"/>
      </p:ext>
    </p:extLst>
  </p:cSld>
  <p:clrMapOvr>
    <a:masterClrMapping/>
  </p:clrMapOvr>
</p:notes>
</file>

<file path=ppt/notesSlides/notesSlide2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Cancellation / Progress Reporting</a:t>
            </a:r>
          </a:p>
          <a:p>
            <a:r>
              <a:rPr lang="en-US" dirty="0"/>
              <a:t>Pipelines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29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19818340"/>
      </p:ext>
    </p:extLst>
  </p:cSld>
  <p:clrMapOvr>
    <a:masterClrMapping/>
  </p:clrMapOvr>
</p:notes>
</file>

<file path=ppt/notesSlides/notesSlide2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>
          <a:xfrm>
            <a:off x="685800" y="1143000"/>
            <a:ext cx="5486400" cy="3086100"/>
          </a:xfrm>
        </p:spPr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baseline="0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30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9012186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29754661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r>
              <a:rPr lang="en-US" dirty="0"/>
              <a:t>It’s 2025. People still don’t know how async/await works.</a:t>
            </a:r>
          </a:p>
          <a:p>
            <a:r>
              <a:rPr lang="en-US" dirty="0"/>
              <a:t>I even heard someone teach it wrong at a dev conference </a:t>
            </a:r>
            <a:r>
              <a:rPr lang="en-US" i="1" dirty="0"/>
              <a:t>this year</a:t>
            </a:r>
            <a:r>
              <a:rPr lang="en-US" dirty="0"/>
              <a:t>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17469815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async keyword can only be applied to a method.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67965302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09FC356E-9A36-447D-5A46-4BF6952D4D48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6FBC103E-EF64-2D44-62CF-4F5BA224D000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32C3F676-FF76-363E-1B69-57FA2A394F8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 typeface="Arial" panose="020B0604020202020204" pitchFamily="34" charset="0"/>
              <a:buNone/>
            </a:pPr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77872139-735B-1D5E-2FBD-F4A4C8929F0F}"/>
              </a:ext>
            </a:extLst>
          </p:cNvPr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06453214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“Await” is like a unary operator; it takes a single argument (like a cast). This argument</a:t>
            </a:r>
            <a:r>
              <a:rPr lang="en-US" baseline="0" dirty="0"/>
              <a:t> is an “</a:t>
            </a:r>
            <a:r>
              <a:rPr lang="en-US" baseline="0" dirty="0" err="1"/>
              <a:t>awaitable</a:t>
            </a:r>
            <a:r>
              <a:rPr lang="en-US" baseline="0" dirty="0"/>
              <a:t>”.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An “</a:t>
            </a:r>
            <a:r>
              <a:rPr lang="en-US" dirty="0" err="1"/>
              <a:t>awaitable</a:t>
            </a:r>
            <a:r>
              <a:rPr lang="en-US" dirty="0"/>
              <a:t>” represents</a:t>
            </a:r>
            <a:r>
              <a:rPr lang="en-US" baseline="0" dirty="0"/>
              <a:t> an asynchronous operation.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Technically, you don’t “await” a method; you call the method and then “await” the Task it returns. But “await a method” and “</a:t>
            </a:r>
            <a:r>
              <a:rPr lang="en-US" baseline="0" dirty="0" err="1"/>
              <a:t>awaitable</a:t>
            </a:r>
            <a:r>
              <a:rPr lang="en-US" baseline="0" dirty="0"/>
              <a:t> method” are common phrases.</a:t>
            </a:r>
          </a:p>
          <a:p>
            <a:pPr marL="171450" lvl="0" indent="-171450">
              <a:buFont typeface="Arial" panose="020B0604020202020204" pitchFamily="34" charset="0"/>
              <a:buChar char="•"/>
            </a:pPr>
            <a:r>
              <a:rPr lang="en-US" baseline="0" dirty="0"/>
              <a:t>- Another method can await the task returned from </a:t>
            </a:r>
            <a:r>
              <a:rPr lang="en-US" baseline="0" dirty="0" err="1"/>
              <a:t>DoNothingAsync</a:t>
            </a:r>
            <a:r>
              <a:rPr lang="en-US" baseline="0" dirty="0"/>
              <a:t>, not b/c the method is </a:t>
            </a:r>
            <a:r>
              <a:rPr lang="en-US" baseline="0" dirty="0" err="1"/>
              <a:t>async</a:t>
            </a:r>
            <a:r>
              <a:rPr lang="en-US" baseline="0" dirty="0"/>
              <a:t>, but b/c it returns a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 err="1"/>
              <a:t>Async</a:t>
            </a:r>
            <a:r>
              <a:rPr lang="en-US" baseline="0" dirty="0"/>
              <a:t> methods start synchronously; so this method will (synchronously) call </a:t>
            </a:r>
            <a:r>
              <a:rPr lang="en-US" baseline="0" dirty="0" err="1"/>
              <a:t>Task.Delay</a:t>
            </a:r>
            <a:r>
              <a:rPr lang="en-US" baseline="0" dirty="0"/>
              <a:t> and </a:t>
            </a:r>
            <a:r>
              <a:rPr lang="en-US" i="1" baseline="0" dirty="0"/>
              <a:t>then</a:t>
            </a:r>
            <a:r>
              <a:rPr lang="en-US" baseline="0" dirty="0"/>
              <a:t> await.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Await is where things can start to get asynchronous.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45053328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dirty="0"/>
              <a:t>The “registering” is saying, “when</a:t>
            </a:r>
            <a:r>
              <a:rPr lang="en-US" baseline="0" dirty="0"/>
              <a:t> you complete, please </a:t>
            </a:r>
            <a:r>
              <a:rPr lang="en-US" i="1" baseline="0" dirty="0"/>
              <a:t>resume</a:t>
            </a:r>
            <a:r>
              <a:rPr lang="en-US" baseline="0" dirty="0"/>
              <a:t> this method” (using the state machine).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When </a:t>
            </a:r>
            <a:r>
              <a:rPr lang="en-US" baseline="0" dirty="0" err="1"/>
              <a:t>DoNothingAsync</a:t>
            </a:r>
            <a:r>
              <a:rPr lang="en-US" baseline="0" dirty="0"/>
              <a:t> returns, it returns an incomplete Task.</a:t>
            </a:r>
          </a:p>
          <a:p>
            <a:pPr marL="171450" indent="-171450">
              <a:buFont typeface="Arial" panose="020B0604020202020204" pitchFamily="34" charset="0"/>
              <a:buChar char="•"/>
            </a:pPr>
            <a:r>
              <a:rPr lang="en-US" baseline="0" dirty="0"/>
              <a:t>This Task is completed when the </a:t>
            </a:r>
            <a:r>
              <a:rPr lang="en-US" baseline="0" dirty="0" err="1"/>
              <a:t>DoNothingAsync</a:t>
            </a:r>
            <a:r>
              <a:rPr lang="en-US" baseline="0" dirty="0"/>
              <a:t> completes (end of method or “return” statement).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114950734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pPr marL="0" indent="0">
              <a:buFontTx/>
              <a:buNone/>
            </a:pPr>
            <a:r>
              <a:rPr lang="en-US" strike="noStrike" baseline="0" dirty="0"/>
              <a:t>By default a context is captured: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or </a:t>
            </a:r>
            <a:r>
              <a:rPr lang="en-US" strike="noStrike" baseline="0" dirty="0" err="1"/>
              <a:t>TaskScheduler</a:t>
            </a:r>
            <a:r>
              <a:rPr lang="en-US" strike="noStrike" baseline="0" dirty="0"/>
              <a:t>.</a:t>
            </a:r>
          </a:p>
          <a:p>
            <a:pPr marL="0" indent="0">
              <a:buFontTx/>
              <a:buNone/>
            </a:pPr>
            <a:r>
              <a:rPr lang="en-US" strike="noStrike" baseline="0" dirty="0"/>
              <a:t>Usually a </a:t>
            </a:r>
            <a:r>
              <a:rPr lang="en-US" strike="noStrike" baseline="0" dirty="0" err="1"/>
              <a:t>SynchronizationContext</a:t>
            </a:r>
            <a:r>
              <a:rPr lang="en-US" strike="noStrike" baseline="0" dirty="0"/>
              <a:t> for UI apps (or old-school ASP.NET), or else the thread pool.</a:t>
            </a:r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94CE3395-F8FF-4336-B2AA-E15575B990E7}" type="slidenum">
              <a:rPr lang="en-US" smtClean="0"/>
              <a:t>9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069781445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36743121"/>
      </p:ext>
    </p:extLst>
  </p:cSld>
  <p:clrMapOvr>
    <a:masterClrMapping/>
  </p:clrMapOvr>
  <p:transition>
    <p:fade/>
  </p:transition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420664155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1092591850"/>
      </p:ext>
    </p:extLst>
  </p:cSld>
  <p:clrMapOvr>
    <a:masterClrMapping/>
  </p:clrMapOvr>
  <p:transition>
    <p:fade/>
  </p:transition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="0" baseline="0"/>
            </a:lvl1pPr>
          </a:lstStyle>
          <a:p>
            <a:r>
              <a:rPr lang="en-US" dirty="0"/>
              <a:t>Title</a:t>
            </a:r>
          </a:p>
        </p:txBody>
      </p:sp>
      <p:sp>
        <p:nvSpPr>
          <p:cNvPr id="3" name="Rectangle 2"/>
          <p:cNvSpPr/>
          <p:nvPr/>
        </p:nvSpPr>
        <p:spPr bwMode="hidden">
          <a:xfrm>
            <a:off x="1" y="1189176"/>
            <a:ext cx="12192000" cy="5668824"/>
          </a:xfrm>
          <a:prstGeom prst="rect">
            <a:avLst/>
          </a:prstGeom>
          <a:noFill/>
          <a:ln>
            <a:noFill/>
            <a:headEnd type="none" w="med" len="med"/>
            <a:tailEnd type="none" w="med" len="med"/>
          </a:ln>
          <a:effectLst/>
        </p:spPr>
        <p:style>
          <a:lnRef idx="1">
            <a:schemeClr val="accent2"/>
          </a:lnRef>
          <a:fillRef idx="3">
            <a:schemeClr val="accent2"/>
          </a:fillRef>
          <a:effectRef idx="2">
            <a:schemeClr val="accent2"/>
          </a:effectRef>
          <a:fontRef idx="minor">
            <a:schemeClr val="lt1"/>
          </a:fontRef>
        </p:style>
        <p:txBody>
          <a:bodyPr rot="0" spcFirstLastPara="0" vertOverflow="overflow" horzOverflow="overflow" vert="horz" wrap="square" lIns="45722" tIns="45722" rIns="45722" bIns="45722" numCol="1" spcCol="0" rtlCol="0" fromWordArt="0" anchor="ctr" anchorCtr="0" forceAA="0" compatLnSpc="1">
            <a:prstTxWarp prst="textNoShape">
              <a:avLst/>
            </a:prstTxWarp>
            <a:noAutofit/>
          </a:bodyPr>
          <a:lstStyle/>
          <a:p>
            <a:pPr algn="ctr" defTabSz="914102" fontAlgn="base">
              <a:spcBef>
                <a:spcPct val="0"/>
              </a:spcBef>
              <a:spcAft>
                <a:spcPct val="0"/>
              </a:spcAft>
            </a:pPr>
            <a:endParaRPr lang="en-US" sz="1765" dirty="0">
              <a:gradFill>
                <a:gsLst>
                  <a:gs pos="0">
                    <a:srgbClr val="FFFFFF"/>
                  </a:gs>
                  <a:gs pos="100000">
                    <a:srgbClr val="FFFFFF"/>
                  </a:gs>
                </a:gsLst>
                <a:lin ang="5400000" scaled="0"/>
              </a:gradFill>
              <a:ea typeface="Segoe UI" pitchFamily="34" charset="0"/>
              <a:cs typeface="Segoe UI" pitchFamily="34" charset="0"/>
            </a:endParaRP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15444532"/>
      </p:ext>
    </p:extLst>
  </p:cSld>
  <p:clrMapOvr>
    <a:masterClrMapping/>
  </p:clrMapOvr>
  <p:transition>
    <p:fade/>
  </p:transition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4003462927"/>
      </p:ext>
    </p:extLst>
  </p:cSld>
  <p:clrMapOvr>
    <a:masterClrMapping/>
  </p:clrMapOvr>
  <p:transition>
    <p:fade/>
  </p:transition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showMasterSp="0" preserve="1">
  <p:cSld name="Blank (White)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  <p:extLst>
      <p:ext uri="{BB962C8B-B14F-4D97-AF65-F5344CB8AC3E}">
        <p14:creationId xmlns:p14="http://schemas.microsoft.com/office/powerpoint/2010/main" val="3204115468"/>
      </p:ext>
    </p:extLst>
  </p:cSld>
  <p:clrMapOvr>
    <a:masterClrMapping/>
  </p:clrMapOvr>
  <p:transition>
    <p:fade/>
  </p:transition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2086786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solidFill>
                  <a:schemeClr val="bg1"/>
                </a:soli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71104" y="285350"/>
            <a:ext cx="9860610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1021316238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">
    <p:bg>
      <p:bgPr>
        <a:solidFill>
          <a:schemeClr val="tx2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39" y="2084172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315463484"/>
      </p:ext>
    </p:extLst>
  </p:cSld>
  <p:clrMapOvr>
    <a:masterClrMapping/>
  </p:clrMapOvr>
  <p:transition>
    <p:fade/>
  </p:transition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Title Slide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ext Placeholder 4"/>
          <p:cNvSpPr>
            <a:spLocks noGrp="1"/>
          </p:cNvSpPr>
          <p:nvPr>
            <p:ph type="body" sz="quarter" idx="12" hasCustomPrompt="1"/>
          </p:nvPr>
        </p:nvSpPr>
        <p:spPr>
          <a:xfrm>
            <a:off x="271104" y="3877273"/>
            <a:ext cx="9858808" cy="1794661"/>
          </a:xfrm>
          <a:noFill/>
        </p:spPr>
        <p:txBody>
          <a:bodyPr lIns="146304" tIns="109728" rIns="146304" bIns="109728">
            <a:noAutofit/>
          </a:bodyPr>
          <a:lstStyle>
            <a:lvl1pPr marL="0" indent="0">
              <a:spcBef>
                <a:spcPts val="0"/>
              </a:spcBef>
              <a:buNone/>
              <a:defRPr sz="3529" spc="0" baseline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j-lt"/>
              </a:defRPr>
            </a:lvl1pPr>
          </a:lstStyle>
          <a:p>
            <a:pPr lvl="0"/>
            <a:r>
              <a:rPr lang="en-US" dirty="0"/>
              <a:t>Speaker Name</a:t>
            </a:r>
          </a:p>
        </p:txBody>
      </p:sp>
      <p:sp>
        <p:nvSpPr>
          <p:cNvPr id="9" name="Title 1"/>
          <p:cNvSpPr>
            <a:spLocks noGrp="1"/>
          </p:cNvSpPr>
          <p:nvPr>
            <p:ph type="title" hasCustomPrompt="1"/>
          </p:nvPr>
        </p:nvSpPr>
        <p:spPr>
          <a:xfrm>
            <a:off x="269303" y="2075840"/>
            <a:ext cx="9860611" cy="1801436"/>
          </a:xfrm>
          <a:noFill/>
        </p:spPr>
        <p:txBody>
          <a:bodyPr lIns="146304" tIns="91440" rIns="146304" bIns="91440" anchor="t" anchorCtr="0"/>
          <a:lstStyle>
            <a:lvl1pPr>
              <a:defRPr sz="5882" spc="-98" baseline="0">
                <a:gradFill>
                  <a:gsLst>
                    <a:gs pos="3333">
                      <a:schemeClr val="tx1"/>
                    </a:gs>
                    <a:gs pos="39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Presentation title</a:t>
            </a:r>
          </a:p>
        </p:txBody>
      </p:sp>
    </p:spTree>
    <p:extLst>
      <p:ext uri="{BB962C8B-B14F-4D97-AF65-F5344CB8AC3E}">
        <p14:creationId xmlns:p14="http://schemas.microsoft.com/office/powerpoint/2010/main" val="3596575206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Section Title Accent Color 1">
    <p:bg>
      <p:bgPr>
        <a:solidFill>
          <a:schemeClr val="accent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>
          <a:xfrm>
            <a:off x="269240" y="2084174"/>
            <a:ext cx="11653523" cy="1796217"/>
          </a:xfrm>
          <a:noFill/>
        </p:spPr>
        <p:txBody>
          <a:bodyPr tIns="91440" bIns="91440" anchor="t" anchorCtr="0"/>
          <a:lstStyle>
            <a:lvl1pPr>
              <a:defRPr sz="8627" spc="-98" baseline="0">
                <a:gradFill>
                  <a:gsLst>
                    <a:gs pos="100000">
                      <a:schemeClr val="tx1"/>
                    </a:gs>
                    <a:gs pos="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 dirty="0"/>
              <a:t>Section title</a:t>
            </a:r>
          </a:p>
        </p:txBody>
      </p:sp>
    </p:spTree>
    <p:extLst>
      <p:ext uri="{BB962C8B-B14F-4D97-AF65-F5344CB8AC3E}">
        <p14:creationId xmlns:p14="http://schemas.microsoft.com/office/powerpoint/2010/main" val="2260545537"/>
      </p:ext>
    </p:extLst>
  </p:cSld>
  <p:clrMapOvr>
    <a:masterClrMapping/>
  </p:clrMapOvr>
  <p:transition>
    <p:fade/>
  </p:transition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Developer Code Layou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 hasCustomPrompt="1"/>
          </p:nvPr>
        </p:nvSpPr>
        <p:spPr/>
        <p:txBody>
          <a:bodyPr/>
          <a:lstStyle>
            <a:lvl1pPr>
              <a:defRPr baseline="0"/>
            </a:lvl1pPr>
          </a:lstStyle>
          <a:p>
            <a:r>
              <a:rPr lang="en-US" dirty="0"/>
              <a:t>Slide for Developer Code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956973"/>
          </a:xfrm>
        </p:spPr>
        <p:txBody>
          <a:bodyPr/>
          <a:lstStyle>
            <a:lvl1pPr marL="0" indent="0">
              <a:buNone/>
              <a:defRPr sz="3235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1pPr>
            <a:lvl2pPr marL="33972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2pPr>
            <a:lvl3pPr marL="573090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3pPr>
            <a:lvl4pPr marL="798516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4pPr>
            <a:lvl5pPr marL="1030292" indent="0">
              <a:buNone/>
              <a:defRPr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cs typeface="Segoe UI" pitchFamily="34" charset="0"/>
              </a:defRPr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68520699"/>
      </p:ext>
    </p:extLst>
  </p:cSld>
  <p:clrMapOvr>
    <a:masterClrMapping/>
  </p:clrMapOvr>
  <p:transition>
    <p:fade/>
  </p:transition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>
  <p:cSld name="Black Layout - Title and Content">
    <p:bg bwMode="gray">
      <p:bgPr>
        <a:solidFill>
          <a:srgbClr val="191919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 bwMode="white"/>
        <p:txBody>
          <a:bodyPr/>
          <a:lstStyle>
            <a:lvl1pPr>
              <a:defRPr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</a:defRPr>
            </a:lvl1pPr>
          </a:lstStyle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6" name="Text Placeholder 5"/>
          <p:cNvSpPr>
            <a:spLocks noGrp="1"/>
          </p:cNvSpPr>
          <p:nvPr>
            <p:ph type="body" sz="quarter" idx="10"/>
          </p:nvPr>
        </p:nvSpPr>
        <p:spPr bwMode="white">
          <a:xfrm>
            <a:off x="519248" y="1447802"/>
            <a:ext cx="11151917" cy="1932837"/>
          </a:xfrm>
        </p:spPr>
        <p:txBody>
          <a:bodyPr/>
          <a:lstStyle>
            <a:lvl1pPr marL="346009" indent="-346009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32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1pPr>
            <a:lvl2pPr marL="920573" indent="-457112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2pPr>
            <a:lvl3pPr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24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3pPr>
            <a:lvl4pPr marL="1717345" indent="-285695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 smtClean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4pPr>
            <a:lvl5pPr marL="1549102" indent="-342834">
              <a:buClr>
                <a:srgbClr val="FFFFFF"/>
              </a:buClr>
              <a:buSzPct val="70000"/>
              <a:buFont typeface="Wingdings" pitchFamily="2" charset="2"/>
              <a:buChar char="l"/>
              <a:defRPr lang="en-US" sz="1800" kern="1200" dirty="0">
                <a:gradFill>
                  <a:gsLst>
                    <a:gs pos="0">
                      <a:schemeClr val="tx1"/>
                    </a:gs>
                    <a:gs pos="100000">
                      <a:schemeClr val="tx1"/>
                    </a:gs>
                  </a:gsLst>
                  <a:lin ang="5400000" scaled="0"/>
                </a:gradFill>
                <a:latin typeface="+mn-lt"/>
                <a:ea typeface="+mn-ea"/>
                <a:cs typeface="+mn-cs"/>
              </a:defRPr>
            </a:lvl5pPr>
          </a:lstStyle>
          <a:p>
            <a:pPr marL="463461" lvl="0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Click to edit Master text styles</a:t>
            </a:r>
          </a:p>
          <a:p>
            <a:pPr marL="463461" lvl="1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Second level</a:t>
            </a:r>
          </a:p>
          <a:p>
            <a:pPr marL="463461" lvl="2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Third level</a:t>
            </a:r>
          </a:p>
          <a:p>
            <a:pPr marL="463461" lvl="3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Fourth level</a:t>
            </a:r>
          </a:p>
          <a:p>
            <a:pPr marL="463461" lvl="4" indent="-463461" algn="l" defTabSz="685915" rtl="0" eaLnBrk="1" latinLnBrk="0" hangingPunct="1">
              <a:lnSpc>
                <a:spcPct val="90000"/>
              </a:lnSpc>
              <a:spcBef>
                <a:spcPct val="20000"/>
              </a:spcBef>
              <a:buClr>
                <a:srgbClr val="FFFFFF"/>
              </a:buClr>
              <a:buSzPct val="70000"/>
              <a:buFont typeface="Wingdings" pitchFamily="2" charset="2"/>
              <a:buChar char="l"/>
            </a:pPr>
            <a:r>
              <a:rPr lang="en-US"/>
              <a:t>Fifth level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67616387"/>
      </p:ext>
    </p:extLst>
  </p:cSld>
  <p:clrMapOvr>
    <a:masterClrMapping/>
  </p:clrMapOvr>
  <p:transition>
    <p:fade/>
  </p:transition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image" Target="../media/image1.png"/><Relationship Id="rId5" Type="http://schemas.openxmlformats.org/officeDocument/2006/relationships/slideLayout" Target="../slideLayouts/slideLayout5.xml"/><Relationship Id="rId10" Type="http://schemas.openxmlformats.org/officeDocument/2006/relationships/theme" Target="../theme/theme1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3" Type="http://schemas.openxmlformats.org/officeDocument/2006/relationships/slideLayout" Target="../slideLayouts/slideLayout12.xml"/><Relationship Id="rId2" Type="http://schemas.openxmlformats.org/officeDocument/2006/relationships/slideLayout" Target="../slideLayouts/slideLayout11.xml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2.png"/><Relationship Id="rId4" Type="http://schemas.openxmlformats.org/officeDocument/2006/relationships/theme" Target="../theme/theme2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6" name="Picture 5">
            <a:extLst>
              <a:ext uri="{FF2B5EF4-FFF2-40B4-BE49-F238E27FC236}">
                <a16:creationId xmlns:a16="http://schemas.microsoft.com/office/drawing/2014/main" id="{278C6EE4-4C3E-4260-6DA3-CA8CD1EA3107}"/>
              </a:ext>
            </a:extLst>
          </p:cNvPr>
          <p:cNvPicPr>
            <a:picLocks noChangeAspect="1"/>
          </p:cNvPicPr>
          <p:nvPr/>
        </p:nvPicPr>
        <p:blipFill>
          <a:blip r:embed="rId11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2464" y="1785"/>
            <a:ext cx="12187071" cy="6854429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3" name="TextBox 2">
            <a:extLst>
              <a:ext uri="{FF2B5EF4-FFF2-40B4-BE49-F238E27FC236}">
                <a16:creationId xmlns:a16="http://schemas.microsoft.com/office/drawing/2014/main" id="{8C20B82E-F3CB-0B36-22B3-80B0D127A051}"/>
              </a:ext>
            </a:extLst>
          </p:cNvPr>
          <p:cNvSpPr txBox="1"/>
          <p:nvPr userDrawn="1"/>
        </p:nvSpPr>
        <p:spPr>
          <a:xfrm>
            <a:off x="0" y="6230136"/>
            <a:ext cx="121920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 algn="ctr"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373040038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09" r:id="rId1"/>
    <p:sldLayoutId id="2147483710" r:id="rId2"/>
    <p:sldLayoutId id="2147483711" r:id="rId3"/>
    <p:sldLayoutId id="2147483712" r:id="rId4"/>
    <p:sldLayoutId id="2147483713" r:id="rId5"/>
    <p:sldLayoutId id="2147483714" r:id="rId6"/>
    <p:sldLayoutId id="2147483715" r:id="rId7"/>
    <p:sldLayoutId id="2147483716" r:id="rId8"/>
    <p:sldLayoutId id="2147483722" r:id="rId9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 preserve="1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6">
            <a:extLst>
              <a:ext uri="{FF2B5EF4-FFF2-40B4-BE49-F238E27FC236}">
                <a16:creationId xmlns:a16="http://schemas.microsoft.com/office/drawing/2014/main" id="{0D763CE6-E6F4-AA5B-4A24-01806779A292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399"/>
            <a:ext cx="12192000" cy="6857200"/>
          </a:xfrm>
          <a:prstGeom prst="rect">
            <a:avLst/>
          </a:prstGeom>
        </p:spPr>
      </p:pic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269240" y="289511"/>
            <a:ext cx="11655840" cy="899665"/>
          </a:xfrm>
          <a:prstGeom prst="rect">
            <a:avLst/>
          </a:prstGeom>
        </p:spPr>
        <p:txBody>
          <a:bodyPr vert="horz" wrap="square" lIns="146304" tIns="91440" rIns="146304" bIns="91440" rtlCol="0" anchor="t">
            <a:no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idx="1"/>
          </p:nvPr>
        </p:nvSpPr>
        <p:spPr>
          <a:xfrm>
            <a:off x="269241" y="1189178"/>
            <a:ext cx="11653521" cy="2052030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5" name="TextBox 4">
            <a:extLst>
              <a:ext uri="{FF2B5EF4-FFF2-40B4-BE49-F238E27FC236}">
                <a16:creationId xmlns:a16="http://schemas.microsoft.com/office/drawing/2014/main" id="{85C68B18-36E2-28A3-4D6A-5300ABB83ED5}"/>
              </a:ext>
            </a:extLst>
          </p:cNvPr>
          <p:cNvSpPr txBox="1"/>
          <p:nvPr/>
        </p:nvSpPr>
        <p:spPr>
          <a:xfrm>
            <a:off x="4584700" y="6006613"/>
            <a:ext cx="3022600" cy="627864"/>
          </a:xfrm>
          <a:prstGeom prst="rect">
            <a:avLst/>
          </a:prstGeom>
          <a:noFill/>
        </p:spPr>
        <p:txBody>
          <a:bodyPr wrap="square" lIns="182880" tIns="146304" rIns="182880" bIns="146304" rtlCol="0">
            <a:spAutoFit/>
          </a:bodyPr>
          <a:lstStyle/>
          <a:p>
            <a:pPr>
              <a:lnSpc>
                <a:spcPct val="90000"/>
              </a:lnSpc>
              <a:spcAft>
                <a:spcPts val="600"/>
              </a:spcAft>
            </a:pPr>
            <a:r>
              <a:rPr lang="en-US" sz="2400" dirty="0">
                <a:gradFill>
                  <a:gsLst>
                    <a:gs pos="2917">
                      <a:schemeClr val="tx1"/>
                    </a:gs>
                    <a:gs pos="30000">
                      <a:schemeClr val="tx1"/>
                    </a:gs>
                  </a:gsLst>
                  <a:lin ang="5400000" scaled="0"/>
                </a:gradFill>
              </a:rPr>
              <a:t>StephenCleary.com</a:t>
            </a:r>
          </a:p>
        </p:txBody>
      </p:sp>
    </p:spTree>
    <p:extLst>
      <p:ext uri="{BB962C8B-B14F-4D97-AF65-F5344CB8AC3E}">
        <p14:creationId xmlns:p14="http://schemas.microsoft.com/office/powerpoint/2010/main" val="981321542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9" r:id="rId1"/>
    <p:sldLayoutId id="2147483720" r:id="rId2"/>
    <p:sldLayoutId id="2147483721" r:id="rId3"/>
  </p:sldLayoutIdLst>
  <p:transition>
    <p:fade/>
  </p:transition>
  <p:txStyles>
    <p:titleStyle>
      <a:lvl1pPr algn="l" defTabSz="914367" rtl="0" eaLnBrk="1" latinLnBrk="0" hangingPunct="1">
        <a:lnSpc>
          <a:spcPct val="90000"/>
        </a:lnSpc>
        <a:spcBef>
          <a:spcPct val="0"/>
        </a:spcBef>
        <a:buNone/>
        <a:defRPr lang="en-US" sz="5294" b="0" kern="1200" cap="none" spc="-100" baseline="0" dirty="0" smtClean="0">
          <a:ln w="3175">
            <a:noFill/>
          </a:ln>
          <a:solidFill>
            <a:schemeClr val="bg1"/>
          </a:solidFill>
          <a:effectLst/>
          <a:latin typeface="+mj-lt"/>
          <a:ea typeface="+mn-ea"/>
          <a:cs typeface="Segoe UI" pitchFamily="34" charset="0"/>
        </a:defRPr>
      </a:lvl1pPr>
    </p:titleStyle>
    <p:bodyStyle>
      <a:lvl1pPr marL="336145" marR="0" indent="-336145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3921" kern="1200" spc="0" baseline="0">
          <a:solidFill>
            <a:schemeClr val="bg1"/>
          </a:solidFill>
          <a:latin typeface="+mj-lt"/>
          <a:ea typeface="+mn-ea"/>
          <a:cs typeface="+mn-cs"/>
        </a:defRPr>
      </a:lvl1pPr>
      <a:lvl2pPr marL="572691" marR="0" indent="-236546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2353" kern="1200" spc="0" baseline="0">
          <a:solidFill>
            <a:schemeClr val="bg1"/>
          </a:solidFill>
          <a:latin typeface="+mn-lt"/>
          <a:ea typeface="+mn-ea"/>
          <a:cs typeface="+mn-cs"/>
        </a:defRPr>
      </a:lvl2pPr>
      <a:lvl3pPr marL="784338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961" kern="1200" spc="0" baseline="0">
          <a:solidFill>
            <a:schemeClr val="bg1"/>
          </a:solidFill>
          <a:latin typeface="+mn-lt"/>
          <a:ea typeface="+mn-ea"/>
          <a:cs typeface="+mn-cs"/>
        </a:defRPr>
      </a:lvl3pPr>
      <a:lvl4pPr marL="1008435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4pPr>
      <a:lvl5pPr marL="1232531" marR="0" indent="-224097" algn="l" defTabSz="914367" rtl="0" eaLnBrk="1" fontAlgn="auto" latinLnBrk="0" hangingPunct="1">
        <a:lnSpc>
          <a:spcPct val="90000"/>
        </a:lnSpc>
        <a:spcBef>
          <a:spcPct val="20000"/>
        </a:spcBef>
        <a:spcAft>
          <a:spcPts val="0"/>
        </a:spcAft>
        <a:buClrTx/>
        <a:buSzPct val="90000"/>
        <a:buFont typeface="Arial" pitchFamily="34" charset="0"/>
        <a:buChar char="•"/>
        <a:tabLst/>
        <a:defRPr sz="1765" kern="1200" spc="0" baseline="0">
          <a:solidFill>
            <a:schemeClr val="bg1"/>
          </a:solidFill>
          <a:latin typeface="+mn-lt"/>
          <a:ea typeface="+mn-ea"/>
          <a:cs typeface="+mn-cs"/>
        </a:defRPr>
      </a:lvl5pPr>
      <a:lvl6pPr marL="2514509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6pPr>
      <a:lvl7pPr marL="2971693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7pPr>
      <a:lvl8pPr marL="3428877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8pPr>
      <a:lvl9pPr marL="3886061" indent="-228592" algn="l" defTabSz="914367" rtl="0" eaLnBrk="1" latinLnBrk="0" hangingPunct="1">
        <a:spcBef>
          <a:spcPct val="20000"/>
        </a:spcBef>
        <a:buFont typeface="Arial" pitchFamily="34" charset="0"/>
        <a:buChar char="•"/>
        <a:defRPr sz="1961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1pPr>
      <a:lvl2pPr marL="457183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2pPr>
      <a:lvl3pPr marL="914367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3pPr>
      <a:lvl4pPr marL="1371550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4pPr>
      <a:lvl5pPr marL="182873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5pPr>
      <a:lvl6pPr marL="2285918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6pPr>
      <a:lvl7pPr marL="2743101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7pPr>
      <a:lvl8pPr marL="3200284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8pPr>
      <a:lvl9pPr marL="3657469" algn="l" defTabSz="914367" rtl="0" eaLnBrk="1" latinLnBrk="0" hangingPunct="1">
        <a:defRPr sz="1765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2ality.com/2025/09/javascript-async.html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4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5.xml"/></Relationships>
</file>

<file path=ppt/slides/_rels/slide11.xml.rels><?xml version="1.0" encoding="UTF-8" standalone="yes"?>
<Relationships xmlns="http://schemas.openxmlformats.org/package/2006/relationships"><Relationship Id="rId3" Type="http://schemas.openxmlformats.org/officeDocument/2006/relationships/hyperlink" Target="https://blog.stephencleary.com/2013/11/there-is-no-thread.html" TargetMode="External"/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8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8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3.xml"/><Relationship Id="rId1" Type="http://schemas.openxmlformats.org/officeDocument/2006/relationships/slideLayout" Target="../slideLayouts/slideLayout5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4.xml"/><Relationship Id="rId1" Type="http://schemas.openxmlformats.org/officeDocument/2006/relationships/slideLayout" Target="../slideLayouts/slideLayout8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5.xml"/><Relationship Id="rId1" Type="http://schemas.openxmlformats.org/officeDocument/2006/relationships/slideLayout" Target="../slideLayouts/slideLayout8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6.xml"/><Relationship Id="rId1" Type="http://schemas.openxmlformats.org/officeDocument/2006/relationships/slideLayout" Target="../slideLayouts/slideLayout8.xml"/></Relationships>
</file>

<file path=ppt/slides/_rels/slide1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8.xml"/></Relationships>
</file>

<file path=ppt/slides/_rels/slide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5.xml"/></Relationships>
</file>

<file path=ppt/slides/_rels/slide1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7.xml"/><Relationship Id="rId1" Type="http://schemas.openxmlformats.org/officeDocument/2006/relationships/slideLayout" Target="../slideLayouts/slideLayout5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5.xml"/></Relationships>
</file>

<file path=ppt/slides/_rels/slide20.xml.rels><?xml version="1.0" encoding="UTF-8" standalone="yes"?>
<Relationships xmlns="http://schemas.openxmlformats.org/package/2006/relationships"><Relationship Id="rId3" Type="http://schemas.openxmlformats.org/officeDocument/2006/relationships/hyperlink" Target="https://learn.microsoft.com/en-us/archive/msdn-magazine/2013/march/async-await-best-practices-in-asynchronous-programming" TargetMode="External"/><Relationship Id="rId2" Type="http://schemas.openxmlformats.org/officeDocument/2006/relationships/notesSlide" Target="../notesSlides/notesSlide18.xml"/><Relationship Id="rId1" Type="http://schemas.openxmlformats.org/officeDocument/2006/relationships/slideLayout" Target="../slideLayouts/slideLayout8.xml"/></Relationships>
</file>

<file path=ppt/slides/_rels/slide21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AsyncAllTheWay" TargetMode="External"/><Relationship Id="rId2" Type="http://schemas.openxmlformats.org/officeDocument/2006/relationships/notesSlide" Target="../notesSlides/notesSlide19.xml"/><Relationship Id="rId1" Type="http://schemas.openxmlformats.org/officeDocument/2006/relationships/slideLayout" Target="../slideLayouts/slideLayout8.xml"/></Relationships>
</file>

<file path=ppt/slides/_rels/slide2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0.xml"/><Relationship Id="rId1" Type="http://schemas.openxmlformats.org/officeDocument/2006/relationships/slideLayout" Target="../slideLayouts/slideLayout8.xml"/></Relationships>
</file>

<file path=ppt/slides/_rels/slide23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1.xml"/><Relationship Id="rId1" Type="http://schemas.openxmlformats.org/officeDocument/2006/relationships/slideLayout" Target="../slideLayouts/slideLayout8.xml"/></Relationships>
</file>

<file path=ppt/slides/_rels/slide24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jpeg"/><Relationship Id="rId1" Type="http://schemas.openxmlformats.org/officeDocument/2006/relationships/slideLayout" Target="../slideLayouts/slideLayout1.xml"/></Relationships>
</file>

<file path=ppt/slides/_rels/slide2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2.xml"/><Relationship Id="rId1" Type="http://schemas.openxmlformats.org/officeDocument/2006/relationships/slideLayout" Target="../slideLayouts/slideLayout5.xml"/></Relationships>
</file>

<file path=ppt/slides/_rels/slide2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3.xml"/><Relationship Id="rId1" Type="http://schemas.openxmlformats.org/officeDocument/2006/relationships/slideLayout" Target="../slideLayouts/slideLayout8.xml"/></Relationships>
</file>

<file path=ppt/slides/_rels/slide2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4.xml"/><Relationship Id="rId1" Type="http://schemas.openxmlformats.org/officeDocument/2006/relationships/slideLayout" Target="../slideLayouts/slideLayout8.xml"/></Relationships>
</file>

<file path=ppt/slides/_rels/slide2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5.xml"/><Relationship Id="rId1" Type="http://schemas.openxmlformats.org/officeDocument/2006/relationships/slideLayout" Target="../slideLayouts/slideLayout8.xml"/></Relationships>
</file>

<file path=ppt/slides/_rels/slide29.xml.rels><?xml version="1.0" encoding="UTF-8" standalone="yes"?>
<Relationships xmlns="http://schemas.openxmlformats.org/package/2006/relationships"><Relationship Id="rId3" Type="http://schemas.openxmlformats.org/officeDocument/2006/relationships/image" Target="../media/image5.png"/><Relationship Id="rId2" Type="http://schemas.openxmlformats.org/officeDocument/2006/relationships/notesSlide" Target="../notesSlides/notesSlide26.xml"/><Relationship Id="rId1" Type="http://schemas.openxmlformats.org/officeDocument/2006/relationships/slideLayout" Target="../slideLayouts/slideLayout5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4.jp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2.xml"/></Relationships>
</file>

<file path=ppt/slides/_rels/slide30.xml.rels><?xml version="1.0" encoding="UTF-8" standalone="yes"?>
<Relationships xmlns="http://schemas.openxmlformats.org/package/2006/relationships"><Relationship Id="rId3" Type="http://schemas.openxmlformats.org/officeDocument/2006/relationships/image" Target="../media/image7.jpg"/><Relationship Id="rId2" Type="http://schemas.openxmlformats.org/officeDocument/2006/relationships/notesSlide" Target="../notesSlides/notesSlide27.xml"/><Relationship Id="rId1" Type="http://schemas.openxmlformats.org/officeDocument/2006/relationships/slideLayout" Target="../slideLayouts/slideLayout5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8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hyperlink" Target="https://tinyurl.com/ycxnpskw" TargetMode="External"/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8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8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8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2839525-4981-AC8B-723B-4261B9EC3B6A}"/>
              </a:ext>
            </a:extLst>
          </p:cNvPr>
          <p:cNvSpPr>
            <a:spLocks noGrp="1"/>
          </p:cNvSpPr>
          <p:nvPr>
            <p:ph type="body" sz="quarter" idx="12"/>
          </p:nvPr>
        </p:nvSpPr>
        <p:spPr>
          <a:xfrm>
            <a:off x="271104" y="2531669"/>
            <a:ext cx="11649792" cy="1794661"/>
          </a:xfrm>
        </p:spPr>
        <p:txBody>
          <a:bodyPr/>
          <a:lstStyle/>
          <a:p>
            <a:r>
              <a:rPr lang="en-US" dirty="0"/>
              <a:t>“This chapter tackles some challenging topics. You may not immediately understand everything. However, that is normal… Give yourself time. Let things rest. Reread some sections one or more days later.”</a:t>
            </a:r>
          </a:p>
          <a:p>
            <a:pPr algn="r"/>
            <a:r>
              <a:rPr lang="en-US" dirty="0"/>
              <a:t>-Dr. Axel </a:t>
            </a:r>
            <a:r>
              <a:rPr lang="en-US" dirty="0" err="1"/>
              <a:t>Rauschmayer</a:t>
            </a:r>
            <a:r>
              <a:rPr lang="en-US" dirty="0"/>
              <a:t>,</a:t>
            </a:r>
            <a:br>
              <a:rPr lang="en-US" dirty="0"/>
            </a:br>
            <a:r>
              <a:rPr lang="en-US" dirty="0">
                <a:hlinkClick r:id="rId3"/>
              </a:rPr>
              <a:t>“Asynchronous JavaScript”</a:t>
            </a:r>
            <a:endParaRPr lang="en-US" dirty="0"/>
          </a:p>
        </p:txBody>
      </p:sp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>
                <a:solidFill>
                  <a:schemeClr val="bg1"/>
                </a:solidFill>
              </a:rPr>
              <a:t>Avoiding Common Pitfalls with Async/Await – Stephen Cleary</a:t>
            </a:r>
          </a:p>
        </p:txBody>
      </p:sp>
    </p:spTree>
    <p:extLst>
      <p:ext uri="{BB962C8B-B14F-4D97-AF65-F5344CB8AC3E}">
        <p14:creationId xmlns:p14="http://schemas.microsoft.com/office/powerpoint/2010/main" val="3833262251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spd="slow" p14:dur="3400">
        <p14:reveal/>
      </p:transition>
    </mc:Choice>
    <mc:Fallback xmlns="">
      <p:transition spd="slow">
        <p:fade/>
      </p:transition>
    </mc:Fallback>
  </mc:AlternateContent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Conceptual Mistakes</a:t>
            </a:r>
          </a:p>
        </p:txBody>
      </p:sp>
    </p:spTree>
    <p:extLst>
      <p:ext uri="{BB962C8B-B14F-4D97-AF65-F5344CB8AC3E}">
        <p14:creationId xmlns:p14="http://schemas.microsoft.com/office/powerpoint/2010/main" val="2468147346"/>
      </p:ext>
    </p:extLst>
  </p:cSld>
  <p:clrMapOvr>
    <a:masterClrMapping/>
  </p:clrMapOvr>
  <p:transition>
    <p:fade/>
  </p:transition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Confusing Parallel and Async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9229091" cy="3370987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Await does not mean “run on the thread pool”</a:t>
            </a:r>
          </a:p>
          <a:p>
            <a:pPr marL="457200" indent="-457200">
              <a:buFontTx/>
              <a:buChar char="-"/>
            </a:pPr>
            <a:r>
              <a:rPr lang="en-US" dirty="0"/>
              <a:t>Parallel throws </a:t>
            </a:r>
            <a:r>
              <a:rPr lang="en-US" i="1" dirty="0"/>
              <a:t>more</a:t>
            </a:r>
            <a:r>
              <a:rPr lang="en-US" dirty="0"/>
              <a:t> threads at the problem.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“There is no thread”</a:t>
            </a:r>
          </a:p>
          <a:p>
            <a:pPr algn="r"/>
            <a:r>
              <a:rPr lang="en-US" dirty="0"/>
              <a:t>- </a:t>
            </a:r>
            <a:r>
              <a:rPr lang="en-US" dirty="0">
                <a:hlinkClick r:id="rId3"/>
              </a:rPr>
              <a:t>Me, 2013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78793416"/>
      </p:ext>
    </p:extLst>
  </p:cSld>
  <p:clrMapOvr>
    <a:masterClrMapping/>
  </p:clrMapOvr>
  <p:transition>
    <p:fade/>
  </p:transition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Using Async to “go faster”</a:t>
            </a:r>
          </a:p>
        </p:txBody>
      </p:sp>
      <p:graphicFrame>
        <p:nvGraphicFramePr>
          <p:cNvPr id="4" name="Table 3"/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616410215"/>
              </p:ext>
            </p:extLst>
          </p:nvPr>
        </p:nvGraphicFramePr>
        <p:xfrm>
          <a:off x="2098221" y="1189176"/>
          <a:ext cx="7995558" cy="4001573"/>
        </p:xfrm>
        <a:graphic>
          <a:graphicData uri="http://schemas.openxmlformats.org/drawingml/2006/table">
            <a:tbl>
              <a:tblPr firstRow="1" bandRow="1">
                <a:tableStyleId>{5C22544A-7EE6-4342-B048-85BDC9FD1C3A}</a:tableStyleId>
              </a:tblPr>
              <a:tblGrid>
                <a:gridCol w="3997779">
                  <a:extLst>
                    <a:ext uri="{9D8B030D-6E8A-4147-A177-3AD203B41FA5}">
                      <a16:colId xmlns:a16="http://schemas.microsoft.com/office/drawing/2014/main" val="20000"/>
                    </a:ext>
                  </a:extLst>
                </a:gridCol>
                <a:gridCol w="3997779">
                  <a:extLst>
                    <a:ext uri="{9D8B030D-6E8A-4147-A177-3AD203B41FA5}">
                      <a16:colId xmlns:a16="http://schemas.microsoft.com/office/drawing/2014/main" val="20001"/>
                    </a:ext>
                  </a:extLst>
                </a:gridCol>
              </a:tblGrid>
              <a:tr h="536043"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Client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sz="2400" dirty="0"/>
                        <a:t>Server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0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Responsiveness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l"/>
                      <a:r>
                        <a:rPr lang="en-US" sz="2400" dirty="0"/>
                        <a:t>Primary benefit: </a:t>
                      </a:r>
                      <a:r>
                        <a:rPr lang="en-US" sz="2400" i="1" dirty="0"/>
                        <a:t>Scalability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1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Keep UI thread free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Minimize threads used to</a:t>
                      </a:r>
                      <a:r>
                        <a:rPr lang="en-US" sz="2400" baseline="0" dirty="0"/>
                        <a:t> serve requests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2"/>
                  </a:ext>
                </a:extLst>
              </a:tr>
              <a:tr h="536043">
                <a:tc>
                  <a:txBody>
                    <a:bodyPr/>
                    <a:lstStyle/>
                    <a:p>
                      <a:r>
                        <a:rPr lang="en-US" sz="2400" dirty="0"/>
                        <a:t>Better UX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10x-100x scalability</a:t>
                      </a:r>
                      <a:r>
                        <a:rPr lang="en-US" sz="2400" baseline="0" dirty="0"/>
                        <a:t> (same box)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3"/>
                  </a:ext>
                </a:extLst>
              </a:tr>
              <a:tr h="909805">
                <a:tc>
                  <a:txBody>
                    <a:bodyPr/>
                    <a:lstStyle/>
                    <a:p>
                      <a:r>
                        <a:rPr lang="en-US" sz="2400" dirty="0"/>
                        <a:t>Nonblocking UI is required</a:t>
                      </a:r>
                      <a:r>
                        <a:rPr lang="en-US" sz="2400" baseline="0" dirty="0"/>
                        <a:t> by some app stores</a:t>
                      </a:r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r>
                        <a:rPr lang="en-US" sz="2400" dirty="0"/>
                        <a:t>Faster</a:t>
                      </a:r>
                      <a:r>
                        <a:rPr lang="en-US" sz="2400" baseline="0" dirty="0"/>
                        <a:t> response to bursting traffic</a:t>
                      </a:r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000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1842678782"/>
      </p:ext>
    </p:extLst>
  </p:cSld>
  <p:clrMapOvr>
    <a:masterClrMapping/>
  </p:clrMapOvr>
  <p:transition>
    <p:fade/>
  </p:transition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Three Conceptual Models </a:t>
            </a:r>
            <a:r>
              <a:rPr lang="en-US" sz="5400" dirty="0"/>
              <a:t>that won’t mislead you</a:t>
            </a:r>
          </a:p>
        </p:txBody>
      </p:sp>
    </p:spTree>
    <p:extLst>
      <p:ext uri="{BB962C8B-B14F-4D97-AF65-F5344CB8AC3E}">
        <p14:creationId xmlns:p14="http://schemas.microsoft.com/office/powerpoint/2010/main" val="1032497153"/>
      </p:ext>
    </p:extLst>
  </p:cSld>
  <p:clrMapOvr>
    <a:masterClrMapping/>
  </p:clrMapOvr>
  <p:transition>
    <p:fade/>
  </p:transition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(1)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018088"/>
          </a:xfrm>
        </p:spPr>
        <p:txBody>
          <a:bodyPr/>
          <a:lstStyle/>
          <a:p>
            <a:r>
              <a:rPr lang="en-US" dirty="0"/>
              <a:t>“await”: “asynchronous wait”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</a:t>
            </a:r>
            <a:r>
              <a:rPr lang="en-US" dirty="0"/>
              <a:t> represents the method’s execution.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Completion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Results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Exceptions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can pause a method’s execution.</a:t>
            </a:r>
          </a:p>
        </p:txBody>
      </p:sp>
    </p:spTree>
    <p:extLst>
      <p:ext uri="{BB962C8B-B14F-4D97-AF65-F5344CB8AC3E}">
        <p14:creationId xmlns:p14="http://schemas.microsoft.com/office/powerpoint/2010/main" val="3565758165"/>
      </p:ext>
    </p:extLst>
  </p:cSld>
  <p:clrMapOvr>
    <a:masterClrMapping/>
  </p:clrMapOvr>
  <p:transition>
    <p:fade/>
  </p:transition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(2)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91541" y="1197324"/>
            <a:ext cx="11653523" cy="4167551"/>
          </a:xfrm>
        </p:spPr>
        <p:txBody>
          <a:bodyPr/>
          <a:lstStyle/>
          <a:p>
            <a:r>
              <a:rPr lang="en-US" dirty="0"/>
              <a:t>Types: “</a:t>
            </a:r>
            <a:r>
              <a:rPr lang="en-US" dirty="0" err="1"/>
              <a:t>wapper</a:t>
            </a:r>
            <a:r>
              <a:rPr lang="en-US" dirty="0"/>
              <a:t>” / “</a:t>
            </a:r>
            <a:r>
              <a:rPr lang="en-US" dirty="0" err="1"/>
              <a:t>unwrapper</a:t>
            </a:r>
            <a:r>
              <a:rPr lang="en-US" dirty="0"/>
              <a:t>”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wraps the result of an async method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Task&lt;T&gt;</a:t>
            </a:r>
            <a:r>
              <a:rPr lang="en-US" dirty="0"/>
              <a:t> is a future value of </a:t>
            </a:r>
            <a:r>
              <a:rPr lang="en-US" dirty="0">
                <a:latin typeface="Consolas" panose="020B0609020204030204" pitchFamily="49" charset="0"/>
              </a:rPr>
              <a:t>T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“wraps” future values into </a:t>
            </a:r>
            <a:r>
              <a:rPr lang="en-US" dirty="0">
                <a:latin typeface="Consolas" panose="020B0609020204030204" pitchFamily="49" charset="0"/>
              </a:rPr>
              <a:t>Task&lt;T&gt;</a:t>
            </a:r>
            <a:br>
              <a:rPr lang="en-US" dirty="0"/>
            </a:b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“unwraps” the future value from the task</a:t>
            </a:r>
          </a:p>
          <a:p>
            <a:endParaRPr lang="en-US" dirty="0"/>
          </a:p>
          <a:p>
            <a:r>
              <a:rPr lang="en-US" dirty="0"/>
              <a:t>(hint: async is a monad in functional languages)</a:t>
            </a:r>
          </a:p>
        </p:txBody>
      </p:sp>
    </p:spTree>
    <p:extLst>
      <p:ext uri="{BB962C8B-B14F-4D97-AF65-F5344CB8AC3E}">
        <p14:creationId xmlns:p14="http://schemas.microsoft.com/office/powerpoint/2010/main" val="1714441512"/>
      </p:ext>
    </p:extLst>
  </p:cSld>
  <p:clrMapOvr>
    <a:masterClrMapping/>
  </p:clrMapOvr>
  <p:transition>
    <p:fade/>
  </p:transition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CC542669-C8BE-DA40-EC5C-BB6807CD4A8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Correctly conceptualizing Async (3)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A68FA461-30C2-059C-FC54-75834E00C120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416337"/>
          </a:xfrm>
        </p:spPr>
        <p:txBody>
          <a:bodyPr/>
          <a:lstStyle/>
          <a:p>
            <a:r>
              <a:rPr lang="en-US" dirty="0"/>
              <a:t>Callbacks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chops up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identifies the dividing points where the method is chopped up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When </a:t>
            </a: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yields, it registers the next method chunk as a callback on the task</a:t>
            </a:r>
          </a:p>
          <a:p>
            <a:endParaRPr lang="en-US" dirty="0"/>
          </a:p>
          <a:p>
            <a:r>
              <a:rPr lang="en-US" dirty="0"/>
              <a:t>At runtime, the code stack inverts!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Call stack is </a:t>
            </a:r>
            <a:r>
              <a:rPr lang="en-US" i="1" dirty="0"/>
              <a:t>not</a:t>
            </a:r>
            <a:r>
              <a:rPr lang="en-US" dirty="0"/>
              <a:t> where your code came from; it’s where it’s returning to!</a:t>
            </a:r>
          </a:p>
          <a:p>
            <a:endParaRPr lang="en-US" dirty="0"/>
          </a:p>
          <a:p>
            <a:r>
              <a:rPr lang="en-US" dirty="0"/>
              <a:t>(and this is how the GC isn’t confused)</a:t>
            </a:r>
          </a:p>
        </p:txBody>
      </p:sp>
    </p:spTree>
    <p:extLst>
      <p:ext uri="{BB962C8B-B14F-4D97-AF65-F5344CB8AC3E}">
        <p14:creationId xmlns:p14="http://schemas.microsoft.com/office/powerpoint/2010/main" val="532436253"/>
      </p:ext>
    </p:extLst>
  </p:cSld>
  <p:clrMapOvr>
    <a:masterClrMapping/>
  </p:clrMapOvr>
  <p:transition>
    <p:fade/>
  </p:transition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EFDEDC-D2E2-9862-36B3-29094A23778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Task is an object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74185B40-DE64-125F-EEE7-5DE6B2E3DE49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922788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Task is not magic.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save it in a variable and await it later.</a:t>
            </a:r>
          </a:p>
          <a:p>
            <a:pPr marL="457200" indent="-457200">
              <a:buFontTx/>
              <a:buChar char="-"/>
            </a:pPr>
            <a:r>
              <a:rPr lang="en-US" dirty="0"/>
              <a:t>You can combine it naturally with other objects: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List&lt;Task&gt; (but beware </a:t>
            </a:r>
            <a:r>
              <a:rPr lang="en-US" dirty="0" err="1"/>
              <a:t>IEnumerable</a:t>
            </a:r>
            <a:r>
              <a:rPr lang="en-US" dirty="0"/>
              <a:t>&lt;Task&gt;)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Func&lt;Task&gt;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Lazy&lt;Task&gt;</a:t>
            </a:r>
          </a:p>
        </p:txBody>
      </p:sp>
    </p:spTree>
    <p:extLst>
      <p:ext uri="{BB962C8B-B14F-4D97-AF65-F5344CB8AC3E}">
        <p14:creationId xmlns:p14="http://schemas.microsoft.com/office/powerpoint/2010/main" val="2530352320"/>
      </p:ext>
    </p:extLst>
  </p:cSld>
  <p:clrMapOvr>
    <a:masterClrMapping/>
  </p:clrMapOvr>
  <p:transition>
    <p:fade/>
  </p:transition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224689839"/>
      </p:ext>
    </p:extLst>
  </p:cSld>
  <p:clrMapOvr>
    <a:masterClrMapping/>
  </p:clrMapOvr>
  <p:transition>
    <p:fade/>
  </p:transition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Usage Mistakes</a:t>
            </a:r>
          </a:p>
        </p:txBody>
      </p:sp>
    </p:spTree>
    <p:extLst>
      <p:ext uri="{BB962C8B-B14F-4D97-AF65-F5344CB8AC3E}">
        <p14:creationId xmlns:p14="http://schemas.microsoft.com/office/powerpoint/2010/main" val="3801221277"/>
      </p:ext>
    </p:extLst>
  </p:cSld>
  <p:clrMapOvr>
    <a:masterClrMapping/>
  </p:clrMapOvr>
  <p:transition>
    <p:fade/>
  </p:transition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Who is this guy?</a:t>
            </a:r>
          </a:p>
        </p:txBody>
      </p:sp>
      <p:pic>
        <p:nvPicPr>
          <p:cNvPr id="3" name="Picture 2"/>
          <p:cNvPicPr/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4378007" y="4201227"/>
            <a:ext cx="3435985" cy="13893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23290894"/>
      </p:ext>
    </p:extLst>
  </p:cSld>
  <p:clrMapOvr>
    <a:masterClrMapping/>
  </p:clrMapOvr>
  <p:transition>
    <p:fade/>
  </p:transition>
</p:sld>
</file>

<file path=ppt/slides/slide2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Avoid Async Void </a:t>
            </a:r>
            <a:r>
              <a:rPr lang="en-US" sz="4000" dirty="0">
                <a:hlinkClick r:id="rId3"/>
              </a:rPr>
              <a:t>–Me, 2013</a:t>
            </a:r>
            <a:endParaRPr lang="en-US" sz="4000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3918637"/>
          </a:xfrm>
        </p:spPr>
        <p:txBody>
          <a:bodyPr/>
          <a:lstStyle/>
          <a:p>
            <a:r>
              <a:rPr lang="en-US" dirty="0">
                <a:latin typeface="Consolas" panose="020B0609020204030204" pitchFamily="49" charset="0"/>
              </a:rPr>
              <a:t>void</a:t>
            </a:r>
            <a:r>
              <a:rPr lang="en-US" dirty="0"/>
              <a:t> is not a natural type for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methods: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represent execution.</a:t>
            </a:r>
          </a:p>
          <a:p>
            <a:pPr marL="457200" indent="-457200">
              <a:buFontTx/>
              <a:buChar char="-"/>
            </a:pPr>
            <a:r>
              <a:rPr lang="en-US" dirty="0"/>
              <a:t>No way to detect completion (shutdown, results).</a:t>
            </a:r>
          </a:p>
          <a:p>
            <a:pPr marL="457200" indent="-457200">
              <a:buFontTx/>
              <a:buChar char="-"/>
            </a:pPr>
            <a:r>
              <a:rPr lang="en-US" dirty="0"/>
              <a:t>Awkward error handling (no try/catch).</a:t>
            </a:r>
          </a:p>
          <a:p>
            <a:pPr marL="457200" indent="-457200">
              <a:buFontTx/>
              <a:buChar char="-"/>
            </a:pPr>
            <a:r>
              <a:rPr lang="en-US" dirty="0"/>
              <a:t>Doesn’t exist in other async/await languages.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Primary purpose: </a:t>
            </a:r>
            <a:r>
              <a:rPr lang="en-US" dirty="0">
                <a:latin typeface="Consolas" panose="020B0609020204030204" pitchFamily="49" charset="0"/>
              </a:rPr>
              <a:t>async</a:t>
            </a:r>
            <a:r>
              <a:rPr lang="en-US" dirty="0"/>
              <a:t> event handlers.</a:t>
            </a:r>
          </a:p>
        </p:txBody>
      </p:sp>
    </p:spTree>
    <p:extLst>
      <p:ext uri="{BB962C8B-B14F-4D97-AF65-F5344CB8AC3E}">
        <p14:creationId xmlns:p14="http://schemas.microsoft.com/office/powerpoint/2010/main" val="2349577873"/>
      </p:ext>
    </p:extLst>
  </p:cSld>
  <p:clrMapOvr>
    <a:masterClrMapping/>
  </p:clrMapOvr>
  <p:transition>
    <p:fade/>
  </p:transition>
</p:sld>
</file>

<file path=ppt/slides/slide2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Blocking on Async Code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702891"/>
          </a:xfrm>
        </p:spPr>
        <p:txBody>
          <a:bodyPr/>
          <a:lstStyle/>
          <a:p>
            <a:r>
              <a:rPr lang="en-US" dirty="0"/>
              <a:t>Can cause deadlocks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hlinkClick r:id="rId3"/>
              </a:rPr>
              <a:t>https://tinyurl.com/AsyncAllTheWay</a:t>
            </a:r>
            <a:endParaRPr lang="en-US" dirty="0"/>
          </a:p>
          <a:p>
            <a:pPr marL="796926" lvl="1" indent="-457200">
              <a:buFontTx/>
              <a:buChar char="-"/>
            </a:pPr>
            <a:r>
              <a:rPr lang="en-US" dirty="0"/>
              <a:t>When await pauses a method, it captures a context (</a:t>
            </a:r>
            <a:r>
              <a:rPr lang="en-US" dirty="0" err="1"/>
              <a:t>SynchronizationContext</a:t>
            </a:r>
            <a:r>
              <a:rPr lang="en-US" dirty="0"/>
              <a:t> / </a:t>
            </a:r>
            <a:r>
              <a:rPr lang="en-US" dirty="0" err="1"/>
              <a:t>TaskScheduler</a:t>
            </a:r>
            <a:r>
              <a:rPr lang="en-US" dirty="0"/>
              <a:t>), and resumes the method in that context.</a:t>
            </a:r>
          </a:p>
          <a:p>
            <a:pPr marL="1030290" lvl="2" indent="-457200">
              <a:buFontTx/>
              <a:buChar char="-"/>
            </a:pPr>
            <a:r>
              <a:rPr lang="en-US" dirty="0"/>
              <a:t>Some contexts only allow one thread at a time.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r>
              <a:rPr lang="en-US" dirty="0"/>
              <a:t>Thread pool exhaustion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Blocking on async code uses a thread pool thread and then requires </a:t>
            </a:r>
            <a:r>
              <a:rPr lang="en-US" i="1" dirty="0"/>
              <a:t>another</a:t>
            </a:r>
            <a:r>
              <a:rPr lang="en-US" dirty="0"/>
              <a:t> thread pool thread to unblock!</a:t>
            </a:r>
          </a:p>
          <a:p>
            <a:pPr marL="796926" lvl="1" indent="-457200">
              <a:buFontTx/>
              <a:buChar char="-"/>
            </a:pPr>
            <a:endParaRPr lang="en-US" dirty="0"/>
          </a:p>
          <a:p>
            <a:pPr marL="796926" lvl="1" indent="-457200">
              <a:buFontTx/>
              <a:buChar char="-"/>
            </a:pP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012007790"/>
      </p:ext>
    </p:extLst>
  </p:cSld>
  <p:clrMapOvr>
    <a:masterClrMapping/>
  </p:clrMapOvr>
  <p:transition>
    <p:fade/>
  </p:transition>
</p:sld>
</file>

<file path=ppt/slides/slide2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Mistakes!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5013937"/>
          </a:xfrm>
        </p:spPr>
        <p:txBody>
          <a:bodyPr/>
          <a:lstStyle/>
          <a:p>
            <a:r>
              <a:rPr lang="en-US" dirty="0"/>
              <a:t>Fire and forget</a:t>
            </a:r>
          </a:p>
          <a:p>
            <a:r>
              <a:rPr lang="en-US" dirty="0"/>
              <a:t>Side effects instead of returning results</a:t>
            </a:r>
          </a:p>
          <a:p>
            <a:r>
              <a:rPr lang="en-US" dirty="0" err="1"/>
              <a:t>ContinueWith</a:t>
            </a:r>
            <a:r>
              <a:rPr lang="en-US" dirty="0"/>
              <a:t>, </a:t>
            </a:r>
            <a:r>
              <a:rPr lang="en-US" dirty="0" err="1"/>
              <a:t>StartNew</a:t>
            </a:r>
            <a:r>
              <a:rPr lang="en-US" dirty="0"/>
              <a:t>, Task constructor</a:t>
            </a:r>
          </a:p>
          <a:p>
            <a:r>
              <a:rPr lang="en-US" dirty="0"/>
              <a:t>Eliding async/await in non-trivial methods</a:t>
            </a:r>
          </a:p>
          <a:p>
            <a:r>
              <a:rPr lang="en-US" dirty="0" err="1"/>
              <a:t>WaitAsync</a:t>
            </a:r>
            <a:r>
              <a:rPr lang="en-US" dirty="0"/>
              <a:t>(token) to “cancel” a task</a:t>
            </a:r>
          </a:p>
          <a:p>
            <a:r>
              <a:rPr lang="en-US" dirty="0"/>
              <a:t>Using </a:t>
            </a:r>
            <a:r>
              <a:rPr lang="en-US" dirty="0" err="1"/>
              <a:t>ConfigureAwait</a:t>
            </a:r>
            <a:r>
              <a:rPr lang="en-US" dirty="0"/>
              <a:t>(false) to avoid deadlocks</a:t>
            </a:r>
          </a:p>
          <a:p>
            <a:r>
              <a:rPr lang="en-US" dirty="0" err="1"/>
              <a:t>WhenAny</a:t>
            </a:r>
            <a:r>
              <a:rPr lang="en-US" dirty="0"/>
              <a:t> + Remove</a:t>
            </a:r>
          </a:p>
          <a:p>
            <a:r>
              <a:rPr lang="en-US" dirty="0"/>
              <a:t>Async events: Strategy vs Observer</a:t>
            </a:r>
          </a:p>
          <a:p>
            <a:r>
              <a:rPr lang="en-US" dirty="0"/>
              <a:t>Fake async methods</a:t>
            </a:r>
          </a:p>
        </p:txBody>
      </p:sp>
    </p:spTree>
    <p:extLst>
      <p:ext uri="{BB962C8B-B14F-4D97-AF65-F5344CB8AC3E}">
        <p14:creationId xmlns:p14="http://schemas.microsoft.com/office/powerpoint/2010/main" val="210393301"/>
      </p:ext>
    </p:extLst>
  </p:cSld>
  <p:clrMapOvr>
    <a:masterClrMapping/>
  </p:clrMapOvr>
  <p:transition>
    <p:fade/>
  </p:transition>
</p:sld>
</file>

<file path=ppt/slides/slide2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9C60516-A3C0-632E-4633-0349A11FBBC6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394611-EF1E-54F9-64F0-3A8F03BE91A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Adding unnecessary callbacks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185EB6D3-1816-08C1-DF28-89B398DC540B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4153829"/>
          </a:xfrm>
        </p:spPr>
        <p:txBody>
          <a:bodyPr/>
          <a:lstStyle/>
          <a:p>
            <a:r>
              <a:rPr lang="en-US" dirty="0"/>
              <a:t>Old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void DoSomething(Action </a:t>
            </a:r>
            <a:r>
              <a:rPr lang="en-US" dirty="0" err="1">
                <a:latin typeface="Consolas" panose="020B0609020204030204" pitchFamily="49" charset="0"/>
              </a:rPr>
              <a:t>onComplete</a:t>
            </a:r>
            <a:r>
              <a:rPr lang="en-US" dirty="0">
                <a:latin typeface="Consolas" panose="020B0609020204030204" pitchFamily="49" charset="0"/>
              </a:rPr>
              <a:t>) { …; </a:t>
            </a:r>
            <a:r>
              <a:rPr lang="en-US" dirty="0" err="1">
                <a:latin typeface="Consolas" panose="020B0609020204030204" pitchFamily="49" charset="0"/>
              </a:rPr>
              <a:t>onComplete</a:t>
            </a:r>
            <a:r>
              <a:rPr lang="en-US" dirty="0">
                <a:latin typeface="Consolas" panose="020B0609020204030204" pitchFamily="49" charset="0"/>
              </a:rPr>
              <a:t>();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DoSomething(() =&gt; B());</a:t>
            </a:r>
          </a:p>
          <a:p>
            <a:endParaRPr lang="en-US" dirty="0"/>
          </a:p>
          <a:p>
            <a:r>
              <a:rPr lang="en-US" dirty="0"/>
              <a:t>New code:</a:t>
            </a:r>
          </a:p>
          <a:p>
            <a:pPr lvl="1"/>
            <a:r>
              <a:rPr lang="en-US" dirty="0">
                <a:latin typeface="Consolas" panose="020B0609020204030204" pitchFamily="49" charset="0"/>
              </a:rPr>
              <a:t>Task </a:t>
            </a:r>
            <a:r>
              <a:rPr lang="en-US" dirty="0" err="1">
                <a:latin typeface="Consolas" panose="020B0609020204030204" pitchFamily="49" charset="0"/>
              </a:rPr>
              <a:t>DoSomethingAsync</a:t>
            </a:r>
            <a:r>
              <a:rPr lang="en-US" dirty="0">
                <a:latin typeface="Consolas" panose="020B0609020204030204" pitchFamily="49" charset="0"/>
              </a:rPr>
              <a:t>() { …; }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await DoSomething();</a:t>
            </a:r>
            <a:br>
              <a:rPr lang="en-US" dirty="0">
                <a:latin typeface="Consolas" panose="020B0609020204030204" pitchFamily="49" charset="0"/>
              </a:rPr>
            </a:br>
            <a:r>
              <a:rPr lang="en-US" dirty="0">
                <a:latin typeface="Consolas" panose="020B0609020204030204" pitchFamily="49" charset="0"/>
              </a:rPr>
              <a:t>B();</a:t>
            </a:r>
          </a:p>
        </p:txBody>
      </p:sp>
    </p:spTree>
    <p:extLst>
      <p:ext uri="{BB962C8B-B14F-4D97-AF65-F5344CB8AC3E}">
        <p14:creationId xmlns:p14="http://schemas.microsoft.com/office/powerpoint/2010/main" val="3575222398"/>
      </p:ext>
    </p:extLst>
  </p:cSld>
  <p:clrMapOvr>
    <a:masterClrMapping/>
  </p:clrMapOvr>
  <p:transition>
    <p:fade/>
  </p:transition>
</p:sld>
</file>

<file path=ppt/slides/slide2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6DC829FB-6C47-1442-C197-D823808B268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Rules Around </a:t>
            </a:r>
            <a:r>
              <a:rPr lang="en-US" dirty="0" err="1"/>
              <a:t>ValueTask</a:t>
            </a:r>
            <a:endParaRPr lang="en-US" dirty="0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446DB1A2-496F-86BC-5024-8622FC2738C2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4742196"/>
          </a:xfrm>
        </p:spPr>
        <p:txBody>
          <a:bodyPr/>
          <a:lstStyle/>
          <a:p>
            <a:pPr marL="457200" indent="-457200">
              <a:buFontTx/>
              <a:buChar char="-"/>
            </a:pPr>
            <a:r>
              <a:rPr lang="en-US" dirty="0"/>
              <a:t>Only consume once!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await</a:t>
            </a:r>
            <a:r>
              <a:rPr lang="en-US" dirty="0"/>
              <a:t> – the 99% case.</a:t>
            </a:r>
          </a:p>
          <a:p>
            <a:pPr marL="796926" lvl="1" indent="-457200">
              <a:buFontTx/>
              <a:buChar char="-"/>
            </a:pPr>
            <a:r>
              <a:rPr lang="en-US" dirty="0"/>
              <a:t>Advanced: </a:t>
            </a:r>
            <a:r>
              <a:rPr lang="en-US" dirty="0" err="1">
                <a:latin typeface="Consolas" panose="020B0609020204030204" pitchFamily="49" charset="0"/>
              </a:rPr>
              <a:t>IsCompleted</a:t>
            </a:r>
            <a:r>
              <a:rPr lang="en-US" dirty="0"/>
              <a:t> for fast path.</a:t>
            </a: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Cannot block!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Consolas" panose="020B0609020204030204" pitchFamily="49" charset="0"/>
              </a:rPr>
              <a:t>.Result</a:t>
            </a:r>
            <a:r>
              <a:rPr lang="en-US" dirty="0"/>
              <a:t> and </a:t>
            </a:r>
            <a:r>
              <a:rPr lang="en-US" dirty="0">
                <a:latin typeface="Consolas" panose="020B0609020204030204" pitchFamily="49" charset="0"/>
              </a:rPr>
              <a:t>.</a:t>
            </a:r>
            <a:r>
              <a:rPr lang="en-US" dirty="0" err="1">
                <a:latin typeface="Consolas" panose="020B0609020204030204" pitchFamily="49" charset="0"/>
              </a:rPr>
              <a:t>GetAwaiter</a:t>
            </a:r>
            <a:r>
              <a:rPr lang="en-US" dirty="0">
                <a:latin typeface="Consolas" panose="020B0609020204030204" pitchFamily="49" charset="0"/>
              </a:rPr>
              <a:t>().</a:t>
            </a:r>
            <a:r>
              <a:rPr lang="en-US" dirty="0" err="1">
                <a:latin typeface="Consolas" panose="020B0609020204030204" pitchFamily="49" charset="0"/>
              </a:rPr>
              <a:t>GetResult</a:t>
            </a:r>
            <a:r>
              <a:rPr lang="en-US" dirty="0">
                <a:latin typeface="Consolas" panose="020B0609020204030204" pitchFamily="49" charset="0"/>
              </a:rPr>
              <a:t>()</a:t>
            </a:r>
            <a:r>
              <a:rPr lang="en-US" dirty="0">
                <a:latin typeface="+mn-lt"/>
              </a:rPr>
              <a:t> will </a:t>
            </a:r>
            <a:r>
              <a:rPr lang="en-US" i="1" dirty="0">
                <a:latin typeface="+mn-lt"/>
              </a:rPr>
              <a:t>compile</a:t>
            </a:r>
            <a:r>
              <a:rPr lang="en-US" dirty="0">
                <a:latin typeface="+mn-lt"/>
              </a:rPr>
              <a:t> but may fail at runtime.</a:t>
            </a:r>
          </a:p>
          <a:p>
            <a:pPr marL="796926" lvl="1" indent="-457200">
              <a:buFontTx/>
              <a:buChar char="-"/>
            </a:pPr>
            <a:r>
              <a:rPr lang="en-US" dirty="0">
                <a:latin typeface="+mn-lt"/>
              </a:rPr>
              <a:t>Even worse, they may work at runtime (block) and then later fail at runtime.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Tx/>
              <a:buChar char="-"/>
            </a:pPr>
            <a:endParaRPr lang="en-US" dirty="0"/>
          </a:p>
          <a:p>
            <a:pPr marL="457200" indent="-457200">
              <a:buFontTx/>
              <a:buChar char="-"/>
            </a:pPr>
            <a:r>
              <a:rPr lang="en-US" dirty="0"/>
              <a:t>Need to bend the rules? </a:t>
            </a:r>
            <a:r>
              <a:rPr lang="en-US" dirty="0" err="1">
                <a:latin typeface="Consolas" panose="020B0609020204030204" pitchFamily="49" charset="0"/>
              </a:rPr>
              <a:t>AsTask</a:t>
            </a:r>
            <a:r>
              <a:rPr lang="en-US" dirty="0">
                <a:latin typeface="Consolas" panose="020B0609020204030204" pitchFamily="49" charset="0"/>
              </a:rPr>
              <a:t>()</a:t>
            </a:r>
          </a:p>
        </p:txBody>
      </p:sp>
      <p:pic>
        <p:nvPicPr>
          <p:cNvPr id="1028" name="Picture 4" descr="RULES, THERE ARE, FOLLOW THEM, YOU MUST - Meme Generator">
            <a:extLst>
              <a:ext uri="{FF2B5EF4-FFF2-40B4-BE49-F238E27FC236}">
                <a16:creationId xmlns:a16="http://schemas.microsoft.com/office/drawing/2014/main" id="{DAEB2EF1-56BE-F32C-4E09-3FCC6423A33B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8463280" y="156905"/>
            <a:ext cx="3459480" cy="2618454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4124275277"/>
      </p:ext>
    </p:extLst>
  </p:cSld>
  <p:clrMapOvr>
    <a:masterClrMapping/>
  </p:clrMapOvr>
  <p:transition>
    <p:fade/>
  </p:transition>
</p:sld>
</file>

<file path=ppt/slides/slide2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Not Invented Here</a:t>
            </a:r>
            <a:br>
              <a:rPr lang="en-US" dirty="0"/>
            </a:br>
            <a:r>
              <a:rPr lang="en-US" sz="6000" dirty="0"/>
              <a:t>(actually more like “I didn’t know!”)</a:t>
            </a:r>
          </a:p>
        </p:txBody>
      </p:sp>
    </p:spTree>
    <p:extLst>
      <p:ext uri="{BB962C8B-B14F-4D97-AF65-F5344CB8AC3E}">
        <p14:creationId xmlns:p14="http://schemas.microsoft.com/office/powerpoint/2010/main" val="818270129"/>
      </p:ext>
    </p:extLst>
  </p:cSld>
  <p:clrMapOvr>
    <a:masterClrMapping/>
  </p:clrMapOvr>
  <p:transition>
    <p:fade/>
  </p:transition>
</p:sld>
</file>

<file path=ppt/slides/slide2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Cancellation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CancellationTokenSource</a:t>
            </a:r>
            <a:r>
              <a:rPr lang="en-US" dirty="0"/>
              <a:t> – controls a </a:t>
            </a:r>
            <a:r>
              <a:rPr lang="en-US" dirty="0" err="1">
                <a:latin typeface="Consolas" panose="020B0609020204030204" pitchFamily="49" charset="0"/>
              </a:rPr>
              <a:t>CancellationToken</a:t>
            </a:r>
            <a:endParaRPr lang="en-US" dirty="0"/>
          </a:p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CancellationToken</a:t>
            </a:r>
            <a:r>
              <a:rPr lang="en-US" dirty="0"/>
              <a:t> – used to detect cancellation.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>
                <a:latin typeface="Consolas" panose="020B0609020204030204" pitchFamily="49" charset="0"/>
              </a:rPr>
              <a:t>ThrowIfCancellationRequested</a:t>
            </a:r>
            <a:endParaRPr lang="en-US" dirty="0">
              <a:latin typeface="Consolas" panose="020B0609020204030204" pitchFamily="49" charset="0"/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>
                <a:latin typeface="Consolas" panose="020B0609020204030204" pitchFamily="49" charset="0"/>
              </a:rPr>
              <a:t>Register(delegate)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Seldom used directly.</a:t>
            </a:r>
          </a:p>
        </p:txBody>
      </p:sp>
    </p:spTree>
    <p:extLst>
      <p:ext uri="{BB962C8B-B14F-4D97-AF65-F5344CB8AC3E}">
        <p14:creationId xmlns:p14="http://schemas.microsoft.com/office/powerpoint/2010/main" val="3205144365"/>
      </p:ext>
    </p:extLst>
  </p:cSld>
  <p:clrMapOvr>
    <a:masterClrMapping/>
  </p:clrMapOvr>
  <p:transition>
    <p:fade/>
  </p:transition>
</p:sld>
</file>

<file path=ppt/slides/slide2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Progress Reporting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2"/>
            <a:ext cx="11653522" cy="3918637"/>
          </a:xfrm>
        </p:spPr>
        <p:txBody>
          <a:bodyPr/>
          <a:lstStyle/>
          <a:p>
            <a:endParaRPr lang="en-US" dirty="0"/>
          </a:p>
          <a:p>
            <a:r>
              <a:rPr lang="en-US" dirty="0" err="1">
                <a:latin typeface="Consolas" panose="020B0609020204030204" pitchFamily="49" charset="0"/>
              </a:rPr>
              <a:t>IProgress</a:t>
            </a:r>
            <a:r>
              <a:rPr lang="en-US" dirty="0">
                <a:latin typeface="Consolas" panose="020B0609020204030204" pitchFamily="49" charset="0"/>
              </a:rPr>
              <a:t>&lt;T&gt;</a:t>
            </a:r>
            <a:r>
              <a:rPr lang="en-US" dirty="0"/>
              <a:t> - a “sink” for progress updates.</a:t>
            </a:r>
          </a:p>
          <a:p>
            <a:endParaRPr lang="en-US" dirty="0"/>
          </a:p>
          <a:p>
            <a:r>
              <a:rPr lang="en-US" dirty="0">
                <a:latin typeface="Consolas" panose="020B0609020204030204" pitchFamily="49" charset="0"/>
              </a:rPr>
              <a:t>Progress&lt;T&gt;</a:t>
            </a:r>
            <a:r>
              <a:rPr lang="en-US" dirty="0"/>
              <a:t> - built-in implementation.</a:t>
            </a:r>
          </a:p>
          <a:p>
            <a:endParaRPr lang="en-US" dirty="0"/>
          </a:p>
          <a:p>
            <a:r>
              <a:rPr lang="en-US" dirty="0"/>
              <a:t>Others, too!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Your own. E.g., for throttling UI updates.</a:t>
            </a:r>
          </a:p>
        </p:txBody>
      </p:sp>
    </p:spTree>
    <p:extLst>
      <p:ext uri="{BB962C8B-B14F-4D97-AF65-F5344CB8AC3E}">
        <p14:creationId xmlns:p14="http://schemas.microsoft.com/office/powerpoint/2010/main" val="2292083711"/>
      </p:ext>
    </p:extLst>
  </p:cSld>
  <p:clrMapOvr>
    <a:masterClrMapping/>
  </p:clrMapOvr>
  <p:transition>
    <p:fade/>
  </p:transition>
</p:sld>
</file>

<file path=ppt/slides/slide2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Pipelines (ETL)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/>
              <a:t>Use </a:t>
            </a:r>
            <a:r>
              <a:rPr lang="en-US" dirty="0" err="1">
                <a:latin typeface="Consolas" panose="020B0609020204030204" pitchFamily="49" charset="0"/>
              </a:rPr>
              <a:t>System.Threading.Channels</a:t>
            </a:r>
            <a:r>
              <a:rPr lang="en-US" dirty="0"/>
              <a:t> if possible.</a:t>
            </a:r>
          </a:p>
          <a:p>
            <a:endParaRPr lang="en-US" dirty="0"/>
          </a:p>
          <a:p>
            <a:r>
              <a:rPr lang="en-US" dirty="0"/>
              <a:t>(Use TPL Dataflow if you need all the bells and whistles).</a:t>
            </a:r>
          </a:p>
        </p:txBody>
      </p:sp>
    </p:spTree>
    <p:extLst>
      <p:ext uri="{BB962C8B-B14F-4D97-AF65-F5344CB8AC3E}">
        <p14:creationId xmlns:p14="http://schemas.microsoft.com/office/powerpoint/2010/main" val="935365020"/>
      </p:ext>
    </p:extLst>
  </p:cSld>
  <p:clrMapOvr>
    <a:masterClrMapping/>
  </p:clrMapOvr>
  <p:transition>
    <p:fade/>
  </p:transition>
</p:sld>
</file>

<file path=ppt/slides/slide2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>
            <a:extLst>
              <a:ext uri="{FF2B5EF4-FFF2-40B4-BE49-F238E27FC236}">
                <a16:creationId xmlns:a16="http://schemas.microsoft.com/office/drawing/2014/main" id="{EC6A6C7C-AEF7-54E5-CB98-94471829ABB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Demotime</a:t>
            </a:r>
            <a:r>
              <a:rPr lang="en-US" dirty="0"/>
              <a:t>!</a:t>
            </a:r>
          </a:p>
        </p:txBody>
      </p:sp>
      <p:pic>
        <p:nvPicPr>
          <p:cNvPr id="1026" name="Picture 2" descr="nunc est cudendum (Hammertime in Latin) | el camino de amanda">
            <a:extLst>
              <a:ext uri="{FF2B5EF4-FFF2-40B4-BE49-F238E27FC236}">
                <a16:creationId xmlns:a16="http://schemas.microsoft.com/office/drawing/2014/main" id="{0FBE562E-243D-EBC9-0350-0BD4A127A4D2}"/>
              </a:ext>
            </a:extLst>
          </p:cNvPr>
          <p:cNvPicPr>
            <a:picLocks noChangeAspect="1" noChangeArrowheads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7795864" y="1395412"/>
            <a:ext cx="2800350" cy="4067175"/>
          </a:xfrm>
          <a:prstGeom prst="rect">
            <a:avLst/>
          </a:prstGeom>
          <a:noFill/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</a:extLst>
        </p:spPr>
      </p:pic>
    </p:spTree>
    <p:extLst>
      <p:ext uri="{BB962C8B-B14F-4D97-AF65-F5344CB8AC3E}">
        <p14:creationId xmlns:p14="http://schemas.microsoft.com/office/powerpoint/2010/main" val="26616789"/>
      </p:ext>
    </p:extLst>
  </p:cSld>
  <p:clrMapOvr>
    <a:masterClrMapping/>
  </p:clrMapOvr>
  <p:transition>
    <p:fade/>
  </p:transition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 showMasterSp="0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id="{AC885FC9-B82E-937A-3192-687F8A05CAD5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3483428" y="0"/>
            <a:ext cx="5225142" cy="68580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93857517"/>
      </p:ext>
    </p:extLst>
  </p:cSld>
  <p:clrMapOvr>
    <a:masterClrMapping/>
  </p:clrMapOvr>
  <mc:AlternateContent xmlns:mc="http://schemas.openxmlformats.org/markup-compatibility/2006" xmlns:p14="http://schemas.microsoft.com/office/powerpoint/2010/main">
    <mc:Choice Requires="p14">
      <p:transition p14:dur="0"/>
    </mc:Choice>
    <mc:Fallback xmlns="">
      <p:transition/>
    </mc:Fallback>
  </mc:AlternateContent>
</p:sld>
</file>

<file path=ppt/slides/slide3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Q&amp;A</a:t>
            </a:r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3" cstate="print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6724529" y="1103070"/>
            <a:ext cx="3129100" cy="3981780"/>
          </a:xfrm>
          <a:prstGeom prst="rect">
            <a:avLst/>
          </a:prstGeom>
        </p:spPr>
      </p:pic>
      <p:sp>
        <p:nvSpPr>
          <p:cNvPr id="6" name="TextBox 5"/>
          <p:cNvSpPr txBox="1"/>
          <p:nvPr/>
        </p:nvSpPr>
        <p:spPr>
          <a:xfrm>
            <a:off x="1725930" y="3296644"/>
            <a:ext cx="2912785" cy="470898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i="1" dirty="0">
                <a:solidFill>
                  <a:schemeClr val="bg1"/>
                </a:solidFill>
              </a:rPr>
              <a:t>Go forth and be awesome!</a:t>
            </a:r>
          </a:p>
        </p:txBody>
      </p:sp>
      <p:sp>
        <p:nvSpPr>
          <p:cNvPr id="7" name="TextBox 6"/>
          <p:cNvSpPr txBox="1"/>
          <p:nvPr/>
        </p:nvSpPr>
        <p:spPr>
          <a:xfrm>
            <a:off x="6795786" y="5084852"/>
            <a:ext cx="3003707" cy="346249"/>
          </a:xfrm>
          <a:prstGeom prst="rect">
            <a:avLst/>
          </a:prstGeom>
          <a:noFill/>
        </p:spPr>
        <p:txBody>
          <a:bodyPr wrap="none" lIns="137160" tIns="109728" rIns="137160" bIns="109728" rtlCol="0">
            <a:spAutoFit/>
          </a:bodyPr>
          <a:lstStyle/>
          <a:p>
            <a:pPr>
              <a:lnSpc>
                <a:spcPct val="90000"/>
              </a:lnSpc>
              <a:spcAft>
                <a:spcPts val="450"/>
              </a:spcAft>
            </a:pPr>
            <a:r>
              <a:rPr lang="en-US" sz="900" dirty="0">
                <a:solidFill>
                  <a:schemeClr val="bg1"/>
                </a:solidFill>
              </a:rPr>
              <a:t>Image from </a:t>
            </a:r>
            <a:r>
              <a:rPr lang="en-US" sz="900" dirty="0" err="1">
                <a:solidFill>
                  <a:schemeClr val="bg1"/>
                </a:solidFill>
              </a:rPr>
              <a:t>Etsy</a:t>
            </a:r>
            <a:r>
              <a:rPr lang="en-US" sz="900" dirty="0">
                <a:solidFill>
                  <a:schemeClr val="bg1"/>
                </a:solidFill>
              </a:rPr>
              <a:t> user </a:t>
            </a:r>
            <a:r>
              <a:rPr lang="en-US" sz="900" dirty="0" err="1">
                <a:solidFill>
                  <a:schemeClr val="bg1"/>
                </a:solidFill>
              </a:rPr>
              <a:t>Rosewine</a:t>
            </a:r>
            <a:r>
              <a:rPr lang="en-US" sz="900" dirty="0">
                <a:solidFill>
                  <a:schemeClr val="bg1"/>
                </a:solidFill>
              </a:rPr>
              <a:t>; used with permission</a:t>
            </a:r>
          </a:p>
        </p:txBody>
      </p:sp>
    </p:spTree>
    <p:extLst>
      <p:ext uri="{BB962C8B-B14F-4D97-AF65-F5344CB8AC3E}">
        <p14:creationId xmlns:p14="http://schemas.microsoft.com/office/powerpoint/2010/main" val="3243594767"/>
      </p:ext>
    </p:extLst>
  </p:cSld>
  <p:clrMapOvr>
    <a:masterClrMapping/>
  </p:clrMapOvr>
  <p:transition>
    <p:fade/>
  </p:transition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3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 err="1"/>
              <a:t>Async</a:t>
            </a:r>
            <a:r>
              <a:rPr lang="en-US" dirty="0"/>
              <a:t> Syntax</a:t>
            </a:r>
          </a:p>
        </p:txBody>
      </p:sp>
    </p:spTree>
    <p:extLst>
      <p:ext uri="{BB962C8B-B14F-4D97-AF65-F5344CB8AC3E}">
        <p14:creationId xmlns:p14="http://schemas.microsoft.com/office/powerpoint/2010/main" val="940865903"/>
      </p:ext>
    </p:extLst>
  </p:cSld>
  <p:clrMapOvr>
    <a:masterClrMapping/>
  </p:clrMapOvr>
  <p:transition>
    <p:fade/>
  </p:transition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syntax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solidFill>
                  <a:schemeClr val="bg1"/>
                </a:solidFill>
                <a:highlight>
                  <a:srgbClr val="FFFF00"/>
                </a:highlight>
                <a:latin typeface="Consolas" panose="020B0609020204030204" pitchFamily="49" charset="0"/>
              </a:rPr>
              <a:t>async</a:t>
            </a:r>
            <a:r>
              <a:rPr lang="en-US" sz="2800" dirty="0">
                <a:latin typeface="Consolas" panose="020B0609020204030204" pitchFamily="49" charset="0"/>
              </a:rPr>
              <a:t>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await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async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Enables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 for that method.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Transforms the method into a state machine, similar to the </a:t>
            </a:r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yield</a:t>
            </a:r>
            <a:r>
              <a:rPr lang="en-US" dirty="0">
                <a:solidFill>
                  <a:schemeClr val="bg2"/>
                </a:solidFill>
              </a:rPr>
              <a:t> </a:t>
            </a:r>
            <a:r>
              <a:rPr lang="en-US" dirty="0"/>
              <a:t>keyword.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That’s it!</a:t>
            </a:r>
          </a:p>
        </p:txBody>
      </p:sp>
    </p:spTree>
    <p:extLst>
      <p:ext uri="{BB962C8B-B14F-4D97-AF65-F5344CB8AC3E}">
        <p14:creationId xmlns:p14="http://schemas.microsoft.com/office/powerpoint/2010/main" val="3796024996"/>
      </p:ext>
    </p:extLst>
  </p:cSld>
  <p:clrMapOvr>
    <a:masterClrMapping/>
  </p:clrMapOvr>
  <p:transition>
    <p:fade/>
  </p:transition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F282A7-B7B1-F0F4-1B84-6677C5BD2F6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77EACF6-D058-59F4-FD01-70B528867D7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Async keyword: state machine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8F2EFAFA-B7C7-4108-97D4-C255690853FF}"/>
              </a:ext>
            </a:extLst>
          </p:cNvPr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1728037"/>
          </a:xfrm>
        </p:spPr>
        <p:txBody>
          <a:bodyPr/>
          <a:lstStyle/>
          <a:p>
            <a:r>
              <a:rPr lang="en-US" dirty="0">
                <a:hlinkClick r:id="rId3"/>
              </a:rPr>
              <a:t>https://tinyurl.com/ycxnpskw</a:t>
            </a:r>
            <a:endParaRPr lang="en-US" dirty="0"/>
          </a:p>
          <a:p>
            <a:endParaRPr lang="en-US" dirty="0"/>
          </a:p>
          <a:p>
            <a:r>
              <a:rPr lang="en-US" dirty="0" err="1"/>
              <a:t>MoveNext</a:t>
            </a:r>
            <a:r>
              <a:rPr lang="en-US" dirty="0"/>
              <a:t>() will be in your stack traces</a:t>
            </a:r>
          </a:p>
        </p:txBody>
      </p:sp>
    </p:spTree>
    <p:extLst>
      <p:ext uri="{BB962C8B-B14F-4D97-AF65-F5344CB8AC3E}">
        <p14:creationId xmlns:p14="http://schemas.microsoft.com/office/powerpoint/2010/main" val="2973644028"/>
      </p:ext>
    </p:extLst>
  </p:cSld>
  <p:clrMapOvr>
    <a:masterClrMapping/>
  </p:clrMapOvr>
  <p:transition>
    <p:fade/>
  </p:transition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</a:t>
            </a:r>
            <a:r>
              <a:rPr lang="en-US" dirty="0" err="1"/>
              <a:t>awaitables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958361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>
                <a:solidFill>
                  <a:schemeClr val="bg1"/>
                </a:solidFill>
                <a:latin typeface="Consolas" panose="020B0609020204030204" pitchFamily="49" charset="0"/>
                <a:cs typeface="Consolas" panose="020B0609020204030204" pitchFamily="49" charset="0"/>
              </a:rPr>
              <a:t>await</a:t>
            </a:r>
            <a:endParaRPr lang="en-US" dirty="0">
              <a:solidFill>
                <a:schemeClr val="bg1"/>
              </a:solidFill>
            </a:endParaRP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Takes a single argument.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 err="1"/>
              <a:t>Awaitable</a:t>
            </a:r>
            <a:r>
              <a:rPr lang="en-US" dirty="0"/>
              <a:t>: Task/</a:t>
            </a:r>
            <a:r>
              <a:rPr lang="en-US" dirty="0" err="1"/>
              <a:t>ValueTask</a:t>
            </a:r>
            <a:r>
              <a:rPr lang="en-US" dirty="0"/>
              <a:t> (Future/Promise)</a:t>
            </a:r>
          </a:p>
        </p:txBody>
      </p:sp>
      <p:sp>
        <p:nvSpPr>
          <p:cNvPr id="7" name="Text Placeholder 2"/>
          <p:cNvSpPr txBox="1">
            <a:spLocks/>
          </p:cNvSpPr>
          <p:nvPr/>
        </p:nvSpPr>
        <p:spPr>
          <a:xfrm>
            <a:off x="5620216" y="2958023"/>
            <a:ext cx="6571784" cy="2142125"/>
          </a:xfrm>
          <a:prstGeom prst="rect">
            <a:avLst/>
          </a:prstGeom>
          <a:ln>
            <a:solidFill>
              <a:schemeClr val="accent1"/>
            </a:solidFill>
          </a:ln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sz="2400" dirty="0">
                <a:latin typeface="Consolas" panose="020B0609020204030204" pitchFamily="49" charset="0"/>
              </a:rPr>
              <a:t>async Task </a:t>
            </a:r>
            <a:r>
              <a:rPr lang="en-US" sz="2400" dirty="0" err="1">
                <a:latin typeface="Consolas" panose="020B0609020204030204" pitchFamily="49" charset="0"/>
              </a:rPr>
              <a:t>DoNothingAsync</a:t>
            </a:r>
            <a:r>
              <a:rPr lang="en-US" sz="24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Task </a:t>
            </a:r>
            <a:r>
              <a:rPr lang="en-US" sz="2400" dirty="0" err="1">
                <a:latin typeface="Consolas" panose="020B0609020204030204" pitchFamily="49" charset="0"/>
              </a:rPr>
              <a:t>task</a:t>
            </a:r>
            <a:r>
              <a:rPr lang="en-US" sz="2400" dirty="0">
                <a:latin typeface="Consolas" panose="020B0609020204030204" pitchFamily="49" charset="0"/>
              </a:rPr>
              <a:t> = </a:t>
            </a:r>
            <a:r>
              <a:rPr lang="en-US" sz="2400" dirty="0" err="1">
                <a:latin typeface="Consolas" panose="020B0609020204030204" pitchFamily="49" charset="0"/>
              </a:rPr>
              <a:t>Task.Delay</a:t>
            </a:r>
            <a:r>
              <a:rPr lang="en-US" sz="24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  await task;</a:t>
            </a:r>
          </a:p>
          <a:p>
            <a:r>
              <a:rPr lang="en-US" sz="2400" dirty="0">
                <a:latin typeface="Consolas" panose="020B0609020204030204" pitchFamily="49" charset="0"/>
              </a:rPr>
              <a:t>}</a:t>
            </a:r>
          </a:p>
        </p:txBody>
      </p:sp>
    </p:spTree>
    <p:extLst>
      <p:ext uri="{BB962C8B-B14F-4D97-AF65-F5344CB8AC3E}">
        <p14:creationId xmlns:p14="http://schemas.microsoft.com/office/powerpoint/2010/main" val="3121954459"/>
      </p:ext>
    </p:extLst>
  </p:cSld>
  <p:clrMapOvr>
    <a:masterClrMapping/>
  </p:clrMapOvr>
  <p:transition>
    <p:fade/>
  </p:transition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yielding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976888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If Task is complete, continues synchronously.</a:t>
            </a:r>
          </a:p>
          <a:p>
            <a:r>
              <a:rPr lang="en-US" dirty="0"/>
              <a:t>If Task is not complete, continues asynchronously: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i="1" dirty="0"/>
              <a:t>Pauses</a:t>
            </a:r>
            <a:r>
              <a:rPr lang="en-US" dirty="0"/>
              <a:t> the method and registers it with the task.</a:t>
            </a:r>
          </a:p>
          <a:p>
            <a:pPr marL="796926" lvl="1" indent="-457200">
              <a:buFont typeface="Arial" panose="020B0604020202020204" pitchFamily="34" charset="0"/>
              <a:buChar char="•"/>
            </a:pPr>
            <a:r>
              <a:rPr lang="en-US" dirty="0"/>
              <a:t>Then </a:t>
            </a:r>
            <a:r>
              <a:rPr lang="en-US" i="1" dirty="0"/>
              <a:t>returns</a:t>
            </a:r>
            <a:r>
              <a:rPr lang="en-US" dirty="0"/>
              <a:t>.</a:t>
            </a:r>
          </a:p>
        </p:txBody>
      </p:sp>
    </p:spTree>
    <p:extLst>
      <p:ext uri="{BB962C8B-B14F-4D97-AF65-F5344CB8AC3E}">
        <p14:creationId xmlns:p14="http://schemas.microsoft.com/office/powerpoint/2010/main" val="3951757137"/>
      </p:ext>
    </p:extLst>
  </p:cSld>
  <p:clrMapOvr>
    <a:masterClrMapping/>
  </p:clrMapOvr>
  <p:transition>
    <p:fade/>
  </p:transition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Await keyword: resuming execution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sz="quarter" idx="10"/>
          </p:nvPr>
        </p:nvSpPr>
        <p:spPr>
          <a:xfrm>
            <a:off x="269239" y="1197324"/>
            <a:ext cx="11653523" cy="2468368"/>
          </a:xfrm>
        </p:spPr>
        <p:txBody>
          <a:bodyPr/>
          <a:lstStyle/>
          <a:p>
            <a:r>
              <a:rPr lang="en-US" sz="2800" dirty="0">
                <a:latin typeface="Consolas" panose="020B0609020204030204" pitchFamily="49" charset="0"/>
              </a:rPr>
              <a:t>async Task </a:t>
            </a:r>
            <a:r>
              <a:rPr lang="en-US" sz="2800" dirty="0" err="1">
                <a:latin typeface="Consolas" panose="020B0609020204030204" pitchFamily="49" charset="0"/>
              </a:rPr>
              <a:t>DoNothingAsync</a:t>
            </a:r>
            <a:r>
              <a:rPr lang="en-US" sz="2800" dirty="0">
                <a:latin typeface="Consolas" panose="020B0609020204030204" pitchFamily="49" charset="0"/>
              </a:rPr>
              <a:t>()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{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// In the Real World, we would actually do something...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  </a:t>
            </a:r>
            <a:r>
              <a:rPr lang="en-US" sz="2800" dirty="0">
                <a:highlight>
                  <a:srgbClr val="FFFF00"/>
                </a:highlight>
                <a:latin typeface="Consolas" panose="020B0609020204030204" pitchFamily="49" charset="0"/>
              </a:rPr>
              <a:t>await</a:t>
            </a:r>
            <a:r>
              <a:rPr lang="en-US" sz="2800" dirty="0">
                <a:latin typeface="Consolas" panose="020B0609020204030204" pitchFamily="49" charset="0"/>
              </a:rPr>
              <a:t> </a:t>
            </a:r>
            <a:r>
              <a:rPr lang="en-US" sz="2800" dirty="0" err="1">
                <a:latin typeface="Consolas" panose="020B0609020204030204" pitchFamily="49" charset="0"/>
              </a:rPr>
              <a:t>Task.Delay</a:t>
            </a:r>
            <a:r>
              <a:rPr lang="en-US" sz="2800" dirty="0">
                <a:latin typeface="Consolas" panose="020B0609020204030204" pitchFamily="49" charset="0"/>
              </a:rPr>
              <a:t>(100);</a:t>
            </a:r>
          </a:p>
          <a:p>
            <a:r>
              <a:rPr lang="en-US" sz="2800" dirty="0">
                <a:latin typeface="Consolas" panose="020B0609020204030204" pitchFamily="49" charset="0"/>
              </a:rPr>
              <a:t>}</a:t>
            </a:r>
          </a:p>
        </p:txBody>
      </p:sp>
      <p:sp>
        <p:nvSpPr>
          <p:cNvPr id="6" name="Text Placeholder 2"/>
          <p:cNvSpPr txBox="1">
            <a:spLocks/>
          </p:cNvSpPr>
          <p:nvPr/>
        </p:nvSpPr>
        <p:spPr>
          <a:xfrm>
            <a:off x="269239" y="3665690"/>
            <a:ext cx="11653522" cy="1728037"/>
          </a:xfrm>
          <a:prstGeom prst="rect">
            <a:avLst/>
          </a:prstGeom>
        </p:spPr>
        <p:txBody>
          <a:bodyPr vert="horz" wrap="square" lIns="146304" tIns="91440" rIns="146304" bIns="91440" rtlCol="0">
            <a:spAutoFit/>
          </a:bodyPr>
          <a:lstStyle>
            <a:lvl1pPr marL="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323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1pPr>
            <a:lvl2pPr marL="33972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2353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2pPr>
            <a:lvl3pPr marL="573090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961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3pPr>
            <a:lvl4pPr marL="798516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4pPr>
            <a:lvl5pPr marL="1030292" marR="0" indent="0" algn="l" defTabSz="914367" rtl="0" eaLnBrk="1" fontAlgn="auto" latinLnBrk="0" hangingPunct="1">
              <a:lnSpc>
                <a:spcPct val="90000"/>
              </a:lnSpc>
              <a:spcBef>
                <a:spcPct val="20000"/>
              </a:spcBef>
              <a:spcAft>
                <a:spcPts val="0"/>
              </a:spcAft>
              <a:buClrTx/>
              <a:buSzPct val="90000"/>
              <a:buFont typeface="Arial" pitchFamily="34" charset="0"/>
              <a:buNone/>
              <a:tabLst/>
              <a:defRPr sz="1765" kern="1200" spc="0" baseline="0">
                <a:gradFill>
                  <a:gsLst>
                    <a:gs pos="1250">
                      <a:srgbClr val="000000"/>
                    </a:gs>
                    <a:gs pos="100000">
                      <a:srgbClr val="000000"/>
                    </a:gs>
                  </a:gsLst>
                  <a:lin ang="5400000" scaled="0"/>
                </a:gradFill>
                <a:latin typeface="Segoe UI" pitchFamily="34" charset="0"/>
                <a:ea typeface="+mn-ea"/>
                <a:cs typeface="Segoe UI" pitchFamily="34" charset="0"/>
              </a:defRPr>
            </a:lvl5pPr>
            <a:lvl6pPr marL="2514509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971693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428877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886061" indent="-228592" algn="l" defTabSz="914367" rtl="0" eaLnBrk="1" latinLnBrk="0" hangingPunct="1">
              <a:spcBef>
                <a:spcPct val="20000"/>
              </a:spcBef>
              <a:buFont typeface="Arial" pitchFamily="34" charset="0"/>
              <a:buChar char="•"/>
              <a:defRPr sz="1961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Pausing and Resuming (when awaiting tasks)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Uses the state machine to resume at the right place.</a:t>
            </a:r>
          </a:p>
          <a:p>
            <a:pPr marL="457200" indent="-457200">
              <a:buFont typeface="Arial" panose="020B0604020202020204" pitchFamily="34" charset="0"/>
              <a:buChar char="•"/>
            </a:pPr>
            <a:r>
              <a:rPr lang="en-US" dirty="0"/>
              <a:t>Where to resume? UI, thread pool, etc.</a:t>
            </a:r>
          </a:p>
        </p:txBody>
      </p:sp>
    </p:spTree>
    <p:extLst>
      <p:ext uri="{BB962C8B-B14F-4D97-AF65-F5344CB8AC3E}">
        <p14:creationId xmlns:p14="http://schemas.microsoft.com/office/powerpoint/2010/main" val="3442509159"/>
      </p:ext>
    </p:extLst>
  </p:cSld>
  <p:clrMapOvr>
    <a:masterClrMapping/>
  </p:clrMapOvr>
  <p:transition>
    <p:fade/>
  </p:transition>
</p:sld>
</file>

<file path=ppt/theme/theme1.xml><?xml version="1.0" encoding="utf-8"?>
<a:theme xmlns:a="http://schemas.openxmlformats.org/drawingml/2006/main" name="Theme1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Theme1" id="{3A1D99AA-2C26-4EE3-9549-072F209D0352}" vid="{CC9ED212-E232-4257-BD79-C2D0F5FD60E9}"/>
    </a:ext>
  </a:extLst>
</a:theme>
</file>

<file path=ppt/theme/theme2.xml><?xml version="1.0" encoding="utf-8"?>
<a:theme xmlns:a="http://schemas.openxmlformats.org/drawingml/2006/main" name="2023 ThatConf Landscape">
  <a:themeElements>
    <a:clrScheme name="Custom 1">
      <a:dk1>
        <a:srgbClr val="000000"/>
      </a:dk1>
      <a:lt1>
        <a:srgbClr val="FFFFFF"/>
      </a:lt1>
      <a:dk2>
        <a:srgbClr val="26539C"/>
      </a:dk2>
      <a:lt2>
        <a:srgbClr val="B8E9FA"/>
      </a:lt2>
      <a:accent1>
        <a:srgbClr val="176F4E"/>
      </a:accent1>
      <a:accent2>
        <a:srgbClr val="F04848"/>
      </a:accent2>
      <a:accent3>
        <a:srgbClr val="603C1B"/>
      </a:accent3>
      <a:accent4>
        <a:srgbClr val="109A78"/>
      </a:accent4>
      <a:accent5>
        <a:srgbClr val="FCE470"/>
      </a:accent5>
      <a:accent6>
        <a:srgbClr val="70BC82"/>
      </a:accent6>
      <a:hlink>
        <a:srgbClr val="F04848"/>
      </a:hlink>
      <a:folHlink>
        <a:srgbClr val="F04848"/>
      </a:folHlink>
    </a:clrScheme>
    <a:fontScheme name="Custom 1">
      <a:majorFont>
        <a:latin typeface="Segoe UI Light"/>
        <a:ea typeface=""/>
        <a:cs typeface=""/>
      </a:majorFont>
      <a:minorFont>
        <a:latin typeface="Segoe UI"/>
        <a:ea typeface=""/>
        <a:cs typeface=""/>
      </a:minorFont>
    </a:fontScheme>
    <a:fmtScheme name="Couture">
      <a:fillStyleLst>
        <a:solidFill>
          <a:schemeClr val="phClr"/>
        </a:solidFill>
        <a:solidFill>
          <a:schemeClr val="phClr">
            <a:tint val="65000"/>
          </a:schemeClr>
        </a:solidFill>
        <a:solidFill>
          <a:schemeClr val="phClr">
            <a:shade val="80000"/>
            <a:satMod val="180000"/>
          </a:schemeClr>
        </a:solidFill>
      </a:fillStyleLst>
      <a:lnStyleLst>
        <a:ln w="9525" cap="flat" cmpd="sng" algn="ctr">
          <a:solidFill>
            <a:schemeClr val="phClr"/>
          </a:solidFill>
          <a:prstDash val="solid"/>
        </a:ln>
        <a:ln w="10795" cap="flat" cmpd="sng" algn="ctr">
          <a:solidFill>
            <a:schemeClr val="phClr"/>
          </a:solidFill>
          <a:prstDash val="solid"/>
        </a:ln>
        <a:ln w="17145" cap="flat" cmpd="sng" algn="ctr">
          <a:solidFill>
            <a:schemeClr val="phClr">
              <a:shade val="95000"/>
              <a:alpha val="50000"/>
              <a:satMod val="150000"/>
            </a:schemeClr>
          </a:solidFill>
          <a:prstDash val="solid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44450" dist="13970" dir="5400000" algn="ctr" rotWithShape="0">
              <a:srgbClr val="000000">
                <a:alpha val="45000"/>
              </a:srgbClr>
            </a:outerShdw>
          </a:effectLst>
          <a:scene3d>
            <a:camera prst="orthographicFront">
              <a:rot lat="0" lon="0" rev="0"/>
            </a:camera>
            <a:lightRig rig="twoPt" dir="tl"/>
          </a:scene3d>
          <a:sp3d prstMaterial="flat">
            <a:bevelT w="19050" h="31750" prst="coolSlant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 bwMode="auto">
        <a:ln>
          <a:noFill/>
          <a:headEnd type="none" w="med" len="med"/>
          <a:tailEnd type="none" w="med" len="med"/>
        </a:ln>
      </a:spPr>
      <a:bodyPr vert="horz" wrap="square" lIns="0" tIns="46637" rIns="0" bIns="46637" numCol="1" rtlCol="0" anchor="ctr" anchorCtr="0" compatLnSpc="1">
        <a:prstTxWarp prst="textNoShape">
          <a:avLst/>
        </a:prstTxWarp>
      </a:bodyPr>
      <a:lstStyle>
        <a:defPPr algn="ctr" defTabSz="932472" fontAlgn="base">
          <a:spcBef>
            <a:spcPct val="0"/>
          </a:spcBef>
          <a:spcAft>
            <a:spcPct val="0"/>
          </a:spcAft>
          <a:defRPr sz="2000" dirty="0">
            <a:gradFill>
              <a:gsLst>
                <a:gs pos="0">
                  <a:srgbClr val="FFFFFF"/>
                </a:gs>
                <a:gs pos="100000">
                  <a:srgbClr val="FFFFFF"/>
                </a:gs>
              </a:gsLst>
              <a:lin ang="5400000" scaled="0"/>
            </a:gradFill>
          </a:defRPr>
        </a:defPPr>
      </a:lstStyle>
      <a:style>
        <a:lnRef idx="2">
          <a:schemeClr val="accent1">
            <a:shade val="50000"/>
          </a:schemeClr>
        </a:lnRef>
        <a:fillRef idx="1">
          <a:schemeClr val="accent1"/>
        </a:fillRef>
        <a:effectRef idx="0">
          <a:schemeClr val="accent1"/>
        </a:effectRef>
        <a:fontRef idx="minor">
          <a:schemeClr val="lt1"/>
        </a:fontRef>
      </a:style>
    </a:spDef>
    <a:lnDef>
      <a:spPr>
        <a:ln>
          <a:solidFill>
            <a:schemeClr val="tx1"/>
          </a:solidFill>
          <a:headEnd type="none"/>
          <a:tailEnd type="none"/>
        </a:ln>
      </a:spPr>
      <a:bodyPr/>
      <a:lstStyle/>
      <a:style>
        <a:lnRef idx="1">
          <a:schemeClr val="accent1"/>
        </a:lnRef>
        <a:fillRef idx="0">
          <a:schemeClr val="accent1"/>
        </a:fillRef>
        <a:effectRef idx="0">
          <a:schemeClr val="accent1"/>
        </a:effectRef>
        <a:fontRef idx="minor">
          <a:schemeClr val="tx1"/>
        </a:fontRef>
      </a:style>
    </a:lnDef>
    <a:txDef>
      <a:spPr>
        <a:noFill/>
      </a:spPr>
      <a:bodyPr wrap="square" lIns="182880" tIns="146304" rIns="182880" bIns="146304" rtlCol="0">
        <a:spAutoFit/>
      </a:bodyPr>
      <a:lstStyle>
        <a:defPPr>
          <a:lnSpc>
            <a:spcPct val="90000"/>
          </a:lnSpc>
          <a:spcAft>
            <a:spcPts val="600"/>
          </a:spcAft>
          <a:defRPr sz="2400" dirty="0" err="1" smtClean="0">
            <a:gradFill>
              <a:gsLst>
                <a:gs pos="2917">
                  <a:schemeClr val="tx1"/>
                </a:gs>
                <a:gs pos="30000">
                  <a:schemeClr val="tx1"/>
                </a:gs>
              </a:gsLst>
              <a:lin ang="5400000" scaled="0"/>
            </a:gradFill>
          </a:defRPr>
        </a:defPPr>
      </a:lstStyle>
    </a:txDef>
  </a:objectDefaults>
  <a:extraClrSchemeLst/>
  <a:extLst>
    <a:ext uri="{05A4C25C-085E-4340-85A3-A5531E510DB2}">
      <thm15:themeFamily xmlns:thm15="http://schemas.microsoft.com/office/thememl/2012/main" name="Microsoft" id="{AC9B6D51-8BBA-4D25-816B-B1B284F1984B}" vid="{5CB1449E-9144-40FE-A958-E686E7966457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Microsoft</Template>
  <TotalTime>22116</TotalTime>
  <Words>1669</Words>
  <Application>Microsoft Office PowerPoint</Application>
  <PresentationFormat>Widescreen</PresentationFormat>
  <Paragraphs>241</Paragraphs>
  <Slides>30</Slides>
  <Notes>27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30</vt:i4>
      </vt:variant>
    </vt:vector>
  </HeadingPairs>
  <TitlesOfParts>
    <vt:vector size="38" baseType="lpstr">
      <vt:lpstr>Arial</vt:lpstr>
      <vt:lpstr>Calibri</vt:lpstr>
      <vt:lpstr>Consolas</vt:lpstr>
      <vt:lpstr>Segoe UI</vt:lpstr>
      <vt:lpstr>Segoe UI Light</vt:lpstr>
      <vt:lpstr>Wingdings</vt:lpstr>
      <vt:lpstr>Theme1</vt:lpstr>
      <vt:lpstr>2023 ThatConf Landscape</vt:lpstr>
      <vt:lpstr>Avoiding Common Pitfalls with Async/Await – Stephen Cleary</vt:lpstr>
      <vt:lpstr>Who is this guy?</vt:lpstr>
      <vt:lpstr>PowerPoint Presentation</vt:lpstr>
      <vt:lpstr>Async Syntax</vt:lpstr>
      <vt:lpstr>Async keyword: syntax</vt:lpstr>
      <vt:lpstr>Async keyword: state machine</vt:lpstr>
      <vt:lpstr>Await keyword: awaitables</vt:lpstr>
      <vt:lpstr>Await keyword: yielding execution</vt:lpstr>
      <vt:lpstr>Await keyword: resuming execution</vt:lpstr>
      <vt:lpstr>Conceptual Mistakes</vt:lpstr>
      <vt:lpstr>Confusing Parallel and Async</vt:lpstr>
      <vt:lpstr>Using Async to “go faster”</vt:lpstr>
      <vt:lpstr>Three Conceptual Models that won’t mislead you</vt:lpstr>
      <vt:lpstr>Correctly conceptualizing Async (1)</vt:lpstr>
      <vt:lpstr>Correctly conceptualizing Async (2)</vt:lpstr>
      <vt:lpstr>Correctly conceptualizing Async (3)</vt:lpstr>
      <vt:lpstr>Task is an object</vt:lpstr>
      <vt:lpstr>Demotime!</vt:lpstr>
      <vt:lpstr>Usage Mistakes</vt:lpstr>
      <vt:lpstr>Avoid Async Void –Me, 2013</vt:lpstr>
      <vt:lpstr>Blocking on Async Code</vt:lpstr>
      <vt:lpstr>Mistakes!</vt:lpstr>
      <vt:lpstr>Adding unnecessary callbacks</vt:lpstr>
      <vt:lpstr>Rules Around ValueTask</vt:lpstr>
      <vt:lpstr>Not Invented Here (actually more like “I didn’t know!”)</vt:lpstr>
      <vt:lpstr>Cancellation</vt:lpstr>
      <vt:lpstr>Progress Reporting</vt:lpstr>
      <vt:lpstr>Pipelines (ETL)</vt:lpstr>
      <vt:lpstr>Demotime!</vt:lpstr>
      <vt:lpstr>Q&amp;A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Intermediate Async</dc:title>
  <dc:creator>Stephen Cleary</dc:creator>
  <cp:lastModifiedBy>Stephen Cleary</cp:lastModifiedBy>
  <cp:revision>433</cp:revision>
  <dcterms:created xsi:type="dcterms:W3CDTF">2013-02-28T01:41:02Z</dcterms:created>
  <dcterms:modified xsi:type="dcterms:W3CDTF">2025-09-09T21:56:01Z</dcterms:modified>
</cp:coreProperties>
</file>