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18" r:id="rId2"/>
  </p:sldMasterIdLst>
  <p:notesMasterIdLst>
    <p:notesMasterId r:id="rId41"/>
  </p:notesMasterIdLst>
  <p:sldIdLst>
    <p:sldId id="256" r:id="rId3"/>
    <p:sldId id="258" r:id="rId4"/>
    <p:sldId id="317" r:id="rId5"/>
    <p:sldId id="393" r:id="rId6"/>
    <p:sldId id="394" r:id="rId7"/>
    <p:sldId id="481" r:id="rId8"/>
    <p:sldId id="395" r:id="rId9"/>
    <p:sldId id="396" r:id="rId10"/>
    <p:sldId id="397" r:id="rId11"/>
    <p:sldId id="409" r:id="rId12"/>
    <p:sldId id="400" r:id="rId13"/>
    <p:sldId id="476" r:id="rId14"/>
    <p:sldId id="474" r:id="rId15"/>
    <p:sldId id="458" r:id="rId16"/>
    <p:sldId id="459" r:id="rId17"/>
    <p:sldId id="460" r:id="rId18"/>
    <p:sldId id="360" r:id="rId19"/>
    <p:sldId id="483" r:id="rId20"/>
    <p:sldId id="330" r:id="rId21"/>
    <p:sldId id="465" r:id="rId22"/>
    <p:sldId id="464" r:id="rId23"/>
    <p:sldId id="467" r:id="rId24"/>
    <p:sldId id="491" r:id="rId25"/>
    <p:sldId id="496" r:id="rId26"/>
    <p:sldId id="466" r:id="rId27"/>
    <p:sldId id="484" r:id="rId28"/>
    <p:sldId id="485" r:id="rId29"/>
    <p:sldId id="486" r:id="rId30"/>
    <p:sldId id="487" r:id="rId31"/>
    <p:sldId id="488" r:id="rId32"/>
    <p:sldId id="494" r:id="rId33"/>
    <p:sldId id="495" r:id="rId34"/>
    <p:sldId id="492" r:id="rId35"/>
    <p:sldId id="490" r:id="rId36"/>
    <p:sldId id="493" r:id="rId37"/>
    <p:sldId id="489" r:id="rId38"/>
    <p:sldId id="497" r:id="rId39"/>
    <p:sldId id="39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40A61D7E-2C9D-4E7E-977C-2B6EC2434CD7}">
          <p14:sldIdLst>
            <p14:sldId id="256"/>
            <p14:sldId id="258"/>
            <p14:sldId id="317"/>
            <p14:sldId id="393"/>
            <p14:sldId id="394"/>
            <p14:sldId id="481"/>
            <p14:sldId id="395"/>
            <p14:sldId id="396"/>
            <p14:sldId id="397"/>
            <p14:sldId id="409"/>
            <p14:sldId id="400"/>
            <p14:sldId id="476"/>
            <p14:sldId id="474"/>
            <p14:sldId id="458"/>
            <p14:sldId id="459"/>
            <p14:sldId id="460"/>
            <p14:sldId id="360"/>
            <p14:sldId id="483"/>
            <p14:sldId id="330"/>
            <p14:sldId id="465"/>
            <p14:sldId id="464"/>
            <p14:sldId id="467"/>
            <p14:sldId id="491"/>
            <p14:sldId id="496"/>
            <p14:sldId id="466"/>
            <p14:sldId id="484"/>
            <p14:sldId id="485"/>
            <p14:sldId id="486"/>
            <p14:sldId id="487"/>
            <p14:sldId id="488"/>
            <p14:sldId id="494"/>
            <p14:sldId id="495"/>
            <p14:sldId id="492"/>
            <p14:sldId id="490"/>
            <p14:sldId id="493"/>
            <p14:sldId id="489"/>
            <p14:sldId id="497"/>
            <p14:sldId id="3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385723"/>
    <a:srgbClr val="A9D18E"/>
    <a:srgbClr val="00000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75472" autoAdjust="0"/>
  </p:normalViewPr>
  <p:slideViewPr>
    <p:cSldViewPr snapToGrid="0">
      <p:cViewPr varScale="1">
        <p:scale>
          <a:sx n="56" d="100"/>
          <a:sy n="56" d="100"/>
        </p:scale>
        <p:origin x="788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E8BCA-0B4F-4373-B78E-3D2899449797}" type="datetimeFigureOut">
              <a:rPr lang="en-US" smtClean="0"/>
              <a:t>9/11/2025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E3395-F8FF-4336-B2AA-E15575B990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0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welcome!</a:t>
            </a:r>
          </a:p>
          <a:p>
            <a:endParaRPr lang="en-US" dirty="0"/>
          </a:p>
          <a:p>
            <a:r>
              <a:rPr lang="en-US" dirty="0"/>
              <a:t>Context: </a:t>
            </a:r>
            <a:r>
              <a:rPr lang="en-US" i="1" dirty="0"/>
              <a:t>all</a:t>
            </a:r>
            <a:r>
              <a:rPr lang="en-US" dirty="0"/>
              <a:t> .NET code. Many talks/blog posts assume either UI or ASP.NET context; we'll cover both.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21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5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fact, async/await </a:t>
            </a:r>
            <a:r>
              <a:rPr lang="en-US" i="1" dirty="0"/>
              <a:t>reduces</a:t>
            </a:r>
            <a:r>
              <a:rPr lang="en-US" dirty="0"/>
              <a:t> the number of threads used in your application.</a:t>
            </a:r>
          </a:p>
          <a:p>
            <a:endParaRPr lang="en-US" dirty="0"/>
          </a:p>
          <a:p>
            <a:r>
              <a:rPr lang="en-US" dirty="0"/>
              <a:t>You can do both async and parallel, but realize they work in different ways!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43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benefits for client and server are different, but both come from the same core: </a:t>
            </a:r>
            <a:r>
              <a:rPr lang="en-US" i="1" baseline="0" dirty="0"/>
              <a:t>freeing up threads</a:t>
            </a:r>
            <a:r>
              <a:rPr lang="en-US" baseline="0" dirty="0"/>
              <a:t>. (Not using more threads).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30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93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my default conceptualization, and the one I describe when first teaching async/await.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7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conceptualization is useful when you are doing something functional and you need to figure out your types.</a:t>
            </a:r>
          </a:p>
          <a:p>
            <a:endParaRPr lang="en-US" dirty="0"/>
          </a:p>
          <a:p>
            <a:r>
              <a:rPr lang="en-US" dirty="0"/>
              <a:t>“I have a Task&lt;string&gt;. How do I get the string out of it?”</a:t>
            </a:r>
          </a:p>
          <a:p>
            <a:r>
              <a:rPr lang="en-US" dirty="0"/>
              <a:t>“If my function returns Task&lt;string&gt;, why do I return a string value?”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18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conceptualization is how async actually works, and explains how the GC works with async and why your call stack is “reversed”.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51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EE28C-7E0F-0791-8AB0-5203F5E95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EA38B3-98AE-9DFF-1B1F-1CBB888EB8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D79EE0-5B31-FEDF-54D5-D8CD353049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Program.cs</a:t>
            </a:r>
            <a:r>
              <a:rPr lang="en-US" dirty="0"/>
              <a:t> [ConsoleApp1]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44E0E-6DDD-2751-58EE-5EBD7553C9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02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46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Async void is </a:t>
            </a:r>
            <a:r>
              <a:rPr lang="en-US" i="1" dirty="0"/>
              <a:t>occasionally</a:t>
            </a:r>
            <a:r>
              <a:rPr lang="en-US" dirty="0"/>
              <a:t> useful elsewhere, like processing loops in pipelines.</a:t>
            </a:r>
          </a:p>
          <a:p>
            <a:endParaRPr lang="en-US" dirty="0"/>
          </a:p>
          <a:p>
            <a:r>
              <a:rPr lang="en-US" dirty="0"/>
              <a:t>Violates: “Task is the method”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3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Most importantly: I don’t center my identity in being a developer. If AI takes my job, I’d be bummed but not devastated.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Microsoft MVP</a:t>
            </a:r>
          </a:p>
          <a:p>
            <a:pPr marL="171450" indent="-171450">
              <a:buFontTx/>
              <a:buChar char="-"/>
            </a:pPr>
            <a:r>
              <a:rPr lang="en-US" dirty="0"/>
              <a:t>Top async/await answerer on Stack Overflow</a:t>
            </a:r>
          </a:p>
          <a:p>
            <a:pPr marL="171450" indent="-171450">
              <a:buFontTx/>
              <a:buChar char="-"/>
            </a:pPr>
            <a:r>
              <a:rPr lang="en-US" dirty="0"/>
              <a:t>Assisted hundreds of companies with async adoption across all kinds of applications (available for contract work!)</a:t>
            </a:r>
          </a:p>
          <a:p>
            <a:pPr marL="171450" indent="-171450">
              <a:buFontTx/>
              <a:buChar char="-"/>
            </a:pPr>
            <a:r>
              <a:rPr lang="en-US" dirty="0"/>
              <a:t>Blog has been the go-to source for async advice for years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Contributor of some of the MS documentation on subjects such as </a:t>
            </a:r>
            <a:r>
              <a:rPr lang="en-US" dirty="0" err="1"/>
              <a:t>ValueTask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Maintainer of </a:t>
            </a:r>
            <a:r>
              <a:rPr lang="en-US" dirty="0" err="1"/>
              <a:t>AsyncEx</a:t>
            </a:r>
            <a:r>
              <a:rPr lang="en-US" dirty="0"/>
              <a:t>, a library with &gt;50M downloads which provides asynchronous coordination primitives and other async helper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69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Violates: callbacks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02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90C26-EC55-4EE3-75A6-0BF55AC1A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2D56CA-1452-E6BC-5702-70D769848D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10BD4A-D53A-F566-4F80-824594B6D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78825-1E9F-760D-D8E0-2E836983F9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97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7689F-8068-6088-F571-19BD3A8BE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04CA50-EA36-BBEC-25B1-75D61E8EFD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231BEA-B677-902F-8182-CEE4C24C6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MoreExamples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FC155-764D-131A-B5AF-B7FC0B5421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88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910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6D0DC-F9A1-618B-02AC-5FA4A3419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517B8A-697D-FB44-459C-842280536E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6B18FF-B8DB-A8F8-1C6E-0A7F52A107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work for Microsoft? Do you have Stephen Toub on speed dial?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668EE-69CA-7EDF-6A38-9F51381943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78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9A85E-716A-871D-359D-2D991D210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E537CA-5362-064E-C4B4-DB24617B96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62DBAC-49E4-E969-E25C-9FDF34021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557BA-7230-0E80-E061-87A8FEC368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738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809B8-1F72-7141-948D-CDBAE9D7E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A2CF0B-8614-43C0-D52D-5AF93AC4E6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01D39A-3C15-A503-B0B3-78E305A9F8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FromResult</a:t>
            </a:r>
            <a:r>
              <a:rPr lang="en-US" dirty="0"/>
              <a:t> is fine in mocks and other interface implementations </a:t>
            </a:r>
            <a:r>
              <a:rPr lang="en-US" i="1" dirty="0"/>
              <a:t>if there is no asynchronous work to do.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A07D3-7BBC-55B2-F839-4743D7481B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522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45EED-8117-FA2D-963C-3231BBC37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0DEAF5-60FD-6EEA-1752-1BA13C5318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944F90-B33D-9BC5-F68B-F4188CA11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6C77F-6F33-CB91-51DC-1B03207879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69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23E65-18AF-6A2E-8335-0483BB25F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84714D-70D0-710F-3D5B-D91A270EF6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56ED4C-4924-6328-9109-84B9A0EEC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459AD-44F9-67FC-DB55-54B4D4C627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055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1C788-A65D-2670-10CF-AD08337F7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03B1DA-24FF-B7EE-AB2A-47B28E1EF3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AC67CC-8A68-F2BB-B866-9A5C2EF89B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2C6B4-A2E5-88A8-E418-D3699FC7D9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71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546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8DB5D-126D-D294-9FAF-ED8D4EDA3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78B643-C8A8-9F6F-5EB9-2C6A4A39F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F92684-2587-6C61-B3D6-DF0A040A6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95CD1-1959-2AB0-50D7-F49D267731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851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0B20F-F7E1-C2CF-45B6-1C28803CC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F64A04-5117-E89E-D8B1-70E7BA6F6C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F5885E-2ACA-3B8A-0AAA-72D6EE2648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87396-FC60-DA50-90F8-0ACAEFE70C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625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3B8A7-FDA4-08A6-21A6-71E036559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73AAAA-07B8-7E10-7383-089E0EF8B1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BA6335-EEFF-0213-8F26-470F9A212D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9154D-0738-437A-90C3-5854C4469A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1573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1A505-D964-621B-889F-1E6C78FE2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1C2948-6975-18B3-67F7-844546FC6B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AE4E95-628B-87E7-6CB7-995F04F2F9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AC931-B275-A360-7CA6-A7717C1767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3210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484F4-043C-E16A-AFBB-0DC4BF9B5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2546B1-4870-3392-7DFB-AC4BC4903C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300A33-0093-5606-4A91-33D1905EAB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1764F-4D90-0DCA-13A7-4288E9E228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155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E8D65-3DDD-5B33-EF32-39921AAF8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9F570-DF77-5C9A-8B3D-151878042B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A4E5D9-E312-059D-4E1A-7CC2D2A17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ChannelsProgram</a:t>
            </a:r>
            <a:r>
              <a:rPr lang="en-US" dirty="0"/>
              <a:t>, Cancellation and Progress in </a:t>
            </a:r>
            <a:r>
              <a:rPr lang="en-US"/>
              <a:t>MainWindow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CAE1A-63F4-09FB-8AB2-278321B494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227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12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2025. People still don’t know how async/await works.</a:t>
            </a:r>
          </a:p>
          <a:p>
            <a:r>
              <a:rPr lang="en-US" dirty="0"/>
              <a:t>I even heard someone teach it wrong at a dev conference </a:t>
            </a:r>
            <a:r>
              <a:rPr lang="en-US" i="1" dirty="0"/>
              <a:t>this year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69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async keyword can only be applied to a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65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C356E-9A36-447D-5A46-4BF6952D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BC103E-EF64-2D44-62CF-4F5BA224D0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C3F676-FF76-363E-1B69-57FA2A394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72139-735B-1D5E-2FBD-F4A4C8929F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453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“Await” is like a unary operator; it takes a single argument (like a cast). This argument</a:t>
            </a:r>
            <a:r>
              <a:rPr lang="en-US" baseline="0" dirty="0"/>
              <a:t> is an “</a:t>
            </a:r>
            <a:r>
              <a:rPr lang="en-US" baseline="0" dirty="0" err="1"/>
              <a:t>awaitable</a:t>
            </a:r>
            <a:r>
              <a:rPr lang="en-US" baseline="0" dirty="0"/>
              <a:t>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 “</a:t>
            </a:r>
            <a:r>
              <a:rPr lang="en-US" dirty="0" err="1"/>
              <a:t>awaitable</a:t>
            </a:r>
            <a:r>
              <a:rPr lang="en-US" dirty="0"/>
              <a:t>” represents</a:t>
            </a:r>
            <a:r>
              <a:rPr lang="en-US" baseline="0" dirty="0"/>
              <a:t> an asynchronous operation.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Technically, you don’t “await” a method; you call the method and then “await” the Task it returns. But “await a method” and “</a:t>
            </a:r>
            <a:r>
              <a:rPr lang="en-US" baseline="0" dirty="0" err="1"/>
              <a:t>awaitable</a:t>
            </a:r>
            <a:r>
              <a:rPr lang="en-US" baseline="0" dirty="0"/>
              <a:t> method” are common phrases.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- Another method can await the task returned from </a:t>
            </a:r>
            <a:r>
              <a:rPr lang="en-US" baseline="0" dirty="0" err="1"/>
              <a:t>DoNothingAsync</a:t>
            </a:r>
            <a:r>
              <a:rPr lang="en-US" baseline="0" dirty="0"/>
              <a:t>, not b/c the method is </a:t>
            </a:r>
            <a:r>
              <a:rPr lang="en-US" baseline="0" dirty="0" err="1"/>
              <a:t>async</a:t>
            </a:r>
            <a:r>
              <a:rPr lang="en-US" baseline="0" dirty="0"/>
              <a:t>, but b/c it returns a Task.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Async</a:t>
            </a:r>
            <a:r>
              <a:rPr lang="en-US" baseline="0" dirty="0"/>
              <a:t> methods start synchronously; so this method will (synchronously) call </a:t>
            </a:r>
            <a:r>
              <a:rPr lang="en-US" baseline="0" dirty="0" err="1"/>
              <a:t>Task.Delay</a:t>
            </a:r>
            <a:r>
              <a:rPr lang="en-US" baseline="0" dirty="0"/>
              <a:t> and </a:t>
            </a:r>
            <a:r>
              <a:rPr lang="en-US" i="1" baseline="0" dirty="0"/>
              <a:t>then</a:t>
            </a:r>
            <a:r>
              <a:rPr lang="en-US" baseline="0" dirty="0"/>
              <a:t> await.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Await is where things can start to get asynchronous.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53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“registering” is saying, “when</a:t>
            </a:r>
            <a:r>
              <a:rPr lang="en-US" baseline="0" dirty="0"/>
              <a:t> you complete, please </a:t>
            </a:r>
            <a:r>
              <a:rPr lang="en-US" i="1" baseline="0" dirty="0"/>
              <a:t>resume</a:t>
            </a:r>
            <a:r>
              <a:rPr lang="en-US" baseline="0" dirty="0"/>
              <a:t> this method” (using the state machine).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When </a:t>
            </a:r>
            <a:r>
              <a:rPr lang="en-US" baseline="0" dirty="0" err="1"/>
              <a:t>DoNothingAsync</a:t>
            </a:r>
            <a:r>
              <a:rPr lang="en-US" baseline="0" dirty="0"/>
              <a:t> returns, it returns an incomplete Task.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Task is completed when the </a:t>
            </a:r>
            <a:r>
              <a:rPr lang="en-US" baseline="0" dirty="0" err="1"/>
              <a:t>DoNothingAsync</a:t>
            </a:r>
            <a:r>
              <a:rPr lang="en-US" baseline="0" dirty="0"/>
              <a:t> completes (end of method or “return” statement).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50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trike="noStrike" baseline="0" dirty="0"/>
              <a:t>By default a context is captured: </a:t>
            </a:r>
            <a:r>
              <a:rPr lang="en-US" strike="noStrike" baseline="0" dirty="0" err="1"/>
              <a:t>SynchronizationContext</a:t>
            </a:r>
            <a:r>
              <a:rPr lang="en-US" strike="noStrike" baseline="0" dirty="0"/>
              <a:t> or </a:t>
            </a:r>
            <a:r>
              <a:rPr lang="en-US" strike="noStrike" baseline="0" dirty="0" err="1"/>
              <a:t>TaskScheduler</a:t>
            </a:r>
            <a:r>
              <a:rPr lang="en-US" strike="noStrike" baseline="0" dirty="0"/>
              <a:t>.</a:t>
            </a:r>
          </a:p>
          <a:p>
            <a:pPr marL="0" indent="0">
              <a:buFontTx/>
              <a:buNone/>
            </a:pPr>
            <a:r>
              <a:rPr lang="en-US" strike="noStrike" baseline="0" dirty="0"/>
              <a:t>Usually a </a:t>
            </a:r>
            <a:r>
              <a:rPr lang="en-US" strike="noStrike" baseline="0" dirty="0" err="1"/>
              <a:t>SynchronizationContext</a:t>
            </a:r>
            <a:r>
              <a:rPr lang="en-US" strike="noStrike" baseline="0" dirty="0"/>
              <a:t> for UI apps (or old-school ASP.NET), or else the thread pool.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81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4312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2086786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1104" y="28535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0664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925918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445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46292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(Whit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1154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2086786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1104" y="28535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2131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1546348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3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1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9657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605455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2069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1638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8C6EE4-4C3E-4260-6DA3-CA8CD1EA31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4" y="1785"/>
            <a:ext cx="12187071" cy="685442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0B82E-F3CB-0B36-22B3-80B0D127A051}"/>
              </a:ext>
            </a:extLst>
          </p:cNvPr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730400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22" r:id="rId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763CE6-E6F4-AA5B-4A24-01806779A2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99"/>
            <a:ext cx="12192000" cy="6857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68B18-36E2-28A3-4D6A-5300ABB83ED5}"/>
              </a:ext>
            </a:extLst>
          </p:cNvPr>
          <p:cNvSpPr txBox="1"/>
          <p:nvPr/>
        </p:nvSpPr>
        <p:spPr>
          <a:xfrm>
            <a:off x="4584700" y="6006613"/>
            <a:ext cx="302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981321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2ality.com/2025/09/javascript-async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tephencleary.com/2013/11/there-is-no-thread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rchive/msdn-magazine/2013/march/async-await-best-practices-in-asynchronous-programmi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AsyncAllTheWay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cxnpsk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39525-4981-AC8B-723B-4261B9EC3B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1104" y="2531669"/>
            <a:ext cx="11649792" cy="1794661"/>
          </a:xfrm>
        </p:spPr>
        <p:txBody>
          <a:bodyPr/>
          <a:lstStyle/>
          <a:p>
            <a:r>
              <a:rPr lang="en-US" dirty="0"/>
              <a:t>“This chapter tackles some challenging topics. You may not immediately understand everything. However, that is normal… Give yourself time. Let things rest. Reread some sections one or more days later.”</a:t>
            </a:r>
          </a:p>
          <a:p>
            <a:pPr algn="r"/>
            <a:r>
              <a:rPr lang="en-US" dirty="0"/>
              <a:t>-Dr. Axel </a:t>
            </a:r>
            <a:r>
              <a:rPr lang="en-US" dirty="0" err="1"/>
              <a:t>Rauschmayer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hlinkClick r:id="rId3"/>
              </a:rPr>
              <a:t>“Asynchronous JavaScript”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Avoiding Common Pitfalls with Async/Await – Stephen Cleary</a:t>
            </a:r>
          </a:p>
        </p:txBody>
      </p:sp>
    </p:spTree>
    <p:extLst>
      <p:ext uri="{BB962C8B-B14F-4D97-AF65-F5344CB8AC3E}">
        <p14:creationId xmlns:p14="http://schemas.microsoft.com/office/powerpoint/2010/main" val="383326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Mistakes</a:t>
            </a:r>
          </a:p>
        </p:txBody>
      </p:sp>
    </p:spTree>
    <p:extLst>
      <p:ext uri="{BB962C8B-B14F-4D97-AF65-F5344CB8AC3E}">
        <p14:creationId xmlns:p14="http://schemas.microsoft.com/office/powerpoint/2010/main" val="246814734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Confusing Parallel and Async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9229091" cy="3370987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Await does </a:t>
            </a:r>
            <a:r>
              <a:rPr lang="en-US" b="1" dirty="0"/>
              <a:t>not</a:t>
            </a:r>
            <a:r>
              <a:rPr lang="en-US" dirty="0"/>
              <a:t> mean “run on the thread pool”</a:t>
            </a:r>
          </a:p>
          <a:p>
            <a:pPr marL="457200" indent="-457200">
              <a:buFontTx/>
              <a:buChar char="-"/>
            </a:pPr>
            <a:r>
              <a:rPr lang="en-US" dirty="0"/>
              <a:t>Parallel throws </a:t>
            </a:r>
            <a:r>
              <a:rPr lang="en-US" i="1" dirty="0"/>
              <a:t>more</a:t>
            </a:r>
            <a:r>
              <a:rPr lang="en-US" dirty="0"/>
              <a:t> threads at the problem.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r>
              <a:rPr lang="en-US" dirty="0"/>
              <a:t>“There is no thread”</a:t>
            </a:r>
          </a:p>
          <a:p>
            <a:pPr algn="r"/>
            <a:r>
              <a:rPr lang="en-US" dirty="0"/>
              <a:t>- </a:t>
            </a:r>
            <a:r>
              <a:rPr lang="en-US" dirty="0">
                <a:hlinkClick r:id="rId3"/>
              </a:rPr>
              <a:t>Me,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9341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Async to “go faster”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410215"/>
              </p:ext>
            </p:extLst>
          </p:nvPr>
        </p:nvGraphicFramePr>
        <p:xfrm>
          <a:off x="2098221" y="1189176"/>
          <a:ext cx="7995558" cy="400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7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7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60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043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Primary benefit: </a:t>
                      </a:r>
                      <a:r>
                        <a:rPr lang="en-US" sz="2400" i="1" dirty="0"/>
                        <a:t>Responsiveness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Primary benefit: </a:t>
                      </a:r>
                      <a:r>
                        <a:rPr lang="en-US" sz="2400" i="1" dirty="0"/>
                        <a:t>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805">
                <a:tc>
                  <a:txBody>
                    <a:bodyPr/>
                    <a:lstStyle/>
                    <a:p>
                      <a:r>
                        <a:rPr lang="en-US" sz="2400" dirty="0"/>
                        <a:t>Keep UI thread 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Minimize threads used to</a:t>
                      </a:r>
                      <a:r>
                        <a:rPr lang="en-US" sz="2400" baseline="0" dirty="0"/>
                        <a:t> serve requests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043">
                <a:tc>
                  <a:txBody>
                    <a:bodyPr/>
                    <a:lstStyle/>
                    <a:p>
                      <a:r>
                        <a:rPr lang="en-US" sz="2400" dirty="0"/>
                        <a:t>Better 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10x-100x scalability</a:t>
                      </a:r>
                      <a:r>
                        <a:rPr lang="en-US" sz="2400" baseline="0" dirty="0"/>
                        <a:t> (same box)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9805">
                <a:tc>
                  <a:txBody>
                    <a:bodyPr/>
                    <a:lstStyle/>
                    <a:p>
                      <a:r>
                        <a:rPr lang="en-US" sz="2400" dirty="0"/>
                        <a:t>Nonblocking UI is required</a:t>
                      </a:r>
                      <a:r>
                        <a:rPr lang="en-US" sz="2400" baseline="0" dirty="0"/>
                        <a:t> by some app stores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Faster</a:t>
                      </a:r>
                      <a:r>
                        <a:rPr lang="en-US" sz="2400" baseline="0" dirty="0"/>
                        <a:t> response to bursting traffic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67878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Conceptual Models </a:t>
            </a:r>
            <a:r>
              <a:rPr lang="en-US" sz="5400" dirty="0"/>
              <a:t>that won’t mislead you</a:t>
            </a:r>
          </a:p>
        </p:txBody>
      </p:sp>
    </p:spTree>
    <p:extLst>
      <p:ext uri="{BB962C8B-B14F-4D97-AF65-F5344CB8AC3E}">
        <p14:creationId xmlns:p14="http://schemas.microsoft.com/office/powerpoint/2010/main" val="103249715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542669-C8BE-DA40-EC5C-BB6807CD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Conceptualizing Async: Task is the method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FA461-30C2-059C-FC54-75834E00C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018088"/>
          </a:xfrm>
        </p:spPr>
        <p:txBody>
          <a:bodyPr/>
          <a:lstStyle/>
          <a:p>
            <a:r>
              <a:rPr lang="en-US" dirty="0"/>
              <a:t>“await”: “asynchronous wait”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Task</a:t>
            </a:r>
            <a:r>
              <a:rPr lang="en-US" dirty="0"/>
              <a:t> represents the method’s execution.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Completion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Results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Exceptions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await</a:t>
            </a:r>
            <a:r>
              <a:rPr lang="en-US" dirty="0"/>
              <a:t> pauses the method’s execution.</a:t>
            </a:r>
          </a:p>
        </p:txBody>
      </p:sp>
    </p:spTree>
    <p:extLst>
      <p:ext uri="{BB962C8B-B14F-4D97-AF65-F5344CB8AC3E}">
        <p14:creationId xmlns:p14="http://schemas.microsoft.com/office/powerpoint/2010/main" val="356575816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542669-C8BE-DA40-EC5C-BB6807CD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Conceptualizing Async: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FA461-30C2-059C-FC54-75834E00C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1541" y="1197324"/>
            <a:ext cx="11653523" cy="4167551"/>
          </a:xfrm>
        </p:spPr>
        <p:txBody>
          <a:bodyPr/>
          <a:lstStyle/>
          <a:p>
            <a:r>
              <a:rPr lang="en-US" dirty="0"/>
              <a:t>Types: “</a:t>
            </a:r>
            <a:r>
              <a:rPr lang="en-US" dirty="0" err="1"/>
              <a:t>wapper</a:t>
            </a:r>
            <a:r>
              <a:rPr lang="en-US" dirty="0"/>
              <a:t>” / “</a:t>
            </a:r>
            <a:r>
              <a:rPr lang="en-US" dirty="0" err="1"/>
              <a:t>unwrapper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Task&lt;T&gt;</a:t>
            </a:r>
            <a:r>
              <a:rPr lang="en-US" dirty="0"/>
              <a:t> wraps the result of an async method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Task&lt;T&gt;</a:t>
            </a:r>
            <a:r>
              <a:rPr lang="en-US" dirty="0"/>
              <a:t> is a future value of </a:t>
            </a:r>
            <a:r>
              <a:rPr lang="en-US" dirty="0">
                <a:latin typeface="Consolas" panose="020B0609020204030204" pitchFamily="49" charset="0"/>
              </a:rPr>
              <a:t>T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async</a:t>
            </a:r>
            <a:r>
              <a:rPr lang="en-US" dirty="0"/>
              <a:t> “wraps” future values into </a:t>
            </a:r>
            <a:r>
              <a:rPr lang="en-US" dirty="0">
                <a:latin typeface="Consolas" panose="020B0609020204030204" pitchFamily="49" charset="0"/>
              </a:rPr>
              <a:t>Task&lt;T&gt;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await</a:t>
            </a:r>
            <a:r>
              <a:rPr lang="en-US" dirty="0"/>
              <a:t> “unwraps” the future value from the task</a:t>
            </a:r>
          </a:p>
          <a:p>
            <a:endParaRPr lang="en-US" dirty="0"/>
          </a:p>
          <a:p>
            <a:r>
              <a:rPr lang="en-US" dirty="0"/>
              <a:t>(hint: async is almost a monad in functional languages)</a:t>
            </a:r>
          </a:p>
        </p:txBody>
      </p:sp>
    </p:spTree>
    <p:extLst>
      <p:ext uri="{BB962C8B-B14F-4D97-AF65-F5344CB8AC3E}">
        <p14:creationId xmlns:p14="http://schemas.microsoft.com/office/powerpoint/2010/main" val="171444151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542669-C8BE-DA40-EC5C-BB6807CD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Conceptualizing Async: Callbacks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FA461-30C2-059C-FC54-75834E00C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416337"/>
          </a:xfrm>
        </p:spPr>
        <p:txBody>
          <a:bodyPr/>
          <a:lstStyle/>
          <a:p>
            <a:r>
              <a:rPr lang="en-US" dirty="0"/>
              <a:t>Callbacks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async</a:t>
            </a:r>
            <a:r>
              <a:rPr lang="en-US" dirty="0"/>
              <a:t> chops up the method into a state machine, similar to the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keyword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await</a:t>
            </a:r>
            <a:r>
              <a:rPr lang="en-US" dirty="0"/>
              <a:t> identifies the dividing points where the method is chopped up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When </a:t>
            </a:r>
            <a:r>
              <a:rPr lang="en-US" dirty="0">
                <a:latin typeface="Consolas" panose="020B0609020204030204" pitchFamily="49" charset="0"/>
              </a:rPr>
              <a:t>await</a:t>
            </a:r>
            <a:r>
              <a:rPr lang="en-US" dirty="0"/>
              <a:t> yields, it registers the next method chunk as a callback on the task</a:t>
            </a:r>
          </a:p>
          <a:p>
            <a:endParaRPr lang="en-US" dirty="0"/>
          </a:p>
          <a:p>
            <a:r>
              <a:rPr lang="en-US" dirty="0"/>
              <a:t>At runtime, the code stack inverts!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Call stack is </a:t>
            </a:r>
            <a:r>
              <a:rPr lang="en-US" i="1" dirty="0"/>
              <a:t>not</a:t>
            </a:r>
            <a:r>
              <a:rPr lang="en-US" dirty="0"/>
              <a:t> where your code came from; it’s where it’s returning to!</a:t>
            </a:r>
          </a:p>
          <a:p>
            <a:endParaRPr lang="en-US" dirty="0"/>
          </a:p>
          <a:p>
            <a:r>
              <a:rPr lang="en-US" dirty="0"/>
              <a:t>(and this is how the GC isn’t confused)</a:t>
            </a:r>
          </a:p>
        </p:txBody>
      </p:sp>
      <p:pic>
        <p:nvPicPr>
          <p:cNvPr id="2" name="Picture 2" descr="High Quality Charlie Conspiracy (Always Sunny in Philidelphia) Blank Meme Template">
            <a:extLst>
              <a:ext uri="{FF2B5EF4-FFF2-40B4-BE49-F238E27FC236}">
                <a16:creationId xmlns:a16="http://schemas.microsoft.com/office/drawing/2014/main" id="{01BC9D15-5A22-7E7B-60AF-825B9BFC7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431" y="4527677"/>
            <a:ext cx="3021330" cy="226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43625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4F9A4-1F41-40C4-6CD5-CDFDB823B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66EE53-91AE-D865-DA59-E8D4DCA9F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1" y="0"/>
            <a:ext cx="914399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3707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DEDC-D2E2-9862-36B3-29094A23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Tip: Task is an 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85B40-DE64-125F-EEE7-5DE6B2E3DE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321037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Task is not magic.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Neither is </a:t>
            </a:r>
            <a:r>
              <a:rPr lang="en-US" dirty="0" err="1"/>
              <a:t>ValueTask</a:t>
            </a:r>
            <a:r>
              <a:rPr lang="en-US" dirty="0"/>
              <a:t>, but VT is a mutable value type, so it’s a bit trickier.</a:t>
            </a:r>
          </a:p>
          <a:p>
            <a:pPr marL="457200" indent="-457200">
              <a:buFontTx/>
              <a:buChar char="-"/>
            </a:pPr>
            <a:r>
              <a:rPr lang="en-US" dirty="0"/>
              <a:t>You can save it in a variable and await it later.</a:t>
            </a:r>
          </a:p>
          <a:p>
            <a:pPr marL="457200" indent="-457200">
              <a:buFontTx/>
              <a:buChar char="-"/>
            </a:pPr>
            <a:r>
              <a:rPr lang="en-US" dirty="0"/>
              <a:t>You can combine it naturally with (and in) other objects: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List&lt;Task&gt; (but beware </a:t>
            </a:r>
            <a:r>
              <a:rPr lang="en-US" dirty="0" err="1"/>
              <a:t>IEnumerable</a:t>
            </a:r>
            <a:r>
              <a:rPr lang="en-US" dirty="0"/>
              <a:t>&lt;Task&gt;)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Func&lt;Task&gt;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Lazy&lt;Task&lt;T&gt;&gt;</a:t>
            </a:r>
          </a:p>
        </p:txBody>
      </p:sp>
    </p:spTree>
    <p:extLst>
      <p:ext uri="{BB962C8B-B14F-4D97-AF65-F5344CB8AC3E}">
        <p14:creationId xmlns:p14="http://schemas.microsoft.com/office/powerpoint/2010/main" val="253035232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C829FB-6C47-1442-C197-D823808B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Around </a:t>
            </a:r>
            <a:r>
              <a:rPr lang="en-US" dirty="0" err="1"/>
              <a:t>ValueTask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DB1A2-496F-86BC-5024-8622FC2738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520405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Only consume once!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await</a:t>
            </a:r>
            <a:r>
              <a:rPr lang="en-US" dirty="0"/>
              <a:t> – the 99% case.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Advanced: </a:t>
            </a:r>
            <a:r>
              <a:rPr lang="en-US" dirty="0" err="1">
                <a:latin typeface="Consolas" panose="020B0609020204030204" pitchFamily="49" charset="0"/>
              </a:rPr>
              <a:t>IsCompleted</a:t>
            </a:r>
            <a:r>
              <a:rPr lang="en-US" dirty="0"/>
              <a:t> for fast path.</a:t>
            </a:r>
          </a:p>
          <a:p>
            <a:pPr marL="457200" indent="-457200">
              <a:buFontTx/>
              <a:buChar char="-"/>
            </a:pPr>
            <a:r>
              <a:rPr lang="en-US" dirty="0"/>
              <a:t>Cannot block!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.Result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GetAwaiter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dirty="0" err="1">
                <a:latin typeface="Consolas" panose="020B0609020204030204" pitchFamily="49" charset="0"/>
              </a:rPr>
              <a:t>GetResult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>
                <a:latin typeface="+mn-lt"/>
              </a:rPr>
              <a:t> will </a:t>
            </a:r>
            <a:r>
              <a:rPr lang="en-US" i="1" dirty="0">
                <a:latin typeface="+mn-lt"/>
              </a:rPr>
              <a:t>compile</a:t>
            </a:r>
            <a:r>
              <a:rPr lang="en-US" dirty="0">
                <a:latin typeface="+mn-lt"/>
              </a:rPr>
              <a:t> but may fail at runtime.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+mn-lt"/>
              </a:rPr>
              <a:t>Even worse, they may work at runtime (block) and then fail at runtime after upgrade.</a:t>
            </a:r>
            <a:endParaRPr lang="en-US" dirty="0">
              <a:latin typeface="Consolas" panose="020B0609020204030204" pitchFamily="49" charset="0"/>
            </a:endParaRP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Need to bend the rules? </a:t>
            </a:r>
            <a:r>
              <a:rPr lang="en-US" dirty="0" err="1">
                <a:latin typeface="Consolas" panose="020B0609020204030204" pitchFamily="49" charset="0"/>
              </a:rPr>
              <a:t>AsTask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028" name="Picture 4" descr="RULES, THERE ARE, FOLLOW THEM, YOU MUST - Meme Generator">
            <a:extLst>
              <a:ext uri="{FF2B5EF4-FFF2-40B4-BE49-F238E27FC236}">
                <a16:creationId xmlns:a16="http://schemas.microsoft.com/office/drawing/2014/main" id="{DAEB2EF1-56BE-F32C-4E09-3FCC6423A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280" y="156905"/>
            <a:ext cx="3459480" cy="261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36728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guy?</a:t>
            </a:r>
          </a:p>
        </p:txBody>
      </p:sp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07" y="4201227"/>
            <a:ext cx="3435985" cy="138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089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  <a:br>
              <a:rPr lang="en-US" dirty="0"/>
            </a:br>
            <a:r>
              <a:rPr lang="en-US" dirty="0"/>
              <a:t>Mistakes</a:t>
            </a:r>
          </a:p>
        </p:txBody>
      </p:sp>
      <p:pic>
        <p:nvPicPr>
          <p:cNvPr id="3" name="Picture 2" descr="C:\Flux Capacitor.jpg">
            <a:extLst>
              <a:ext uri="{FF2B5EF4-FFF2-40B4-BE49-F238E27FC236}">
                <a16:creationId xmlns:a16="http://schemas.microsoft.com/office/drawing/2014/main" id="{F4EBC6E0-C771-1FD5-284F-263184F1F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714491" y="1165609"/>
            <a:ext cx="4648200" cy="363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22127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Async Void </a:t>
            </a:r>
            <a:r>
              <a:rPr lang="en-US" sz="4000" dirty="0">
                <a:hlinkClick r:id="rId3"/>
              </a:rPr>
              <a:t>–Me, 2013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918637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dirty="0"/>
              <a:t> is not a natural type for </a:t>
            </a:r>
            <a:r>
              <a:rPr lang="en-US" dirty="0">
                <a:latin typeface="Consolas" panose="020B0609020204030204" pitchFamily="49" charset="0"/>
              </a:rPr>
              <a:t>async</a:t>
            </a:r>
            <a:r>
              <a:rPr lang="en-US" dirty="0"/>
              <a:t> methods:</a:t>
            </a:r>
          </a:p>
          <a:p>
            <a:pPr marL="457200" indent="-457200">
              <a:buFontTx/>
              <a:buChar char="-"/>
            </a:pPr>
            <a:r>
              <a:rPr lang="en-US" dirty="0"/>
              <a:t>Doesn’t represent execution.</a:t>
            </a:r>
          </a:p>
          <a:p>
            <a:pPr marL="457200" indent="-457200">
              <a:buFontTx/>
              <a:buChar char="-"/>
            </a:pPr>
            <a:r>
              <a:rPr lang="en-US" dirty="0"/>
              <a:t>No way to detect completion (shutdown, results).</a:t>
            </a:r>
          </a:p>
          <a:p>
            <a:pPr marL="457200" indent="-457200">
              <a:buFontTx/>
              <a:buChar char="-"/>
            </a:pPr>
            <a:r>
              <a:rPr lang="en-US" dirty="0"/>
              <a:t>Awkward error handling (no try/catch).</a:t>
            </a:r>
          </a:p>
          <a:p>
            <a:pPr marL="457200" indent="-457200">
              <a:buFontTx/>
              <a:buChar char="-"/>
            </a:pPr>
            <a:r>
              <a:rPr lang="en-US" dirty="0"/>
              <a:t>Doesn’t exist in other async/await languages.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r>
              <a:rPr lang="en-US" dirty="0"/>
              <a:t>Primary purpose: </a:t>
            </a:r>
            <a:r>
              <a:rPr lang="en-US" dirty="0">
                <a:latin typeface="Consolas" panose="020B0609020204030204" pitchFamily="49" charset="0"/>
              </a:rPr>
              <a:t>async</a:t>
            </a:r>
            <a:r>
              <a:rPr lang="en-US" dirty="0"/>
              <a:t> event handlers.</a:t>
            </a:r>
          </a:p>
        </p:txBody>
      </p:sp>
    </p:spTree>
    <p:extLst>
      <p:ext uri="{BB962C8B-B14F-4D97-AF65-F5344CB8AC3E}">
        <p14:creationId xmlns:p14="http://schemas.microsoft.com/office/powerpoint/2010/main" val="234957787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on Async Code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702891"/>
          </a:xfrm>
        </p:spPr>
        <p:txBody>
          <a:bodyPr/>
          <a:lstStyle/>
          <a:p>
            <a:r>
              <a:rPr lang="en-US" dirty="0"/>
              <a:t>Can cause deadlocks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hlinkClick r:id="rId3"/>
              </a:rPr>
              <a:t>https://tinyurl.com/AsyncAllTheWay</a:t>
            </a:r>
            <a:endParaRPr lang="en-US" dirty="0"/>
          </a:p>
          <a:p>
            <a:pPr marL="796926" lvl="1" indent="-457200">
              <a:buFontTx/>
              <a:buChar char="-"/>
            </a:pPr>
            <a:r>
              <a:rPr lang="en-US" dirty="0"/>
              <a:t>When await pauses a method, it captures a context (</a:t>
            </a:r>
            <a:r>
              <a:rPr lang="en-US" dirty="0" err="1"/>
              <a:t>SynchronizationContext</a:t>
            </a:r>
            <a:r>
              <a:rPr lang="en-US" dirty="0"/>
              <a:t> / </a:t>
            </a:r>
            <a:r>
              <a:rPr lang="en-US" dirty="0" err="1"/>
              <a:t>TaskScheduler</a:t>
            </a:r>
            <a:r>
              <a:rPr lang="en-US" dirty="0"/>
              <a:t>), and resumes the method in that context.</a:t>
            </a:r>
          </a:p>
          <a:p>
            <a:pPr marL="1030290" lvl="2" indent="-457200">
              <a:buFontTx/>
              <a:buChar char="-"/>
            </a:pPr>
            <a:r>
              <a:rPr lang="en-US" dirty="0"/>
              <a:t>Some contexts only allow one thread at a time.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r>
              <a:rPr lang="en-US" dirty="0"/>
              <a:t>Thread pool exhaustion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Blocking on async code uses a thread pool thread and then requires </a:t>
            </a:r>
            <a:r>
              <a:rPr lang="en-US" i="1" dirty="0"/>
              <a:t>another</a:t>
            </a:r>
            <a:r>
              <a:rPr lang="en-US" dirty="0"/>
              <a:t> thread pool thread to unblock!</a:t>
            </a:r>
          </a:p>
          <a:p>
            <a:pPr marL="796926" lvl="1" indent="-457200">
              <a:buFontTx/>
              <a:buChar char="-"/>
            </a:pPr>
            <a:endParaRPr lang="en-US" dirty="0"/>
          </a:p>
          <a:p>
            <a:pPr marL="796926" lvl="1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0779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593F7-AD5E-1A02-D777-51A9C5F6E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1014-7CD0-FBA3-35D3-DC5F9E6F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Many, Many</a:t>
            </a:r>
            <a:br>
              <a:rPr lang="en-US" dirty="0"/>
            </a:br>
            <a:r>
              <a:rPr lang="en-US" dirty="0"/>
              <a:t>More Mistakes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60BFEE-0CDB-3891-808A-70EDCEC6E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194" y="1885950"/>
            <a:ext cx="4536567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44223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051DD-C298-B3E9-4523-FDB24EF0F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CE0CFF-637C-8977-663A-1233903BC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1" y="0"/>
            <a:ext cx="914399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1227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250394"/>
          </a:xfrm>
        </p:spPr>
        <p:txBody>
          <a:bodyPr/>
          <a:lstStyle/>
          <a:p>
            <a:r>
              <a:rPr lang="en-US" dirty="0"/>
              <a:t>Fire and forget</a:t>
            </a:r>
          </a:p>
          <a:p>
            <a:pPr marL="457200" indent="-457200">
              <a:buFontTx/>
              <a:buChar char="-"/>
            </a:pPr>
            <a:r>
              <a:rPr lang="en-US" dirty="0"/>
              <a:t>Discarding the task is discarding the results of that function.</a:t>
            </a:r>
          </a:p>
          <a:p>
            <a:pPr marL="457200" indent="-457200">
              <a:buFontTx/>
              <a:buChar char="-"/>
            </a:pPr>
            <a:r>
              <a:rPr lang="en-US" dirty="0"/>
              <a:t>If you don’t care about the results of a function, </a:t>
            </a:r>
            <a:r>
              <a:rPr lang="en-US" i="1" dirty="0"/>
              <a:t>why are you calling it at all?</a:t>
            </a:r>
          </a:p>
          <a:p>
            <a:pPr marL="457200" indent="-457200">
              <a:buFontTx/>
              <a:buChar char="-"/>
            </a:pPr>
            <a:r>
              <a:rPr lang="en-US" dirty="0"/>
              <a:t>Without joining the execution (await):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Exceptions are ignored.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App can’t know when side effects have completed.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App can’t know when it’s safe to shut down / suspend.</a:t>
            </a:r>
          </a:p>
          <a:p>
            <a:pPr marL="1030290" lvl="2" indent="-457200">
              <a:buFontTx/>
              <a:buChar char="-"/>
            </a:pPr>
            <a:r>
              <a:rPr lang="en-US" dirty="0"/>
              <a:t>Shutting down is </a:t>
            </a:r>
            <a:r>
              <a:rPr lang="en-US" i="1" dirty="0"/>
              <a:t>normal behavior!</a:t>
            </a:r>
          </a:p>
        </p:txBody>
      </p:sp>
    </p:spTree>
    <p:extLst>
      <p:ext uri="{BB962C8B-B14F-4D97-AF65-F5344CB8AC3E}">
        <p14:creationId xmlns:p14="http://schemas.microsoft.com/office/powerpoint/2010/main" val="21039330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53FAE-09E7-09CC-E838-BBFBDA68D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75B2DC-446B-F03D-D372-38D184F0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B2B3A-1BE1-0BBF-C9E8-5C2D3E147D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769237"/>
          </a:xfrm>
        </p:spPr>
        <p:txBody>
          <a:bodyPr/>
          <a:lstStyle/>
          <a:p>
            <a:r>
              <a:rPr lang="en-US" dirty="0"/>
              <a:t>Dangerous Methods</a:t>
            </a:r>
          </a:p>
          <a:p>
            <a:pPr marL="457200" indent="-457200">
              <a:buFontTx/>
              <a:buChar char="-"/>
            </a:pPr>
            <a:r>
              <a:rPr lang="en-US" dirty="0"/>
              <a:t>The Task constructor should never be used. </a:t>
            </a:r>
            <a:r>
              <a:rPr lang="en-US" b="1" dirty="0"/>
              <a:t>Ever.</a:t>
            </a:r>
          </a:p>
          <a:p>
            <a:pPr marL="457200" indent="-457200">
              <a:buFontTx/>
              <a:buChar char="-"/>
            </a:pPr>
            <a:r>
              <a:rPr lang="en-US" dirty="0" err="1"/>
              <a:t>StartNew</a:t>
            </a:r>
            <a:r>
              <a:rPr lang="en-US" dirty="0"/>
              <a:t> and </a:t>
            </a:r>
            <a:r>
              <a:rPr lang="en-US" dirty="0" err="1"/>
              <a:t>ContinueWith</a:t>
            </a:r>
            <a:r>
              <a:rPr lang="en-US" dirty="0"/>
              <a:t> should </a:t>
            </a:r>
            <a:r>
              <a:rPr lang="en-US" i="1" dirty="0"/>
              <a:t>almost never </a:t>
            </a:r>
            <a:r>
              <a:rPr lang="en-US" dirty="0"/>
              <a:t>be used.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This means you.</a:t>
            </a:r>
          </a:p>
          <a:p>
            <a:pPr marL="457200" indent="-457200">
              <a:buFontTx/>
              <a:buChar char="-"/>
            </a:pPr>
            <a:r>
              <a:rPr lang="en-US" dirty="0" err="1"/>
              <a:t>ContinueWith</a:t>
            </a:r>
            <a:r>
              <a:rPr lang="en-US" dirty="0"/>
              <a:t> =&gt; await</a:t>
            </a:r>
          </a:p>
          <a:p>
            <a:pPr marL="457200" indent="-457200">
              <a:buFontTx/>
              <a:buChar char="-"/>
            </a:pPr>
            <a:r>
              <a:rPr lang="en-US" dirty="0" err="1"/>
              <a:t>StartNew</a:t>
            </a:r>
            <a:r>
              <a:rPr lang="en-US" dirty="0"/>
              <a:t> =&gt; </a:t>
            </a:r>
            <a:r>
              <a:rPr lang="en-US" dirty="0" err="1"/>
              <a:t>Task.Run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 err="1"/>
              <a:t>Task.Task</a:t>
            </a:r>
            <a:r>
              <a:rPr lang="en-US" dirty="0"/>
              <a:t> =&gt; Func&lt;Task&gt; / </a:t>
            </a:r>
            <a:r>
              <a:rPr lang="en-US" dirty="0" err="1"/>
              <a:t>Task.Run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7726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97423-E7D2-A77B-D0AB-7BE786DB3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2D8613-A5A3-6093-4784-C9804E67F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8005E-D705-D641-16C8-7656AF413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176109"/>
          </a:xfrm>
        </p:spPr>
        <p:txBody>
          <a:bodyPr/>
          <a:lstStyle/>
          <a:p>
            <a:r>
              <a:rPr lang="en-US" dirty="0"/>
              <a:t>Side effects instead of returning results</a:t>
            </a:r>
          </a:p>
          <a:p>
            <a:pPr marL="457200" indent="-457200">
              <a:buFontTx/>
              <a:buChar char="-"/>
            </a:pPr>
            <a:r>
              <a:rPr lang="en-US" dirty="0"/>
              <a:t>Async will gently nudge you towards a more functional programming style. Don’t resist.</a:t>
            </a:r>
          </a:p>
          <a:p>
            <a:pPr marL="457200" indent="-457200">
              <a:buFontTx/>
              <a:buChar char="-"/>
            </a:pPr>
            <a:r>
              <a:rPr lang="en-US" dirty="0" err="1"/>
              <a:t>Stream.Position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1822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0F348-F69E-1DBE-D9EE-70022CF47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7AC198-678F-498E-CF04-3DEEB661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450C0-5431-5069-7530-36C1BEEA1E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366708"/>
          </a:xfrm>
        </p:spPr>
        <p:txBody>
          <a:bodyPr/>
          <a:lstStyle/>
          <a:p>
            <a:r>
              <a:rPr lang="en-US" dirty="0"/>
              <a:t>Eliding (removing) async/await in non-trivial methods</a:t>
            </a:r>
          </a:p>
          <a:p>
            <a:pPr marL="457200" indent="-457200">
              <a:buFontTx/>
              <a:buChar char="-"/>
            </a:pPr>
            <a:r>
              <a:rPr lang="en-US" dirty="0"/>
              <a:t>Exceptions become synchronous (not on the Task).</a:t>
            </a:r>
          </a:p>
          <a:p>
            <a:pPr marL="457200" indent="-457200">
              <a:buFontTx/>
              <a:buChar char="-"/>
            </a:pPr>
            <a:r>
              <a:rPr lang="en-US" dirty="0"/>
              <a:t>Disposal and try/catch don’t work as expected.</a:t>
            </a:r>
          </a:p>
          <a:p>
            <a:pPr marL="457200" indent="-457200">
              <a:buFontTx/>
              <a:buChar char="-"/>
            </a:pPr>
            <a:r>
              <a:rPr lang="en-US" dirty="0"/>
              <a:t>If you have any code other than calling another method, then NOT OK.</a:t>
            </a:r>
          </a:p>
          <a:p>
            <a:pPr marL="457200" indent="-457200">
              <a:buFontTx/>
              <a:buChar char="-"/>
            </a:pPr>
            <a:r>
              <a:rPr lang="en-US" dirty="0"/>
              <a:t>Using </a:t>
            </a:r>
            <a:r>
              <a:rPr lang="en-US" dirty="0" err="1"/>
              <a:t>Task.FromResult</a:t>
            </a:r>
            <a:r>
              <a:rPr lang="en-US" dirty="0"/>
              <a:t>? No.</a:t>
            </a:r>
          </a:p>
          <a:p>
            <a:pPr marL="457200" indent="-457200">
              <a:buFontTx/>
              <a:buChar char="-"/>
            </a:pPr>
            <a:r>
              <a:rPr lang="en-US" dirty="0"/>
              <a:t>Are you writing an overload? OK.</a:t>
            </a:r>
          </a:p>
          <a:p>
            <a:pPr marL="457200" indent="-457200">
              <a:buFontTx/>
              <a:buChar char="-"/>
            </a:pPr>
            <a:r>
              <a:rPr lang="en-US" dirty="0"/>
              <a:t>Is it an expression-bodied method? OK…</a:t>
            </a:r>
          </a:p>
        </p:txBody>
      </p:sp>
      <p:pic>
        <p:nvPicPr>
          <p:cNvPr id="2" name="Picture 2" descr="They're more what you'd call guidelines than actual rules - They're more what you'd call guidelines than actual rules  Barbosa Rules">
            <a:extLst>
              <a:ext uri="{FF2B5EF4-FFF2-40B4-BE49-F238E27FC236}">
                <a16:creationId xmlns:a16="http://schemas.microsoft.com/office/drawing/2014/main" id="{AB8A7B4A-259B-F6C9-3704-E6FE25F13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810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82114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0CDD1-9CD9-5C43-0893-FF410F6C2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C5A9C6-1D10-26E5-DB6B-7C8B1A40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82D1B-5EA0-CCC2-D914-6FCBBF63F7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728037"/>
          </a:xfrm>
        </p:spPr>
        <p:txBody>
          <a:bodyPr/>
          <a:lstStyle/>
          <a:p>
            <a:r>
              <a:rPr lang="en-US" dirty="0" err="1"/>
              <a:t>WaitAsync</a:t>
            </a:r>
            <a:r>
              <a:rPr lang="en-US" dirty="0"/>
              <a:t>(</a:t>
            </a:r>
            <a:r>
              <a:rPr lang="en-US" dirty="0" err="1"/>
              <a:t>CancellationToken</a:t>
            </a:r>
            <a:r>
              <a:rPr lang="en-US" dirty="0"/>
              <a:t>) to “cancel” a task</a:t>
            </a:r>
          </a:p>
          <a:p>
            <a:pPr marL="457200" indent="-457200">
              <a:buFontTx/>
              <a:buChar char="-"/>
            </a:pPr>
            <a:r>
              <a:rPr lang="en-US" dirty="0"/>
              <a:t>The token cancels the wait, not the task.</a:t>
            </a:r>
          </a:p>
          <a:p>
            <a:pPr marL="457200" indent="-457200">
              <a:buFontTx/>
              <a:buChar char="-"/>
            </a:pPr>
            <a:r>
              <a:rPr lang="en-US" dirty="0"/>
              <a:t>You should pass the token into the code returning the task.</a:t>
            </a:r>
          </a:p>
        </p:txBody>
      </p:sp>
    </p:spTree>
    <p:extLst>
      <p:ext uri="{BB962C8B-B14F-4D97-AF65-F5344CB8AC3E}">
        <p14:creationId xmlns:p14="http://schemas.microsoft.com/office/powerpoint/2010/main" val="184256092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885FC9-B82E-937A-3192-687F8A05C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428" y="0"/>
            <a:ext cx="5225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4C0CF-0A9B-D4E6-2FE2-8D904BCEB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8C9654-BA5E-3E1B-254B-FEE43CFA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BA262-0912-CF1D-01C4-8E7BD60BE0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624180"/>
          </a:xfrm>
        </p:spPr>
        <p:txBody>
          <a:bodyPr/>
          <a:lstStyle/>
          <a:p>
            <a:r>
              <a:rPr lang="en-US" dirty="0"/>
              <a:t>Fake async methods</a:t>
            </a:r>
          </a:p>
          <a:p>
            <a:pPr marL="457200" indent="-457200">
              <a:buFontTx/>
              <a:buChar char="-"/>
            </a:pPr>
            <a:r>
              <a:rPr lang="en-US" dirty="0"/>
              <a:t>Method implementations wrapped in </a:t>
            </a:r>
            <a:r>
              <a:rPr lang="en-US" dirty="0" err="1"/>
              <a:t>Task.Run</a:t>
            </a:r>
            <a:br>
              <a:rPr lang="en-US" dirty="0"/>
            </a:br>
            <a:r>
              <a:rPr lang="en-US" dirty="0"/>
              <a:t>are a code smell.</a:t>
            </a:r>
          </a:p>
          <a:p>
            <a:pPr marL="457200" indent="-457200">
              <a:buFontTx/>
              <a:buChar char="-"/>
            </a:pPr>
            <a:r>
              <a:rPr lang="en-US" i="1" dirty="0"/>
              <a:t>Call</a:t>
            </a:r>
            <a:r>
              <a:rPr lang="en-US" dirty="0"/>
              <a:t> methods with </a:t>
            </a:r>
            <a:r>
              <a:rPr lang="en-US" dirty="0" err="1"/>
              <a:t>Task.Run</a:t>
            </a:r>
            <a:r>
              <a:rPr lang="en-US" dirty="0"/>
              <a:t> (if appropriate);</a:t>
            </a:r>
            <a:br>
              <a:rPr lang="en-US" dirty="0"/>
            </a:br>
            <a:r>
              <a:rPr lang="en-US" dirty="0"/>
              <a:t>don’t </a:t>
            </a:r>
            <a:r>
              <a:rPr lang="en-US" i="1" dirty="0"/>
              <a:t>implement</a:t>
            </a:r>
            <a:r>
              <a:rPr lang="en-US" dirty="0"/>
              <a:t> them with </a:t>
            </a:r>
            <a:r>
              <a:rPr lang="en-US" dirty="0" err="1"/>
              <a:t>Task.Run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012369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A84F2-3CC7-4241-40F3-3C1E4A810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6AECC0-ABFE-18EC-DA36-6F7820211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BD7CF-65B9-549F-2EBA-C13EBC7D4E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823337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WhenAny</a:t>
            </a:r>
            <a:r>
              <a:rPr lang="en-US" dirty="0"/>
              <a:t> + Remove to process tasks as they complete.</a:t>
            </a:r>
          </a:p>
          <a:p>
            <a:pPr marL="457200" indent="-457200">
              <a:buFontTx/>
              <a:buChar char="-"/>
            </a:pPr>
            <a:r>
              <a:rPr lang="en-US" dirty="0"/>
              <a:t>Unnecessary O(N^2)</a:t>
            </a:r>
          </a:p>
          <a:p>
            <a:pPr marL="457200" indent="-457200">
              <a:buFontTx/>
              <a:buChar char="-"/>
            </a:pPr>
            <a:r>
              <a:rPr lang="en-US" dirty="0"/>
              <a:t>Best: compose async methods.</a:t>
            </a:r>
          </a:p>
          <a:p>
            <a:pPr marL="457200" indent="-457200">
              <a:buFontTx/>
              <a:buChar char="-"/>
            </a:pPr>
            <a:r>
              <a:rPr lang="en-US" dirty="0"/>
              <a:t>Better: </a:t>
            </a:r>
            <a:r>
              <a:rPr lang="en-US" dirty="0" err="1"/>
              <a:t>Task.WhenEach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Good: </a:t>
            </a:r>
            <a:r>
              <a:rPr lang="en-US" dirty="0" err="1"/>
              <a:t>Nito.AsyncEx</a:t>
            </a:r>
            <a:r>
              <a:rPr lang="en-US" dirty="0"/>
              <a:t> </a:t>
            </a:r>
            <a:r>
              <a:rPr lang="en-US" dirty="0" err="1"/>
              <a:t>OrderByCompletion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7173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C2C15-ADFA-3FE2-7120-5EF4A5F0B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E33185-505C-E341-ECB9-60CDCEA3E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185C5-A954-F914-8C41-BF75B94BF6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180388"/>
          </a:xfrm>
        </p:spPr>
        <p:txBody>
          <a:bodyPr/>
          <a:lstStyle/>
          <a:p>
            <a:r>
              <a:rPr lang="en-US" dirty="0"/>
              <a:t>Unnecessary callbacks</a:t>
            </a:r>
          </a:p>
          <a:p>
            <a:r>
              <a:rPr lang="en-US" dirty="0"/>
              <a:t>Task </a:t>
            </a:r>
            <a:r>
              <a:rPr lang="en-US" i="1" dirty="0"/>
              <a:t>already has</a:t>
            </a:r>
            <a:r>
              <a:rPr lang="en-US" dirty="0"/>
              <a:t> callbacks. Just use await.</a:t>
            </a:r>
          </a:p>
        </p:txBody>
      </p:sp>
    </p:spTree>
    <p:extLst>
      <p:ext uri="{BB962C8B-B14F-4D97-AF65-F5344CB8AC3E}">
        <p14:creationId xmlns:p14="http://schemas.microsoft.com/office/powerpoint/2010/main" val="374193325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771D4-F766-2F44-4898-0E15F056C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330D-FB72-0517-45A0-52CB7A5F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Round!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D9233A2-0FA5-1BD4-7EBB-C162CD198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608" y="1211580"/>
            <a:ext cx="4269052" cy="318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96973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CB90F-52D3-DEE0-E2EA-83A285B6B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B60D05-9C09-529D-59CC-F22B066E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09CA5-CC29-E42E-EF74-E65DDFA98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723759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ConfigureAwait</a:t>
            </a:r>
            <a:r>
              <a:rPr lang="en-US" dirty="0"/>
              <a:t>(false) </a:t>
            </a:r>
            <a:r>
              <a:rPr lang="en-US" u="sng" dirty="0"/>
              <a:t>to avoid deadlocks</a:t>
            </a:r>
          </a:p>
          <a:p>
            <a:r>
              <a:rPr lang="en-US" dirty="0"/>
              <a:t>Problems:</a:t>
            </a:r>
          </a:p>
          <a:p>
            <a:pPr marL="457200" indent="-457200">
              <a:buFontTx/>
              <a:buChar char="-"/>
            </a:pPr>
            <a:r>
              <a:rPr lang="en-US" dirty="0"/>
              <a:t>Have to use it </a:t>
            </a:r>
            <a:r>
              <a:rPr lang="en-US" i="1" dirty="0"/>
              <a:t>everywhere!</a:t>
            </a:r>
            <a:r>
              <a:rPr lang="en-US" dirty="0"/>
              <a:t> If you miss even one, you can deadlock in prod.</a:t>
            </a:r>
          </a:p>
          <a:p>
            <a:pPr marL="457200" indent="-457200">
              <a:buFontTx/>
              <a:buChar char="-"/>
            </a:pPr>
            <a:r>
              <a:rPr lang="en-US" dirty="0"/>
              <a:t>You’re still blocking the UI thread. </a:t>
            </a:r>
          </a:p>
        </p:txBody>
      </p:sp>
    </p:spTree>
    <p:extLst>
      <p:ext uri="{BB962C8B-B14F-4D97-AF65-F5344CB8AC3E}">
        <p14:creationId xmlns:p14="http://schemas.microsoft.com/office/powerpoint/2010/main" val="341014621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CB230-B1CA-105C-F0BD-6D17CA4EC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7F5D12-9470-6358-89F7-890826E0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19ADF-0479-96EA-50E1-9BF9156CF8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516044"/>
          </a:xfrm>
        </p:spPr>
        <p:txBody>
          <a:bodyPr/>
          <a:lstStyle/>
          <a:p>
            <a:r>
              <a:rPr lang="en-US" dirty="0"/>
              <a:t>Async events: Strategy vs Observer</a:t>
            </a:r>
          </a:p>
          <a:p>
            <a:r>
              <a:rPr lang="en-US" dirty="0"/>
              <a:t>You find yourself wanting to allow asynchronous event handlers </a:t>
            </a:r>
            <a:r>
              <a:rPr lang="en-US" i="1" dirty="0"/>
              <a:t>that cannot be async void</a:t>
            </a:r>
            <a:r>
              <a:rPr lang="en-US" dirty="0"/>
              <a:t>. The event-raising code must (a)wait the handlers, possibly retrieving results.</a:t>
            </a:r>
          </a:p>
          <a:p>
            <a:pPr marL="457200" indent="-457200">
              <a:buFontTx/>
              <a:buChar char="-"/>
            </a:pPr>
            <a:r>
              <a:rPr lang="en-US" dirty="0"/>
              <a:t>Events are used to implement the Observer pattern.</a:t>
            </a:r>
          </a:p>
          <a:p>
            <a:pPr marL="457200" indent="-457200">
              <a:buFontTx/>
              <a:buChar char="-"/>
            </a:pPr>
            <a:r>
              <a:rPr lang="en-US" dirty="0"/>
              <a:t>Your code is using the Strategy pattern. It </a:t>
            </a:r>
            <a:r>
              <a:rPr lang="en-US" i="1" dirty="0"/>
              <a:t>shouldn’t be an event</a:t>
            </a:r>
            <a:r>
              <a:rPr lang="en-US" dirty="0"/>
              <a:t>. It should be a method, probably on an interface. Replacing an interface with an event is a design shortcut that only works in the synchronous world.</a:t>
            </a:r>
          </a:p>
        </p:txBody>
      </p:sp>
    </p:spTree>
    <p:extLst>
      <p:ext uri="{BB962C8B-B14F-4D97-AF65-F5344CB8AC3E}">
        <p14:creationId xmlns:p14="http://schemas.microsoft.com/office/powerpoint/2010/main" val="347835749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B21A2-108D-0259-004E-0F3486EA3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7A733D-435F-E48B-6BEA-8F9145B1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2F2C5-48BA-C0BC-66A2-CB8208ACD2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122009"/>
          </a:xfrm>
        </p:spPr>
        <p:txBody>
          <a:bodyPr/>
          <a:lstStyle/>
          <a:p>
            <a:r>
              <a:rPr lang="en-US" dirty="0"/>
              <a:t>These types already exist – you don’t need to reinvent them!</a:t>
            </a:r>
          </a:p>
          <a:p>
            <a:pPr marL="457200" indent="-457200">
              <a:buFontTx/>
              <a:buChar char="-"/>
            </a:pPr>
            <a:r>
              <a:rPr lang="en-US" dirty="0"/>
              <a:t>Cancellation: </a:t>
            </a:r>
            <a:r>
              <a:rPr lang="en-US" dirty="0" err="1"/>
              <a:t>CancellationToken</a:t>
            </a:r>
            <a:r>
              <a:rPr lang="en-US" dirty="0"/>
              <a:t>, </a:t>
            </a:r>
            <a:r>
              <a:rPr lang="en-US" dirty="0" err="1"/>
              <a:t>CancellationTokenSource</a:t>
            </a:r>
            <a:r>
              <a:rPr lang="en-US" dirty="0"/>
              <a:t>, </a:t>
            </a:r>
            <a:r>
              <a:rPr lang="en-US" dirty="0" err="1"/>
              <a:t>OperationCanceledException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Progress reporting: </a:t>
            </a:r>
            <a:r>
              <a:rPr lang="en-US" dirty="0" err="1"/>
              <a:t>IProgress</a:t>
            </a:r>
            <a:r>
              <a:rPr lang="en-US" dirty="0"/>
              <a:t>&lt;T&gt;, Progress&lt;T&gt;</a:t>
            </a:r>
          </a:p>
          <a:p>
            <a:pPr marL="457200" indent="-457200">
              <a:buFontTx/>
              <a:buChar char="-"/>
            </a:pPr>
            <a:r>
              <a:rPr lang="en-US" dirty="0"/>
              <a:t>Consumer/producer queues: </a:t>
            </a:r>
            <a:r>
              <a:rPr lang="en-US" dirty="0" err="1"/>
              <a:t>System.Threading.Channels</a:t>
            </a:r>
            <a:endParaRPr lang="en-US" dirty="0"/>
          </a:p>
          <a:p>
            <a:pPr marL="796926" lvl="1" indent="-457200">
              <a:buFontTx/>
              <a:buChar char="-"/>
            </a:pPr>
            <a:r>
              <a:rPr lang="en-US" dirty="0" err="1"/>
              <a:t>TPL.Dataflow</a:t>
            </a:r>
            <a:r>
              <a:rPr lang="en-US" dirty="0"/>
              <a:t> is still around, too!</a:t>
            </a:r>
          </a:p>
        </p:txBody>
      </p:sp>
    </p:spTree>
    <p:extLst>
      <p:ext uri="{BB962C8B-B14F-4D97-AF65-F5344CB8AC3E}">
        <p14:creationId xmlns:p14="http://schemas.microsoft.com/office/powerpoint/2010/main" val="332206560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4D77F-F1A3-D940-1CB2-FD6E8792A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2C5318-F6D6-ACAA-1DD5-9B0218B41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1" y="0"/>
            <a:ext cx="914399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38909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529" y="1103070"/>
            <a:ext cx="3129100" cy="39817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5930" y="3296644"/>
            <a:ext cx="2912785" cy="470898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i="1" dirty="0">
                <a:solidFill>
                  <a:schemeClr val="bg1"/>
                </a:solidFill>
              </a:rPr>
              <a:t>Go forth and be awesome!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95786" y="5084852"/>
            <a:ext cx="3003707" cy="346249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900" dirty="0">
                <a:solidFill>
                  <a:schemeClr val="bg1"/>
                </a:solidFill>
              </a:rPr>
              <a:t>Image from </a:t>
            </a:r>
            <a:r>
              <a:rPr lang="en-US" sz="900" dirty="0" err="1">
                <a:solidFill>
                  <a:schemeClr val="bg1"/>
                </a:solidFill>
              </a:rPr>
              <a:t>Etsy</a:t>
            </a:r>
            <a:r>
              <a:rPr lang="en-US" sz="900" dirty="0">
                <a:solidFill>
                  <a:schemeClr val="bg1"/>
                </a:solidFill>
              </a:rPr>
              <a:t> user </a:t>
            </a:r>
            <a:r>
              <a:rPr lang="en-US" sz="900" dirty="0" err="1">
                <a:solidFill>
                  <a:schemeClr val="bg1"/>
                </a:solidFill>
              </a:rPr>
              <a:t>Rosewine</a:t>
            </a:r>
            <a:r>
              <a:rPr lang="en-US" sz="900" dirty="0">
                <a:solidFill>
                  <a:schemeClr val="bg1"/>
                </a:solidFill>
              </a:rPr>
              <a:t>; used with permission</a:t>
            </a:r>
          </a:p>
        </p:txBody>
      </p:sp>
    </p:spTree>
    <p:extLst>
      <p:ext uri="{BB962C8B-B14F-4D97-AF65-F5344CB8AC3E}">
        <p14:creationId xmlns:p14="http://schemas.microsoft.com/office/powerpoint/2010/main" val="324359476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94086590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keyword: syntax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468368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async</a:t>
            </a:r>
            <a:r>
              <a:rPr lang="en-US" sz="2800" dirty="0">
                <a:latin typeface="Consolas" panose="020B0609020204030204" pitchFamily="49" charset="0"/>
              </a:rPr>
              <a:t> Task </a:t>
            </a:r>
            <a:r>
              <a:rPr lang="en-US" sz="2800" dirty="0" err="1">
                <a:latin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await </a:t>
            </a:r>
            <a:r>
              <a:rPr lang="en-US" sz="2800" dirty="0" err="1">
                <a:latin typeface="Consolas" panose="020B0609020204030204" pitchFamily="49" charset="0"/>
              </a:rPr>
              <a:t>Task.Delay</a:t>
            </a:r>
            <a:r>
              <a:rPr lang="en-US" sz="2800" dirty="0">
                <a:latin typeface="Consolas" panose="020B0609020204030204" pitchFamily="49" charset="0"/>
              </a:rPr>
              <a:t>(100);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197688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keyword: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Enables the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keyword for that method.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Transforms the method into a state machine, similar to the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keyword.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That’s it!</a:t>
            </a:r>
          </a:p>
        </p:txBody>
      </p:sp>
    </p:spTree>
    <p:extLst>
      <p:ext uri="{BB962C8B-B14F-4D97-AF65-F5344CB8AC3E}">
        <p14:creationId xmlns:p14="http://schemas.microsoft.com/office/powerpoint/2010/main" val="37960249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282A7-B7B1-F0F4-1B84-6677C5BD2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ACF6-D058-59F4-FD01-70B52886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keyword: state machine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2EFAFA-B7C7-4108-97D4-C25569085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728037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https://tinyurl.com/ycxnpskw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MoveNext</a:t>
            </a:r>
            <a:r>
              <a:rPr lang="en-US" dirty="0"/>
              <a:t>() will be in your stack traces</a:t>
            </a:r>
          </a:p>
        </p:txBody>
      </p:sp>
    </p:spTree>
    <p:extLst>
      <p:ext uri="{BB962C8B-B14F-4D97-AF65-F5344CB8AC3E}">
        <p14:creationId xmlns:p14="http://schemas.microsoft.com/office/powerpoint/2010/main" val="297364402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Await keyword: </a:t>
            </a:r>
            <a:r>
              <a:rPr lang="en-US" dirty="0" err="1"/>
              <a:t>awaitables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468368"/>
          </a:xfrm>
        </p:spPr>
        <p:txBody>
          <a:bodyPr/>
          <a:lstStyle/>
          <a:p>
            <a:r>
              <a:rPr lang="en-US" sz="2800" dirty="0">
                <a:latin typeface="Consolas" panose="020B0609020204030204" pitchFamily="49" charset="0"/>
              </a:rPr>
              <a:t>async Task </a:t>
            </a:r>
            <a:r>
              <a:rPr lang="en-US" sz="2800" dirty="0" err="1">
                <a:latin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</a:t>
            </a:r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Task.Delay</a:t>
            </a:r>
            <a:r>
              <a:rPr lang="en-US" sz="2800" dirty="0">
                <a:latin typeface="Consolas" panose="020B0609020204030204" pitchFamily="49" charset="0"/>
              </a:rPr>
              <a:t>(100);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958361"/>
            <a:ext cx="11653522" cy="17280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Takes a single argument.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Awaitable</a:t>
            </a:r>
            <a:r>
              <a:rPr lang="en-US" dirty="0"/>
              <a:t>: Task/</a:t>
            </a:r>
            <a:r>
              <a:rPr lang="en-US" dirty="0" err="1"/>
              <a:t>ValueTask</a:t>
            </a:r>
            <a:r>
              <a:rPr lang="en-US" dirty="0"/>
              <a:t> (Future/Promise)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620216" y="2958023"/>
            <a:ext cx="6571784" cy="21421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onsolas" panose="020B0609020204030204" pitchFamily="49" charset="0"/>
              </a:rPr>
              <a:t>async Task </a:t>
            </a:r>
            <a:r>
              <a:rPr lang="en-US" sz="2400" dirty="0" err="1">
                <a:latin typeface="Consolas" panose="020B0609020204030204" pitchFamily="49" charset="0"/>
              </a:rPr>
              <a:t>DoNothingAsync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Task </a:t>
            </a:r>
            <a:r>
              <a:rPr lang="en-US" sz="2400" dirty="0" err="1">
                <a:latin typeface="Consolas" panose="020B0609020204030204" pitchFamily="49" charset="0"/>
              </a:rPr>
              <a:t>task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Task.Delay</a:t>
            </a:r>
            <a:r>
              <a:rPr lang="en-US" sz="2400" dirty="0">
                <a:latin typeface="Consolas" panose="020B0609020204030204" pitchFamily="49" charset="0"/>
              </a:rPr>
              <a:t>(100);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await task;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19544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Await keyword: yielding execution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468368"/>
          </a:xfrm>
        </p:spPr>
        <p:txBody>
          <a:bodyPr/>
          <a:lstStyle/>
          <a:p>
            <a:r>
              <a:rPr lang="en-US" sz="2800" dirty="0">
                <a:latin typeface="Consolas" panose="020B0609020204030204" pitchFamily="49" charset="0"/>
              </a:rPr>
              <a:t>async Task </a:t>
            </a:r>
            <a:r>
              <a:rPr lang="en-US" sz="2800" dirty="0" err="1">
                <a:latin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</a:t>
            </a:r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Task.Delay</a:t>
            </a:r>
            <a:r>
              <a:rPr lang="en-US" sz="2800" dirty="0">
                <a:latin typeface="Consolas" panose="020B0609020204030204" pitchFamily="49" charset="0"/>
              </a:rPr>
              <a:t>(100);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197688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Task is complete, continues synchronously.</a:t>
            </a:r>
          </a:p>
          <a:p>
            <a:r>
              <a:rPr lang="en-US" dirty="0"/>
              <a:t>If Task is not complete, continues asynchronously: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i="1" dirty="0"/>
              <a:t>Pauses</a:t>
            </a:r>
            <a:r>
              <a:rPr lang="en-US" dirty="0"/>
              <a:t> the method and registers it with the task.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Then </a:t>
            </a:r>
            <a:r>
              <a:rPr lang="en-US" i="1" dirty="0"/>
              <a:t>returns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175713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Await keyword: resuming execution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468368"/>
          </a:xfrm>
        </p:spPr>
        <p:txBody>
          <a:bodyPr/>
          <a:lstStyle/>
          <a:p>
            <a:r>
              <a:rPr lang="en-US" sz="2800" dirty="0">
                <a:latin typeface="Consolas" panose="020B0609020204030204" pitchFamily="49" charset="0"/>
              </a:rPr>
              <a:t>async Task </a:t>
            </a:r>
            <a:r>
              <a:rPr lang="en-US" sz="2800" dirty="0" err="1">
                <a:latin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</a:t>
            </a:r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Task.Delay</a:t>
            </a:r>
            <a:r>
              <a:rPr lang="en-US" sz="2800" dirty="0">
                <a:latin typeface="Consolas" panose="020B0609020204030204" pitchFamily="49" charset="0"/>
              </a:rPr>
              <a:t>(100);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17280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Pausing and Resuming (when awaiting tasks)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Uses the state machine to resume at the right place.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 to resume? UI, thread pool, etc.</a:t>
            </a:r>
          </a:p>
        </p:txBody>
      </p:sp>
    </p:spTree>
    <p:extLst>
      <p:ext uri="{BB962C8B-B14F-4D97-AF65-F5344CB8AC3E}">
        <p14:creationId xmlns:p14="http://schemas.microsoft.com/office/powerpoint/2010/main" val="344250915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eme1">
  <a:themeElements>
    <a:clrScheme name="Custom 1">
      <a:dk1>
        <a:srgbClr val="000000"/>
      </a:dk1>
      <a:lt1>
        <a:srgbClr val="FFFFFF"/>
      </a:lt1>
      <a:dk2>
        <a:srgbClr val="26539C"/>
      </a:dk2>
      <a:lt2>
        <a:srgbClr val="B8E9FA"/>
      </a:lt2>
      <a:accent1>
        <a:srgbClr val="176F4E"/>
      </a:accent1>
      <a:accent2>
        <a:srgbClr val="F04848"/>
      </a:accent2>
      <a:accent3>
        <a:srgbClr val="603C1B"/>
      </a:accent3>
      <a:accent4>
        <a:srgbClr val="109A78"/>
      </a:accent4>
      <a:accent5>
        <a:srgbClr val="FCE470"/>
      </a:accent5>
      <a:accent6>
        <a:srgbClr val="70BC82"/>
      </a:accent6>
      <a:hlink>
        <a:srgbClr val="F04848"/>
      </a:hlink>
      <a:folHlink>
        <a:srgbClr val="F0484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3A1D99AA-2C26-4EE3-9549-072F209D0352}" vid="{CC9ED212-E232-4257-BD79-C2D0F5FD60E9}"/>
    </a:ext>
  </a:extLst>
</a:theme>
</file>

<file path=ppt/theme/theme2.xml><?xml version="1.0" encoding="utf-8"?>
<a:theme xmlns:a="http://schemas.openxmlformats.org/drawingml/2006/main" name="2023 ThatConf Landscape">
  <a:themeElements>
    <a:clrScheme name="Custom 1">
      <a:dk1>
        <a:srgbClr val="000000"/>
      </a:dk1>
      <a:lt1>
        <a:srgbClr val="FFFFFF"/>
      </a:lt1>
      <a:dk2>
        <a:srgbClr val="26539C"/>
      </a:dk2>
      <a:lt2>
        <a:srgbClr val="B8E9FA"/>
      </a:lt2>
      <a:accent1>
        <a:srgbClr val="176F4E"/>
      </a:accent1>
      <a:accent2>
        <a:srgbClr val="F04848"/>
      </a:accent2>
      <a:accent3>
        <a:srgbClr val="603C1B"/>
      </a:accent3>
      <a:accent4>
        <a:srgbClr val="109A78"/>
      </a:accent4>
      <a:accent5>
        <a:srgbClr val="FCE470"/>
      </a:accent5>
      <a:accent6>
        <a:srgbClr val="70BC82"/>
      </a:accent6>
      <a:hlink>
        <a:srgbClr val="F04848"/>
      </a:hlink>
      <a:folHlink>
        <a:srgbClr val="F0484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</Template>
  <TotalTime>23860</TotalTime>
  <Words>2064</Words>
  <Application>Microsoft Office PowerPoint</Application>
  <PresentationFormat>Widescreen</PresentationFormat>
  <Paragraphs>277</Paragraphs>
  <Slides>38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Consolas</vt:lpstr>
      <vt:lpstr>Segoe UI</vt:lpstr>
      <vt:lpstr>Segoe UI Light</vt:lpstr>
      <vt:lpstr>Wingdings</vt:lpstr>
      <vt:lpstr>Theme1</vt:lpstr>
      <vt:lpstr>2023 ThatConf Landscape</vt:lpstr>
      <vt:lpstr>Avoiding Common Pitfalls with Async/Await – Stephen Cleary</vt:lpstr>
      <vt:lpstr>Who is this guy?</vt:lpstr>
      <vt:lpstr>PowerPoint Presentation</vt:lpstr>
      <vt:lpstr>Async Syntax</vt:lpstr>
      <vt:lpstr>Async keyword: syntax</vt:lpstr>
      <vt:lpstr>Async keyword: state machine</vt:lpstr>
      <vt:lpstr>Await keyword: awaitables</vt:lpstr>
      <vt:lpstr>Await keyword: yielding execution</vt:lpstr>
      <vt:lpstr>Await keyword: resuming execution</vt:lpstr>
      <vt:lpstr>Conceptual Mistakes</vt:lpstr>
      <vt:lpstr>Confusing Parallel and Async</vt:lpstr>
      <vt:lpstr>Using Async to “go faster”</vt:lpstr>
      <vt:lpstr>Three Conceptual Models that won’t mislead you</vt:lpstr>
      <vt:lpstr>Conceptualizing Async: Task is the method</vt:lpstr>
      <vt:lpstr>Conceptualizing Async: Types</vt:lpstr>
      <vt:lpstr>Conceptualizing Async: Callbacks</vt:lpstr>
      <vt:lpstr>PowerPoint Presentation</vt:lpstr>
      <vt:lpstr>Tip: Task is an object</vt:lpstr>
      <vt:lpstr>Rules Around ValueTask</vt:lpstr>
      <vt:lpstr>Usage Mistakes</vt:lpstr>
      <vt:lpstr>Avoid Async Void –Me, 2013</vt:lpstr>
      <vt:lpstr>Blocking on Async Code</vt:lpstr>
      <vt:lpstr>Many, Many More Mistakes</vt:lpstr>
      <vt:lpstr>PowerPoint Presentation</vt:lpstr>
      <vt:lpstr>Common Mistakes</vt:lpstr>
      <vt:lpstr>Common Mistakes</vt:lpstr>
      <vt:lpstr>Common Mistakes</vt:lpstr>
      <vt:lpstr>Common Mistakes</vt:lpstr>
      <vt:lpstr>Common Mistakes</vt:lpstr>
      <vt:lpstr>Common Mistakes</vt:lpstr>
      <vt:lpstr>Common Mistakes</vt:lpstr>
      <vt:lpstr>Common Mistakes</vt:lpstr>
      <vt:lpstr>Bonus Round!</vt:lpstr>
      <vt:lpstr>Common Mistakes</vt:lpstr>
      <vt:lpstr>Common Mistakes</vt:lpstr>
      <vt:lpstr>Common Mistakes</vt:lpstr>
      <vt:lpstr>PowerPoint Presentation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Async</dc:title>
  <dc:creator>Stephen Cleary</dc:creator>
  <cp:lastModifiedBy>Stephen Cleary</cp:lastModifiedBy>
  <cp:revision>450</cp:revision>
  <dcterms:created xsi:type="dcterms:W3CDTF">2013-02-28T01:41:02Z</dcterms:created>
  <dcterms:modified xsi:type="dcterms:W3CDTF">2025-09-11T20:11:02Z</dcterms:modified>
</cp:coreProperties>
</file>