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18" r:id="rId2"/>
  </p:sldMasterIdLst>
  <p:notesMasterIdLst>
    <p:notesMasterId r:id="rId19"/>
  </p:notesMasterIdLst>
  <p:sldIdLst>
    <p:sldId id="256" r:id="rId3"/>
    <p:sldId id="258" r:id="rId4"/>
    <p:sldId id="317" r:id="rId5"/>
    <p:sldId id="409" r:id="rId6"/>
    <p:sldId id="400" r:id="rId7"/>
    <p:sldId id="411" r:id="rId8"/>
    <p:sldId id="414" r:id="rId9"/>
    <p:sldId id="416" r:id="rId10"/>
    <p:sldId id="417" r:id="rId11"/>
    <p:sldId id="413" r:id="rId12"/>
    <p:sldId id="418" r:id="rId13"/>
    <p:sldId id="419" r:id="rId14"/>
    <p:sldId id="412" r:id="rId15"/>
    <p:sldId id="420" r:id="rId16"/>
    <p:sldId id="410" r:id="rId17"/>
    <p:sldId id="39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40A61D7E-2C9D-4E7E-977C-2B6EC2434CD7}">
          <p14:sldIdLst>
            <p14:sldId id="256"/>
            <p14:sldId id="258"/>
            <p14:sldId id="317"/>
            <p14:sldId id="409"/>
            <p14:sldId id="400"/>
            <p14:sldId id="411"/>
            <p14:sldId id="414"/>
            <p14:sldId id="416"/>
            <p14:sldId id="417"/>
            <p14:sldId id="413"/>
            <p14:sldId id="418"/>
            <p14:sldId id="419"/>
            <p14:sldId id="412"/>
            <p14:sldId id="420"/>
            <p14:sldId id="410"/>
            <p14:sldId id="3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385723"/>
    <a:srgbClr val="A9D18E"/>
    <a:srgbClr val="000000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75472" autoAdjust="0"/>
  </p:normalViewPr>
  <p:slideViewPr>
    <p:cSldViewPr snapToGrid="0">
      <p:cViewPr varScale="1">
        <p:scale>
          <a:sx n="86" d="100"/>
          <a:sy n="86" d="100"/>
        </p:scale>
        <p:origin x="147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E8BCA-0B4F-4373-B78E-3D2899449797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E3395-F8FF-4336-B2AA-E15575B990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300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welcome!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421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958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613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012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/>
              <a:t>Available for contract work!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Microsoft MVP</a:t>
            </a:r>
          </a:p>
          <a:p>
            <a:pPr marL="171450" indent="-171450">
              <a:buFontTx/>
              <a:buChar char="-"/>
            </a:pPr>
            <a:r>
              <a:rPr lang="en-US" dirty="0"/>
              <a:t>Top async/await answerer on Stack Overflow</a:t>
            </a:r>
          </a:p>
          <a:p>
            <a:pPr marL="171450" indent="-171450">
              <a:buFontTx/>
              <a:buChar char="-"/>
            </a:pPr>
            <a:r>
              <a:rPr lang="en-US" dirty="0"/>
              <a:t>Assisted hundreds of companies with async adoption across all kinds of applications (available for contract work!)</a:t>
            </a:r>
          </a:p>
          <a:p>
            <a:pPr marL="171450" indent="-171450">
              <a:buFontTx/>
              <a:buChar char="-"/>
            </a:pPr>
            <a:r>
              <a:rPr lang="en-US" dirty="0"/>
              <a:t>Blog has been the go-to source for async advice for years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Contributor of some of the MS documentation on subjects such as </a:t>
            </a:r>
            <a:r>
              <a:rPr lang="en-US" dirty="0" err="1"/>
              <a:t>ValueTask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Maintainer of </a:t>
            </a:r>
            <a:r>
              <a:rPr lang="en-US" dirty="0" err="1"/>
              <a:t>AsyncEx</a:t>
            </a:r>
            <a:r>
              <a:rPr lang="en-US" dirty="0"/>
              <a:t>, a library with &gt;25M downloads which provides asynchronous coordination primitives and other async helper types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669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54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35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543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354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619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73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990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74312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2086786"/>
            <a:ext cx="985880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1104" y="28535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0664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925918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44453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346292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(White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11546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2086786"/>
            <a:ext cx="985880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1104" y="28535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02131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31546348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3"/>
            <a:ext cx="985880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1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59657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4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6054553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52069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Layout - Title and Conten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2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61638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78C6EE4-4C3E-4260-6DA3-CA8CD1EA310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64" y="1785"/>
            <a:ext cx="12187071" cy="685442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20B82E-F3CB-0B36-22B3-80B0D127A051}"/>
              </a:ext>
            </a:extLst>
          </p:cNvPr>
          <p:cNvSpPr txBox="1"/>
          <p:nvPr userDrawn="1"/>
        </p:nvSpPr>
        <p:spPr>
          <a:xfrm>
            <a:off x="0" y="6230136"/>
            <a:ext cx="121920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StephenCleary.com</a:t>
            </a:r>
          </a:p>
        </p:txBody>
      </p:sp>
    </p:spTree>
    <p:extLst>
      <p:ext uri="{BB962C8B-B14F-4D97-AF65-F5344CB8AC3E}">
        <p14:creationId xmlns:p14="http://schemas.microsoft.com/office/powerpoint/2010/main" val="37304003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22" r:id="rId9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solidFill>
            <a:schemeClr val="bg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solidFill>
            <a:schemeClr val="bg1"/>
          </a:soli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solidFill>
            <a:schemeClr val="bg1"/>
          </a:soli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solidFill>
            <a:schemeClr val="bg1"/>
          </a:soli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solidFill>
            <a:schemeClr val="bg1"/>
          </a:soli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D763CE6-E6F4-AA5B-4A24-01806779A2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99"/>
            <a:ext cx="12192000" cy="68572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C68B18-36E2-28A3-4D6A-5300ABB83ED5}"/>
              </a:ext>
            </a:extLst>
          </p:cNvPr>
          <p:cNvSpPr txBox="1"/>
          <p:nvPr/>
        </p:nvSpPr>
        <p:spPr>
          <a:xfrm>
            <a:off x="4584700" y="6006613"/>
            <a:ext cx="30226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StephenCleary.com</a:t>
            </a:r>
          </a:p>
        </p:txBody>
      </p:sp>
    </p:spTree>
    <p:extLst>
      <p:ext uri="{BB962C8B-B14F-4D97-AF65-F5344CB8AC3E}">
        <p14:creationId xmlns:p14="http://schemas.microsoft.com/office/powerpoint/2010/main" val="981321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solidFill>
            <a:schemeClr val="bg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solidFill>
            <a:schemeClr val="bg1"/>
          </a:soli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solidFill>
            <a:schemeClr val="bg1"/>
          </a:soli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solidFill>
            <a:schemeClr val="bg1"/>
          </a:soli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solidFill>
            <a:schemeClr val="bg1"/>
          </a:soli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essagetemplates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12factor.net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essagetemplates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12factor.net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WillAzureMonitorSupportOTLP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tinyurl.com/AzureMonitorOTELTerminology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39525-4981-AC8B-723B-4261B9EC3B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Stephen Cleary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Be a Logging Hero!</a:t>
            </a:r>
          </a:p>
        </p:txBody>
      </p:sp>
    </p:spTree>
    <p:extLst>
      <p:ext uri="{BB962C8B-B14F-4D97-AF65-F5344CB8AC3E}">
        <p14:creationId xmlns:p14="http://schemas.microsoft.com/office/powerpoint/2010/main" val="383326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Telemetry the Easy Way</a:t>
            </a:r>
          </a:p>
        </p:txBody>
      </p:sp>
    </p:spTree>
    <p:extLst>
      <p:ext uri="{BB962C8B-B14F-4D97-AF65-F5344CB8AC3E}">
        <p14:creationId xmlns:p14="http://schemas.microsoft.com/office/powerpoint/2010/main" val="297823436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1F8B5-FA38-46C3-BB17-0AAB7E0FC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Local Telemetry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85031-FD42-6790-BA83-C5AD8F1BBB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A881E6-EFB4-E0AB-7A9E-39009C73B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2" y="1683834"/>
            <a:ext cx="12111841" cy="308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03029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</a:t>
            </a:r>
          </a:p>
        </p:txBody>
      </p:sp>
    </p:spTree>
    <p:extLst>
      <p:ext uri="{BB962C8B-B14F-4D97-AF65-F5344CB8AC3E}">
        <p14:creationId xmlns:p14="http://schemas.microsoft.com/office/powerpoint/2010/main" val="208326977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logging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167488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A.k.a. Structured logging</a:t>
            </a:r>
          </a:p>
          <a:p>
            <a:pPr marL="457200" indent="-457200">
              <a:buFontTx/>
              <a:buChar char="-"/>
            </a:pPr>
            <a:r>
              <a:rPr lang="en-US" dirty="0"/>
              <a:t>A.k.a. Message templates </a:t>
            </a:r>
            <a:r>
              <a:rPr lang="en-US" dirty="0">
                <a:hlinkClick r:id="rId3"/>
              </a:rPr>
              <a:t>https://messagetemplates.org/</a:t>
            </a:r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Technically violates 12-factor app: </a:t>
            </a:r>
            <a:r>
              <a:rPr lang="en-US" dirty="0">
                <a:hlinkClick r:id="rId4"/>
              </a:rPr>
              <a:t>https://12factor.net/</a:t>
            </a: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Modern ASP.NET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Everything else! Be wary of injecting the wrong type. Variance.</a:t>
            </a:r>
          </a:p>
          <a:p>
            <a:pPr marL="457200" indent="-457200">
              <a:buFontTx/>
              <a:buChar char="-"/>
            </a:pPr>
            <a:r>
              <a:rPr lang="en-US" dirty="0"/>
              <a:t>Scopes!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Pitfall: exception logging scopes</a:t>
            </a:r>
          </a:p>
        </p:txBody>
      </p:sp>
    </p:spTree>
    <p:extLst>
      <p:ext uri="{BB962C8B-B14F-4D97-AF65-F5344CB8AC3E}">
        <p14:creationId xmlns:p14="http://schemas.microsoft.com/office/powerpoint/2010/main" val="345363235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3370859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Semantic logging a.k.a. Structured logging </a:t>
            </a:r>
            <a:r>
              <a:rPr lang="en-US" dirty="0" err="1"/>
              <a:t>a.k.a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https://messagetemplates.org/</a:t>
            </a:r>
            <a:endParaRPr lang="en-US" dirty="0"/>
          </a:p>
          <a:p>
            <a:pPr marL="796926" lvl="1" indent="-457200">
              <a:buFontTx/>
              <a:buChar char="-"/>
            </a:pPr>
            <a:r>
              <a:rPr lang="en-US" dirty="0"/>
              <a:t>12-factor app: </a:t>
            </a:r>
            <a:r>
              <a:rPr lang="en-US" dirty="0">
                <a:hlinkClick r:id="rId4"/>
              </a:rPr>
              <a:t>https://12factor.net/</a:t>
            </a: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Modern ASP.NET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Everything else! Be wary of injecting the wrong type. Variance.</a:t>
            </a:r>
          </a:p>
          <a:p>
            <a:pPr marL="457200" indent="-457200">
              <a:buFontTx/>
              <a:buChar char="-"/>
            </a:pPr>
            <a:r>
              <a:rPr lang="en-US" dirty="0"/>
              <a:t>Scopes!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Pitfall: exception logging scopes</a:t>
            </a:r>
          </a:p>
        </p:txBody>
      </p:sp>
    </p:spTree>
    <p:extLst>
      <p:ext uri="{BB962C8B-B14F-4D97-AF65-F5344CB8AC3E}">
        <p14:creationId xmlns:p14="http://schemas.microsoft.com/office/powerpoint/2010/main" val="196376895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914230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Backends: Azure AppInsights / AWS X-Ray / </a:t>
            </a:r>
            <a:r>
              <a:rPr lang="en-US" dirty="0" err="1"/>
              <a:t>Papertrail</a:t>
            </a:r>
            <a:r>
              <a:rPr lang="en-US" dirty="0"/>
              <a:t> etc., </a:t>
            </a:r>
            <a:r>
              <a:rPr lang="en-US" dirty="0" err="1"/>
              <a:t>Graylog</a:t>
            </a:r>
            <a:r>
              <a:rPr lang="en-US" dirty="0"/>
              <a:t>, Seq</a:t>
            </a:r>
          </a:p>
          <a:p>
            <a:pPr marL="457200" indent="-457200">
              <a:buFontTx/>
              <a:buChar char="-"/>
            </a:pPr>
            <a:r>
              <a:rPr lang="en-US" dirty="0"/>
              <a:t>Distributed tracing (including across queues)</a:t>
            </a:r>
          </a:p>
          <a:p>
            <a:pPr marL="457200" indent="-457200">
              <a:buFontTx/>
              <a:buChar char="-"/>
            </a:pPr>
            <a:r>
              <a:rPr lang="en-US" dirty="0"/>
              <a:t>Guidelines: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Know your backend (e.g., </a:t>
            </a:r>
            <a:r>
              <a:rPr lang="en-US" dirty="0" err="1"/>
              <a:t>Graylog’s</a:t>
            </a:r>
            <a:r>
              <a:rPr lang="en-US" dirty="0"/>
              <a:t> </a:t>
            </a:r>
            <a:r>
              <a:rPr lang="en-US" dirty="0" err="1"/>
              <a:t>ElasticSearch</a:t>
            </a:r>
            <a:r>
              <a:rPr lang="en-US" dirty="0"/>
              <a:t> index typing)</a:t>
            </a:r>
          </a:p>
          <a:p>
            <a:pPr marL="457200" indent="-457200">
              <a:buFontTx/>
              <a:buChar char="-"/>
            </a:pPr>
            <a:r>
              <a:rPr lang="en-US" dirty="0"/>
              <a:t>(time permitting) Implementing loggers, common scope providers.</a:t>
            </a:r>
          </a:p>
          <a:p>
            <a:pPr marL="457200" indent="-457200">
              <a:buFontTx/>
              <a:buChar char="-"/>
            </a:pPr>
            <a:r>
              <a:rPr lang="en-US" dirty="0"/>
              <a:t>Monitor:</a:t>
            </a:r>
          </a:p>
          <a:p>
            <a:pPr marL="796926" lvl="1" indent="-457200">
              <a:buFontTx/>
              <a:buChar char="-"/>
            </a:pPr>
            <a:r>
              <a:rPr lang="en-US" dirty="0">
                <a:hlinkClick r:id="rId3"/>
              </a:rPr>
              <a:t>https://tinyurl.com/WillAzureMonitorSupportOTLP</a:t>
            </a:r>
            <a:endParaRPr lang="en-US" dirty="0"/>
          </a:p>
          <a:p>
            <a:pPr marL="796926" lvl="1" indent="-457200">
              <a:buFontTx/>
              <a:buChar char="-"/>
            </a:pPr>
            <a:r>
              <a:rPr lang="en-US" dirty="0">
                <a:hlinkClick r:id="rId4"/>
              </a:rPr>
              <a:t>https://tinyurl.com/AzureMonitorOTELTerminology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45217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529" y="1103070"/>
            <a:ext cx="3129100" cy="39817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25930" y="3296644"/>
            <a:ext cx="2912785" cy="470898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i="1" dirty="0">
                <a:solidFill>
                  <a:schemeClr val="bg1"/>
                </a:solidFill>
              </a:rPr>
              <a:t>Go forth and be awesome!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95786" y="5084852"/>
            <a:ext cx="3003707" cy="346249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900" dirty="0">
                <a:solidFill>
                  <a:schemeClr val="bg1"/>
                </a:solidFill>
              </a:rPr>
              <a:t>Image from </a:t>
            </a:r>
            <a:r>
              <a:rPr lang="en-US" sz="900" dirty="0" err="1">
                <a:solidFill>
                  <a:schemeClr val="bg1"/>
                </a:solidFill>
              </a:rPr>
              <a:t>Etsy</a:t>
            </a:r>
            <a:r>
              <a:rPr lang="en-US" sz="900" dirty="0">
                <a:solidFill>
                  <a:schemeClr val="bg1"/>
                </a:solidFill>
              </a:rPr>
              <a:t> user </a:t>
            </a:r>
            <a:r>
              <a:rPr lang="en-US" sz="900" dirty="0" err="1">
                <a:solidFill>
                  <a:schemeClr val="bg1"/>
                </a:solidFill>
              </a:rPr>
              <a:t>Rosewine</a:t>
            </a:r>
            <a:r>
              <a:rPr lang="en-US" sz="900" dirty="0">
                <a:solidFill>
                  <a:schemeClr val="bg1"/>
                </a:solidFill>
              </a:rPr>
              <a:t>; used with permission</a:t>
            </a:r>
          </a:p>
        </p:txBody>
      </p:sp>
    </p:spTree>
    <p:extLst>
      <p:ext uri="{BB962C8B-B14F-4D97-AF65-F5344CB8AC3E}">
        <p14:creationId xmlns:p14="http://schemas.microsoft.com/office/powerpoint/2010/main" val="324359476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this guy?</a:t>
            </a:r>
          </a:p>
        </p:txBody>
      </p:sp>
      <p:pic>
        <p:nvPicPr>
          <p:cNvPr id="3" name="Picture 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007" y="4201227"/>
            <a:ext cx="3435985" cy="138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9089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885FC9-B82E-937A-3192-687F8A05CA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428" y="0"/>
            <a:ext cx="52251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Telemetry</a:t>
            </a:r>
          </a:p>
        </p:txBody>
      </p:sp>
    </p:spTree>
    <p:extLst>
      <p:ext uri="{BB962C8B-B14F-4D97-AF65-F5344CB8AC3E}">
        <p14:creationId xmlns:p14="http://schemas.microsoft.com/office/powerpoint/2010/main" val="246814734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Telemetry Terminology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2126288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Open Telemetry (OTEL)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Open Telemetry Protocol (OTLP)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gRPC:4317 / HTTP:4318</a:t>
            </a:r>
          </a:p>
        </p:txBody>
      </p:sp>
    </p:spTree>
    <p:extLst>
      <p:ext uri="{BB962C8B-B14F-4D97-AF65-F5344CB8AC3E}">
        <p14:creationId xmlns:p14="http://schemas.microsoft.com/office/powerpoint/2010/main" val="267879341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Telemetry Terminology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416337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Logs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Metrics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Measurements. Think Prometheus/Grafana dashboards.</a:t>
            </a:r>
          </a:p>
          <a:p>
            <a:pPr marL="796926" lvl="1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Traces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Spans. Think waterfall diagrams or Start/Stop events.</a:t>
            </a:r>
          </a:p>
          <a:p>
            <a:pPr marL="796926" lvl="1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i="1" dirty="0"/>
              <a:t>Timing</a:t>
            </a:r>
            <a:r>
              <a:rPr lang="en-US" dirty="0"/>
              <a:t> is a grey area; prefer traces unless you need metric.</a:t>
            </a:r>
          </a:p>
        </p:txBody>
      </p:sp>
    </p:spTree>
    <p:extLst>
      <p:ext uri="{BB962C8B-B14F-4D97-AF65-F5344CB8AC3E}">
        <p14:creationId xmlns:p14="http://schemas.microsoft.com/office/powerpoint/2010/main" val="227541661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57E44-C671-4C6A-9C66-DC498D09B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Telemetry History: Metrics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F2809-96C8-7A27-A245-2B844F255C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632737"/>
          </a:xfrm>
        </p:spPr>
        <p:txBody>
          <a:bodyPr/>
          <a:lstStyle/>
          <a:p>
            <a:pPr marL="457200" indent="-457200">
              <a:buFontTx/>
              <a:buChar char="-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220D5E-173D-67B7-07A2-3782210AC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5146"/>
            <a:ext cx="12192000" cy="310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40439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57E44-C671-4C6A-9C66-DC498D09B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Telemetry History: Logs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F2809-96C8-7A27-A245-2B844F255C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632737"/>
          </a:xfrm>
        </p:spPr>
        <p:txBody>
          <a:bodyPr/>
          <a:lstStyle/>
          <a:p>
            <a:pPr marL="457200" indent="-457200">
              <a:buFontTx/>
              <a:buChar char="-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220D5E-173D-67B7-07A2-3782210AC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7" y="1875146"/>
            <a:ext cx="12188386" cy="310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79415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57E44-C671-4C6A-9C66-DC498D09B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Telemetry History: Traces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F2809-96C8-7A27-A245-2B844F255C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632737"/>
          </a:xfrm>
        </p:spPr>
        <p:txBody>
          <a:bodyPr/>
          <a:lstStyle/>
          <a:p>
            <a:pPr marL="457200" indent="-457200">
              <a:buFontTx/>
              <a:buChar char="-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220D5E-173D-67B7-07A2-3782210AC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7" y="1875146"/>
            <a:ext cx="12188386" cy="310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01733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heme1">
  <a:themeElements>
    <a:clrScheme name="Custom 1">
      <a:dk1>
        <a:srgbClr val="000000"/>
      </a:dk1>
      <a:lt1>
        <a:srgbClr val="FFFFFF"/>
      </a:lt1>
      <a:dk2>
        <a:srgbClr val="26539C"/>
      </a:dk2>
      <a:lt2>
        <a:srgbClr val="B8E9FA"/>
      </a:lt2>
      <a:accent1>
        <a:srgbClr val="176F4E"/>
      </a:accent1>
      <a:accent2>
        <a:srgbClr val="F04848"/>
      </a:accent2>
      <a:accent3>
        <a:srgbClr val="603C1B"/>
      </a:accent3>
      <a:accent4>
        <a:srgbClr val="109A78"/>
      </a:accent4>
      <a:accent5>
        <a:srgbClr val="FCE470"/>
      </a:accent5>
      <a:accent6>
        <a:srgbClr val="70BC82"/>
      </a:accent6>
      <a:hlink>
        <a:srgbClr val="F04848"/>
      </a:hlink>
      <a:folHlink>
        <a:srgbClr val="F04848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3A1D99AA-2C26-4EE3-9549-072F209D0352}" vid="{CC9ED212-E232-4257-BD79-C2D0F5FD60E9}"/>
    </a:ext>
  </a:extLst>
</a:theme>
</file>

<file path=ppt/theme/theme2.xml><?xml version="1.0" encoding="utf-8"?>
<a:theme xmlns:a="http://schemas.openxmlformats.org/drawingml/2006/main" name="2023 ThatConf Landscape">
  <a:themeElements>
    <a:clrScheme name="Custom 1">
      <a:dk1>
        <a:srgbClr val="000000"/>
      </a:dk1>
      <a:lt1>
        <a:srgbClr val="FFFFFF"/>
      </a:lt1>
      <a:dk2>
        <a:srgbClr val="26539C"/>
      </a:dk2>
      <a:lt2>
        <a:srgbClr val="B8E9FA"/>
      </a:lt2>
      <a:accent1>
        <a:srgbClr val="176F4E"/>
      </a:accent1>
      <a:accent2>
        <a:srgbClr val="F04848"/>
      </a:accent2>
      <a:accent3>
        <a:srgbClr val="603C1B"/>
      </a:accent3>
      <a:accent4>
        <a:srgbClr val="109A78"/>
      </a:accent4>
      <a:accent5>
        <a:srgbClr val="FCE470"/>
      </a:accent5>
      <a:accent6>
        <a:srgbClr val="70BC82"/>
      </a:accent6>
      <a:hlink>
        <a:srgbClr val="F04848"/>
      </a:hlink>
      <a:folHlink>
        <a:srgbClr val="F04848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" id="{AC9B6D51-8BBA-4D25-816B-B1B284F1984B}" vid="{5CB1449E-9144-40FE-A958-E686E796645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Microsoft</Template>
  <TotalTime>23761</TotalTime>
  <Words>378</Words>
  <Application>Microsoft Office PowerPoint</Application>
  <PresentationFormat>Widescreen</PresentationFormat>
  <Paragraphs>71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Segoe UI</vt:lpstr>
      <vt:lpstr>Segoe UI Light</vt:lpstr>
      <vt:lpstr>Wingdings</vt:lpstr>
      <vt:lpstr>Theme1</vt:lpstr>
      <vt:lpstr>2023 ThatConf Landscape</vt:lpstr>
      <vt:lpstr>Be a Logging Hero!</vt:lpstr>
      <vt:lpstr>Who is this guy?</vt:lpstr>
      <vt:lpstr>PowerPoint Presentation</vt:lpstr>
      <vt:lpstr>Telemetry</vt:lpstr>
      <vt:lpstr>Telemetry Terminology</vt:lpstr>
      <vt:lpstr>Telemetry Terminology</vt:lpstr>
      <vt:lpstr>Telemetry History: Metrics</vt:lpstr>
      <vt:lpstr>Telemetry History: Logs</vt:lpstr>
      <vt:lpstr>Telemetry History: Traces</vt:lpstr>
      <vt:lpstr>Demo: Telemetry the Easy Way</vt:lpstr>
      <vt:lpstr>Demo: Local Telemetry</vt:lpstr>
      <vt:lpstr>Logging</vt:lpstr>
      <vt:lpstr>Semantic logging</vt:lpstr>
      <vt:lpstr>PowerPoint Presentation</vt:lpstr>
      <vt:lpstr>PowerPoint Presentation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Async</dc:title>
  <dc:creator>Stephen Cleary</dc:creator>
  <cp:lastModifiedBy>Stephen Cleary</cp:lastModifiedBy>
  <cp:revision>413</cp:revision>
  <dcterms:created xsi:type="dcterms:W3CDTF">2013-02-28T01:41:02Z</dcterms:created>
  <dcterms:modified xsi:type="dcterms:W3CDTF">2024-09-25T23:55:22Z</dcterms:modified>
</cp:coreProperties>
</file>