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28"/>
  </p:notesMasterIdLst>
  <p:sldIdLst>
    <p:sldId id="256" r:id="rId3"/>
    <p:sldId id="258" r:id="rId4"/>
    <p:sldId id="317" r:id="rId5"/>
    <p:sldId id="409" r:id="rId6"/>
    <p:sldId id="400" r:id="rId7"/>
    <p:sldId id="411" r:id="rId8"/>
    <p:sldId id="414" r:id="rId9"/>
    <p:sldId id="417" r:id="rId10"/>
    <p:sldId id="416" r:id="rId11"/>
    <p:sldId id="418" r:id="rId12"/>
    <p:sldId id="413" r:id="rId13"/>
    <p:sldId id="419" r:id="rId14"/>
    <p:sldId id="412" r:id="rId15"/>
    <p:sldId id="420" r:id="rId16"/>
    <p:sldId id="422" r:id="rId17"/>
    <p:sldId id="421" r:id="rId18"/>
    <p:sldId id="426" r:id="rId19"/>
    <p:sldId id="424" r:id="rId20"/>
    <p:sldId id="423" r:id="rId21"/>
    <p:sldId id="427" r:id="rId22"/>
    <p:sldId id="425" r:id="rId23"/>
    <p:sldId id="428" r:id="rId24"/>
    <p:sldId id="429" r:id="rId25"/>
    <p:sldId id="390" r:id="rId26"/>
    <p:sldId id="4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11"/>
            <p14:sldId id="414"/>
            <p14:sldId id="417"/>
            <p14:sldId id="416"/>
            <p14:sldId id="418"/>
            <p14:sldId id="413"/>
            <p14:sldId id="419"/>
            <p14:sldId id="412"/>
            <p14:sldId id="420"/>
            <p14:sldId id="422"/>
            <p14:sldId id="421"/>
            <p14:sldId id="426"/>
            <p14:sldId id="424"/>
            <p14:sldId id="423"/>
            <p14:sldId id="427"/>
            <p14:sldId id="425"/>
            <p14:sldId id="428"/>
            <p14:sldId id="429"/>
            <p14:sldId id="390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472" autoAdjust="0"/>
  </p:normalViewPr>
  <p:slideViewPr>
    <p:cSldViewPr snapToGrid="0">
      <p:cViewPr varScale="1">
        <p:scale>
          <a:sx n="56" d="100"/>
          <a:sy n="56" d="100"/>
        </p:scale>
        <p:origin x="30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5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searching by 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Do full Logos demo at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0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9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 don’t bother; this is really for hot path or framework/library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8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want to add “User” to </a:t>
            </a:r>
            <a:r>
              <a:rPr lang="en-US" i="1" dirty="0"/>
              <a:t>every single log statement!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76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2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“throw context enricher”: we wrote our own for log4net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58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Including custom </a:t>
            </a:r>
            <a:r>
              <a:rPr lang="en-US" baseline="0"/>
              <a:t>logger implementation.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Christian, husband, father, developer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(and under the covers)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1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tephenCleary/LocalTelemetry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sagetemplate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hyperlink" Target="https://12factor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illAzureMonitorSupportOTL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inyurl.com/AWS-OTEL-metrics" TargetMode="External"/><Relationship Id="rId4" Type="http://schemas.openxmlformats.org/officeDocument/2006/relationships/hyperlink" Target="https://tinyurl.com/AWS-OTEL-log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eginScop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stephenCleary/Logg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phenCleary/Logg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OTEL-RabbitM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zureMonitorOTELTerminolog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 a Logging Hero!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1F8B5-FA38-46C3-BB17-0AAB7E0F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Local Telemetry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85031-FD42-6790-BA83-C5AD8F1BB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https://github.com/StephenCleary/LocalTelemetry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881E6-EFB4-E0AB-7A9E-39009C73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9" y="2193343"/>
            <a:ext cx="12111841" cy="308819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EBAB900-0C6F-D5F8-4E39-AE0FB239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510" y="4377690"/>
            <a:ext cx="3065252" cy="230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02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Telemetry the Easy Way</a:t>
            </a:r>
          </a:p>
        </p:txBody>
      </p:sp>
    </p:spTree>
    <p:extLst>
      <p:ext uri="{BB962C8B-B14F-4D97-AF65-F5344CB8AC3E}">
        <p14:creationId xmlns:p14="http://schemas.microsoft.com/office/powerpoint/2010/main" val="29782343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</a:t>
            </a:r>
          </a:p>
        </p:txBody>
      </p:sp>
    </p:spTree>
    <p:extLst>
      <p:ext uri="{BB962C8B-B14F-4D97-AF65-F5344CB8AC3E}">
        <p14:creationId xmlns:p14="http://schemas.microsoft.com/office/powerpoint/2010/main" val="20832697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2756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A.k.a. Structured logging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A.k.a. Message templates </a:t>
            </a:r>
            <a:r>
              <a:rPr lang="en-US" dirty="0">
                <a:hlinkClick r:id="rId3"/>
              </a:rPr>
              <a:t>https://messagetemplates.org/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Technically violates 12-factor app: </a:t>
            </a:r>
            <a:r>
              <a:rPr lang="en-US" dirty="0">
                <a:hlinkClick r:id="rId4"/>
              </a:rPr>
              <a:t>https://12factor.net/</a:t>
            </a:r>
            <a:endParaRPr lang="en-US" dirty="0"/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0B614A10-DCC2-87C6-C415-34FC9A1B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8116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323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Getting a logger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55951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Modern dependency injection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Configure your logger with its backend output(s).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Inject </a:t>
            </a:r>
            <a:r>
              <a:rPr lang="en-US" dirty="0" err="1">
                <a:latin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Note: if you need to dynamically create loggers, inject </a:t>
            </a:r>
            <a:r>
              <a:rPr lang="en-US" dirty="0" err="1">
                <a:latin typeface="Consolas" panose="020B0609020204030204" pitchFamily="49" charset="0"/>
              </a:rPr>
              <a:t>ILoggerFactory</a:t>
            </a:r>
            <a:r>
              <a:rPr lang="en-US" dirty="0"/>
              <a:t>, not </a:t>
            </a:r>
            <a:r>
              <a:rPr lang="en-US" dirty="0" err="1">
                <a:latin typeface="Consolas" panose="020B0609020204030204" pitchFamily="49" charset="0"/>
              </a:rPr>
              <a:t>ILoggerProvider</a:t>
            </a:r>
            <a:r>
              <a:rPr lang="en-US" dirty="0"/>
              <a:t>.</a:t>
            </a:r>
          </a:p>
          <a:p>
            <a:pPr marL="1030290" lvl="2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ILoggerFactory</a:t>
            </a:r>
            <a:r>
              <a:rPr lang="en-US" dirty="0">
                <a:latin typeface="+mn-lt"/>
              </a:rPr>
              <a:t> is for getting loggers for your components to use.</a:t>
            </a:r>
            <a:endParaRPr lang="en-US" dirty="0"/>
          </a:p>
          <a:p>
            <a:pPr marL="1030290" lvl="2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ILoggerProvider</a:t>
            </a:r>
            <a:r>
              <a:rPr lang="en-US" dirty="0"/>
              <a:t> is for implementing custom backend outputs.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Tip: </a:t>
            </a:r>
            <a:r>
              <a:rPr lang="en-US" dirty="0" err="1">
                <a:latin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is covariant; you can pass it to base types!</a:t>
            </a:r>
          </a:p>
          <a:p>
            <a:pPr marL="457200" indent="-457200">
              <a:buFontTx/>
              <a:buChar char="-"/>
            </a:pPr>
            <a:r>
              <a:rPr lang="en-US" dirty="0"/>
              <a:t>Everything else: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Configure a logger factory via </a:t>
            </a:r>
            <a:r>
              <a:rPr lang="en-US" dirty="0" err="1">
                <a:latin typeface="Consolas" panose="020B0609020204030204" pitchFamily="49" charset="0"/>
              </a:rPr>
              <a:t>LoggerFactory.Create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Tx/>
              <a:buChar char="-"/>
            </a:pPr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CreateLogger</a:t>
            </a:r>
            <a:r>
              <a:rPr lang="en-US" dirty="0"/>
              <a:t> on the factory.</a:t>
            </a:r>
          </a:p>
        </p:txBody>
      </p:sp>
    </p:spTree>
    <p:extLst>
      <p:ext uri="{BB962C8B-B14F-4D97-AF65-F5344CB8AC3E}">
        <p14:creationId xmlns:p14="http://schemas.microsoft.com/office/powerpoint/2010/main" val="19637689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Basic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062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Log with placeholders, like this:</a:t>
            </a:r>
          </a:p>
          <a:p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_</a:t>
            </a:r>
            <a:r>
              <a:rPr lang="en-US" sz="2200" dirty="0" err="1">
                <a:latin typeface="Consolas" panose="020B0609020204030204" pitchFamily="49" charset="0"/>
              </a:rPr>
              <a:t>logger.LogInformation</a:t>
            </a:r>
            <a:r>
              <a:rPr lang="en-US" sz="2200" dirty="0">
                <a:latin typeface="Consolas" panose="020B0609020204030204" pitchFamily="49" charset="0"/>
              </a:rPr>
              <a:t>("Forecast result: {temperature}", temperature);</a:t>
            </a:r>
            <a:br>
              <a:rPr lang="en-US" sz="2200" dirty="0">
                <a:latin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This is not string interpolation!</a:t>
            </a:r>
          </a:p>
          <a:p>
            <a:pPr marL="457200" indent="-457200">
              <a:buFontTx/>
              <a:buChar char="-"/>
            </a:pPr>
            <a:r>
              <a:rPr lang="en-US" dirty="0"/>
              <a:t>This is not format string arguments!</a:t>
            </a:r>
          </a:p>
          <a:p>
            <a:pPr marL="457200" indent="-457200">
              <a:buFontTx/>
              <a:buChar char="-"/>
            </a:pPr>
            <a:r>
              <a:rPr lang="en-US" dirty="0"/>
              <a:t>This is a message template.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actually happens (mostly):</a:t>
            </a:r>
          </a:p>
          <a:p>
            <a:r>
              <a:rPr lang="en-US" sz="3000" dirty="0">
                <a:latin typeface="Consolas" panose="020B0609020204030204" pitchFamily="49" charset="0"/>
              </a:rPr>
              <a:t>{ message: "Forecast result: 13", temperature: 13 }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EAD1BF-01FE-2EF5-D6BA-D17587790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4698"/>
          <a:stretch/>
        </p:blipFill>
        <p:spPr bwMode="auto">
          <a:xfrm>
            <a:off x="8360874" y="2571750"/>
            <a:ext cx="3133896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552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Basic Semantic Logging</a:t>
            </a:r>
          </a:p>
        </p:txBody>
      </p:sp>
    </p:spTree>
    <p:extLst>
      <p:ext uri="{BB962C8B-B14F-4D97-AF65-F5344CB8AC3E}">
        <p14:creationId xmlns:p14="http://schemas.microsoft.com/office/powerpoint/2010/main" val="20379387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Backend options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4942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Cloud: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Azure AppInsights/Monitor </a:t>
            </a:r>
            <a:r>
              <a:rPr lang="en-US" dirty="0">
                <a:hlinkClick r:id="rId3"/>
              </a:rPr>
              <a:t>https://tinyurl.com/WillAzureMonitorSupportOTLP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AWS CloudWatch (</a:t>
            </a:r>
            <a:r>
              <a:rPr lang="en-US" dirty="0">
                <a:hlinkClick r:id="rId4"/>
              </a:rPr>
              <a:t>https://tinyurl.com/AWS-OTEL-logs</a:t>
            </a:r>
            <a:r>
              <a:rPr lang="en-US" dirty="0"/>
              <a:t>)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(Use X-Ray for metrics: </a:t>
            </a:r>
            <a:r>
              <a:rPr lang="en-US" dirty="0">
                <a:hlinkClick r:id="rId5"/>
              </a:rPr>
              <a:t>https://tinyurl.com/AWS-OTEL-metrics</a:t>
            </a:r>
            <a:r>
              <a:rPr lang="en-US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/>
              <a:t>SaaS: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Graylog</a:t>
            </a:r>
            <a:r>
              <a:rPr lang="en-US" dirty="0"/>
              <a:t> cloud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Papertrail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Self-hosted: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Graylog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41490730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258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Basic form:</a:t>
            </a:r>
          </a:p>
          <a:p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_</a:t>
            </a:r>
            <a:r>
              <a:rPr lang="en-US" sz="2200" dirty="0" err="1">
                <a:latin typeface="Consolas" panose="020B0609020204030204" pitchFamily="49" charset="0"/>
              </a:rPr>
              <a:t>logger.LogInformation</a:t>
            </a:r>
            <a:r>
              <a:rPr lang="en-US" sz="2200" dirty="0">
                <a:latin typeface="Consolas" panose="020B0609020204030204" pitchFamily="49" charset="0"/>
              </a:rPr>
              <a:t>("Forecast result: {temperature}", temperature);</a:t>
            </a:r>
            <a:br>
              <a:rPr lang="en-US" sz="2200" dirty="0">
                <a:latin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Performant form:</a:t>
            </a:r>
            <a:endParaRPr lang="en-US" sz="3000" dirty="0"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_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logger.LogTemperature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(temperature);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[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LoggerMessage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(Level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LogLevel.Information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, Message = "Forecast result: {temperature}")]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static partial void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LogTemperature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(this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ILogger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 logger, int temperature);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01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Scopes!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This is your hero superpower.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Scopes allow you to attach </a:t>
            </a:r>
            <a:r>
              <a:rPr lang="en-US" dirty="0" err="1"/>
              <a:t>name:value</a:t>
            </a:r>
            <a:r>
              <a:rPr lang="en-US" dirty="0"/>
              <a:t> data pairs to all logs within a scope.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C24E00-923B-F3B0-D9A2-69546449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89" y="3074670"/>
            <a:ext cx="3469822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94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Scopes</a:t>
            </a:r>
          </a:p>
        </p:txBody>
      </p:sp>
    </p:spTree>
    <p:extLst>
      <p:ext uri="{BB962C8B-B14F-4D97-AF65-F5344CB8AC3E}">
        <p14:creationId xmlns:p14="http://schemas.microsoft.com/office/powerpoint/2010/main" val="12556955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 Scopes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747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The scope type is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KeyValuePair</a:t>
            </a:r>
            <a:r>
              <a:rPr lang="en-US" dirty="0">
                <a:latin typeface="Consolas" panose="020B0609020204030204" pitchFamily="49" charset="0"/>
              </a:rPr>
              <a:t>&lt;string, object&gt;&gt;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https://tinyurl.com/BeginScope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Tip: helpers are convenient. E.g., </a:t>
            </a:r>
            <a:r>
              <a:rPr lang="en-US" dirty="0">
                <a:hlinkClick r:id="rId4"/>
              </a:rPr>
              <a:t>https://github.com/stephenCleary/Logging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3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 Scopes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8120381" cy="506631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Common pitfall: exception handling scopes.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 scopes in force when the exception is thrown are different than when the exception is logged.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Workaround: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Capture the scopes when the exception is thrown.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Restore the scopes when the exception is logged.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https://github.com/stephenCleary/Logging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Alternative: Seq has a “throw context enricher”.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B1A04AD-005B-36DB-E883-3316A047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23" y="865073"/>
            <a:ext cx="3356537" cy="42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3497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Scopes in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3067062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768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Distributed tracing (including across queues):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https://tinyurl.com/OTEL-RabbitMQ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Pitfall: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Know your backend (e.g., </a:t>
            </a:r>
            <a:r>
              <a:rPr lang="en-US" dirty="0" err="1"/>
              <a:t>Graylog’s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index typing)</a:t>
            </a:r>
          </a:p>
        </p:txBody>
      </p:sp>
    </p:spTree>
    <p:extLst>
      <p:ext uri="{BB962C8B-B14F-4D97-AF65-F5344CB8AC3E}">
        <p14:creationId xmlns:p14="http://schemas.microsoft.com/office/powerpoint/2010/main" val="34824521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262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Open Telemetry (OTEL)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Open Telemetry Protocol (OTLP)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gRPC:4317 / HTTP:4318</a:t>
            </a:r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Logs</a:t>
            </a:r>
          </a:p>
          <a:p>
            <a:pPr marL="457200" indent="-457200">
              <a:buFontTx/>
              <a:buChar char="-"/>
            </a:pPr>
            <a:r>
              <a:rPr lang="en-US" dirty="0"/>
              <a:t>Metrics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Measurements. Think Prometheus/Grafana dashboards.</a:t>
            </a:r>
          </a:p>
          <a:p>
            <a:pPr marL="457200" indent="-457200">
              <a:buFontTx/>
              <a:buChar char="-"/>
            </a:pPr>
            <a:r>
              <a:rPr lang="en-US" dirty="0"/>
              <a:t>Traces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Spans. Think waterfall diagrams or Start/Stop events.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i="1" dirty="0"/>
              <a:t>Timing</a:t>
            </a:r>
            <a:r>
              <a:rPr lang="en-US" dirty="0"/>
              <a:t> is a grey area; prefer traces unless you need metric.</a:t>
            </a:r>
          </a:p>
          <a:p>
            <a:pPr marL="457200" indent="-457200">
              <a:buFontTx/>
              <a:buChar char="-"/>
            </a:pPr>
            <a:r>
              <a:rPr lang="en-US" dirty="0">
                <a:hlinkClick r:id="rId3"/>
              </a:rPr>
              <a:t>https://tinyurl.com/AzureMonitorOTELTerminology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79CA40-DB85-5F5F-23F4-BDD4177C6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461" y="103823"/>
            <a:ext cx="3012299" cy="38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16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146"/>
            <a:ext cx="12192000" cy="310770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AD0C7D-D6EF-F3EA-4BB6-7B68A1AA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356" y="4151044"/>
            <a:ext cx="3325406" cy="241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043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Traces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C6CA98-BE7B-9706-8F62-3DC6F9FA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167" y="3851959"/>
            <a:ext cx="3044586" cy="27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0173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25FDD68-5AAD-1434-E6CE-A1D268EB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4084369"/>
            <a:ext cx="3726180" cy="248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7941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24522</TotalTime>
  <Words>715</Words>
  <Application>Microsoft Office PowerPoint</Application>
  <PresentationFormat>Widescreen</PresentationFormat>
  <Paragraphs>122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Be a Logging Hero!</vt:lpstr>
      <vt:lpstr>Who is this guy?</vt:lpstr>
      <vt:lpstr>PowerPoint Presentation</vt:lpstr>
      <vt:lpstr>Telemetry</vt:lpstr>
      <vt:lpstr>Telemetry Terminology</vt:lpstr>
      <vt:lpstr>Telemetry Terminology</vt:lpstr>
      <vt:lpstr>Telemetry History: Metrics</vt:lpstr>
      <vt:lpstr>Telemetry History: Traces</vt:lpstr>
      <vt:lpstr>Telemetry History: Logs</vt:lpstr>
      <vt:lpstr>Demo: Local Telemetry</vt:lpstr>
      <vt:lpstr>Demo: Telemetry the Easy Way</vt:lpstr>
      <vt:lpstr>Semantic Logging</vt:lpstr>
      <vt:lpstr>Semantic logging</vt:lpstr>
      <vt:lpstr>Semantic Logging: Getting a logger</vt:lpstr>
      <vt:lpstr>Semantic Logging: Basic Logging</vt:lpstr>
      <vt:lpstr>Demo: Basic Semantic Logging</vt:lpstr>
      <vt:lpstr>Semantic Logging: Backend options</vt:lpstr>
      <vt:lpstr>Semantic Logging: Performance</vt:lpstr>
      <vt:lpstr>Semantic Logging: Scopes!</vt:lpstr>
      <vt:lpstr>Demo: Scopes</vt:lpstr>
      <vt:lpstr>Semantic Logging Scopes</vt:lpstr>
      <vt:lpstr>Semantic Logging Scopes</vt:lpstr>
      <vt:lpstr>Demo: Scopes in the Real World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433</cp:revision>
  <dcterms:created xsi:type="dcterms:W3CDTF">2013-02-28T01:41:02Z</dcterms:created>
  <dcterms:modified xsi:type="dcterms:W3CDTF">2025-05-03T03:25:58Z</dcterms:modified>
</cp:coreProperties>
</file>