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theme/theme2.xml" ContentType="application/vnd.openxmlformats-officedocument.theme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slideLayouts/slideLayout49.xml" ContentType="application/vnd.openxmlformats-officedocument.presentationml.slideLayout+xml"/>
  <Override PartName="/ppt/theme/theme3.xml" ContentType="application/vnd.openxmlformats-officedocument.theme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slideLayouts/slideLayout73.xml" ContentType="application/vnd.openxmlformats-officedocument.presentationml.slideLayout+xml"/>
  <Override PartName="/ppt/slideLayouts/slideLayout74.xml" ContentType="application/vnd.openxmlformats-officedocument.presentationml.slideLayout+xml"/>
  <Override PartName="/ppt/slideLayouts/slideLayout75.xml" ContentType="application/vnd.openxmlformats-officedocument.presentationml.slideLayout+xml"/>
  <Override PartName="/ppt/theme/theme4.xml" ContentType="application/vnd.openxmlformats-officedocument.theme+xml"/>
  <Override PartName="/ppt/slideLayouts/slideLayout76.xml" ContentType="application/vnd.openxmlformats-officedocument.presentationml.slideLayout+xml"/>
  <Override PartName="/ppt/slideLayouts/slideLayout77.xml" ContentType="application/vnd.openxmlformats-officedocument.presentationml.slideLayout+xml"/>
  <Override PartName="/ppt/slideLayouts/slideLayout78.xml" ContentType="application/vnd.openxmlformats-officedocument.presentationml.slideLayout+xml"/>
  <Override PartName="/ppt/slideLayouts/slideLayout79.xml" ContentType="application/vnd.openxmlformats-officedocument.presentationml.slideLayout+xml"/>
  <Override PartName="/ppt/slideLayouts/slideLayout80.xml" ContentType="application/vnd.openxmlformats-officedocument.presentationml.slideLayout+xml"/>
  <Override PartName="/ppt/slideLayouts/slideLayout81.xml" ContentType="application/vnd.openxmlformats-officedocument.presentationml.slideLayout+xml"/>
  <Override PartName="/ppt/slideLayouts/slideLayout82.xml" ContentType="application/vnd.openxmlformats-officedocument.presentationml.slideLayout+xml"/>
  <Override PartName="/ppt/slideLayouts/slideLayout83.xml" ContentType="application/vnd.openxmlformats-officedocument.presentationml.slideLayout+xml"/>
  <Override PartName="/ppt/slideLayouts/slideLayout84.xml" ContentType="application/vnd.openxmlformats-officedocument.presentationml.slideLayout+xml"/>
  <Override PartName="/ppt/slideLayouts/slideLayout85.xml" ContentType="application/vnd.openxmlformats-officedocument.presentationml.slideLayout+xml"/>
  <Override PartName="/ppt/slideLayouts/slideLayout86.xml" ContentType="application/vnd.openxmlformats-officedocument.presentationml.slideLayout+xml"/>
  <Override PartName="/ppt/theme/theme5.xml" ContentType="application/vnd.openxmlformats-officedocument.theme+xml"/>
  <Override PartName="/ppt/slideLayouts/slideLayout87.xml" ContentType="application/vnd.openxmlformats-officedocument.presentationml.slideLayout+xml"/>
  <Override PartName="/ppt/slideLayouts/slideLayout88.xml" ContentType="application/vnd.openxmlformats-officedocument.presentationml.slideLayout+xml"/>
  <Override PartName="/ppt/slideLayouts/slideLayout89.xml" ContentType="application/vnd.openxmlformats-officedocument.presentationml.slideLayout+xml"/>
  <Override PartName="/ppt/slideLayouts/slideLayout90.xml" ContentType="application/vnd.openxmlformats-officedocument.presentationml.slideLayout+xml"/>
  <Override PartName="/ppt/slideLayouts/slideLayout91.xml" ContentType="application/vnd.openxmlformats-officedocument.presentationml.slideLayout+xml"/>
  <Override PartName="/ppt/slideLayouts/slideLayout92.xml" ContentType="application/vnd.openxmlformats-officedocument.presentationml.slideLayout+xml"/>
  <Override PartName="/ppt/slideLayouts/slideLayout93.xml" ContentType="application/vnd.openxmlformats-officedocument.presentationml.slideLayout+xml"/>
  <Override PartName="/ppt/slideLayouts/slideLayout94.xml" ContentType="application/vnd.openxmlformats-officedocument.presentationml.slideLayout+xml"/>
  <Override PartName="/ppt/slideLayouts/slideLayout95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  <p:sldMasterId id="2147483685" r:id="rId2"/>
    <p:sldMasterId id="2147483695" r:id="rId3"/>
    <p:sldMasterId id="2147483717" r:id="rId4"/>
    <p:sldMasterId id="2147483743" r:id="rId5"/>
    <p:sldMasterId id="2147483755" r:id="rId6"/>
  </p:sldMasterIdLst>
  <p:notesMasterIdLst>
    <p:notesMasterId r:id="rId50"/>
  </p:notesMasterIdLst>
  <p:sldIdLst>
    <p:sldId id="448" r:id="rId7"/>
    <p:sldId id="258" r:id="rId8"/>
    <p:sldId id="317" r:id="rId9"/>
    <p:sldId id="393" r:id="rId10"/>
    <p:sldId id="403" r:id="rId11"/>
    <p:sldId id="413" r:id="rId12"/>
    <p:sldId id="365" r:id="rId13"/>
    <p:sldId id="436" r:id="rId14"/>
    <p:sldId id="412" r:id="rId15"/>
    <p:sldId id="411" r:id="rId16"/>
    <p:sldId id="410" r:id="rId17"/>
    <p:sldId id="434" r:id="rId18"/>
    <p:sldId id="409" r:id="rId19"/>
    <p:sldId id="406" r:id="rId20"/>
    <p:sldId id="440" r:id="rId21"/>
    <p:sldId id="437" r:id="rId22"/>
    <p:sldId id="404" r:id="rId23"/>
    <p:sldId id="438" r:id="rId24"/>
    <p:sldId id="431" r:id="rId25"/>
    <p:sldId id="446" r:id="rId26"/>
    <p:sldId id="447" r:id="rId27"/>
    <p:sldId id="465" r:id="rId28"/>
    <p:sldId id="416" r:id="rId29"/>
    <p:sldId id="417" r:id="rId30"/>
    <p:sldId id="418" r:id="rId31"/>
    <p:sldId id="419" r:id="rId32"/>
    <p:sldId id="414" r:id="rId33"/>
    <p:sldId id="408" r:id="rId34"/>
    <p:sldId id="415" r:id="rId35"/>
    <p:sldId id="424" r:id="rId36"/>
    <p:sldId id="425" r:id="rId37"/>
    <p:sldId id="466" r:id="rId38"/>
    <p:sldId id="426" r:id="rId39"/>
    <p:sldId id="427" r:id="rId40"/>
    <p:sldId id="468" r:id="rId41"/>
    <p:sldId id="467" r:id="rId42"/>
    <p:sldId id="442" r:id="rId43"/>
    <p:sldId id="443" r:id="rId44"/>
    <p:sldId id="420" r:id="rId45"/>
    <p:sldId id="421" r:id="rId46"/>
    <p:sldId id="422" r:id="rId47"/>
    <p:sldId id="444" r:id="rId48"/>
    <p:sldId id="469" r:id="rId4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40A61D7E-2C9D-4E7E-977C-2B6EC2434CD7}">
          <p14:sldIdLst>
            <p14:sldId id="448"/>
            <p14:sldId id="258"/>
            <p14:sldId id="317"/>
            <p14:sldId id="393"/>
            <p14:sldId id="403"/>
            <p14:sldId id="413"/>
            <p14:sldId id="365"/>
            <p14:sldId id="436"/>
            <p14:sldId id="412"/>
            <p14:sldId id="411"/>
            <p14:sldId id="410"/>
            <p14:sldId id="434"/>
            <p14:sldId id="409"/>
            <p14:sldId id="406"/>
            <p14:sldId id="440"/>
            <p14:sldId id="437"/>
            <p14:sldId id="404"/>
            <p14:sldId id="438"/>
            <p14:sldId id="431"/>
            <p14:sldId id="446"/>
            <p14:sldId id="447"/>
            <p14:sldId id="465"/>
            <p14:sldId id="416"/>
            <p14:sldId id="417"/>
            <p14:sldId id="418"/>
            <p14:sldId id="419"/>
            <p14:sldId id="414"/>
            <p14:sldId id="408"/>
            <p14:sldId id="415"/>
            <p14:sldId id="424"/>
            <p14:sldId id="425"/>
            <p14:sldId id="466"/>
            <p14:sldId id="426"/>
            <p14:sldId id="427"/>
            <p14:sldId id="468"/>
            <p14:sldId id="467"/>
            <p14:sldId id="442"/>
            <p14:sldId id="443"/>
            <p14:sldId id="420"/>
            <p14:sldId id="421"/>
            <p14:sldId id="422"/>
            <p14:sldId id="444"/>
            <p14:sldId id="46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BB4627"/>
    <a:srgbClr val="385723"/>
    <a:srgbClr val="A9D18E"/>
    <a:srgbClr val="00000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23" autoAdjust="0"/>
    <p:restoredTop sz="75472" autoAdjust="0"/>
  </p:normalViewPr>
  <p:slideViewPr>
    <p:cSldViewPr snapToGrid="0">
      <p:cViewPr varScale="1">
        <p:scale>
          <a:sx n="86" d="100"/>
          <a:sy n="86" d="100"/>
        </p:scale>
        <p:origin x="1650" y="90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slide" Target="slides/slide33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42" Type="http://schemas.openxmlformats.org/officeDocument/2006/relationships/slide" Target="slides/slide36.xml"/><Relationship Id="rId47" Type="http://schemas.openxmlformats.org/officeDocument/2006/relationships/slide" Target="slides/slide41.xml"/><Relationship Id="rId50" Type="http://schemas.openxmlformats.org/officeDocument/2006/relationships/notesMaster" Target="notesMasters/notesMaster1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slide" Target="slides/slide32.xml"/><Relationship Id="rId46" Type="http://schemas.openxmlformats.org/officeDocument/2006/relationships/slide" Target="slides/slide40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slide" Target="slides/slide35.xml"/><Relationship Id="rId5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slide" Target="slides/slide31.xml"/><Relationship Id="rId40" Type="http://schemas.openxmlformats.org/officeDocument/2006/relationships/slide" Target="slides/slide34.xml"/><Relationship Id="rId45" Type="http://schemas.openxmlformats.org/officeDocument/2006/relationships/slide" Target="slides/slide39.xml"/><Relationship Id="rId53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49" Type="http://schemas.openxmlformats.org/officeDocument/2006/relationships/slide" Target="slides/slide43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4" Type="http://schemas.openxmlformats.org/officeDocument/2006/relationships/slide" Target="slides/slide38.xml"/><Relationship Id="rId52" Type="http://schemas.openxmlformats.org/officeDocument/2006/relationships/viewProps" Target="viewProps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Relationship Id="rId43" Type="http://schemas.openxmlformats.org/officeDocument/2006/relationships/slide" Target="slides/slide37.xml"/><Relationship Id="rId48" Type="http://schemas.openxmlformats.org/officeDocument/2006/relationships/slide" Target="slides/slide42.xml"/><Relationship Id="rId8" Type="http://schemas.openxmlformats.org/officeDocument/2006/relationships/slide" Target="slides/slide2.xml"/><Relationship Id="rId51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E8BCA-0B4F-4373-B78E-3D2899449797}" type="datetimeFigureOut">
              <a:rPr lang="en-US" smtClean="0"/>
              <a:t>11/6/2019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E3395-F8FF-4336-B2AA-E15575B990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00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9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0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“Asynchronous streams” are actually asynchronous </a:t>
            </a:r>
            <a:r>
              <a:rPr lang="en-US" dirty="0" err="1"/>
              <a:t>enumerables</a:t>
            </a:r>
            <a:r>
              <a:rPr lang="en-US" dirty="0"/>
              <a:t>. They have very little to do with </a:t>
            </a:r>
            <a:r>
              <a:rPr lang="en-US" i="1" dirty="0"/>
              <a:t>streams</a:t>
            </a:r>
            <a:r>
              <a:rPr lang="en-US" dirty="0"/>
              <a:t>.</a:t>
            </a:r>
          </a:p>
          <a:p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Available in C#, TypeScript, JavaScript, and Python!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1905995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 err="1"/>
              <a:t>IAsyncDisposable</a:t>
            </a:r>
            <a:r>
              <a:rPr lang="en-US" dirty="0"/>
              <a:t> is necessary to allow asynchronous cleanup (e.g., await in finally).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160664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C#-specific</a:t>
            </a:r>
          </a:p>
          <a:p>
            <a:r>
              <a:rPr lang="en-US" dirty="0"/>
              <a:t>You don’t need to know this unless you’re consuming </a:t>
            </a:r>
            <a:r>
              <a:rPr lang="en-US" dirty="0" err="1"/>
              <a:t>ValueTasks</a:t>
            </a:r>
            <a:r>
              <a:rPr lang="en-US" dirty="0"/>
              <a:t> directly; the compiler-generated code for consuming async streams will always do the right thing.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1229098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(as seen in the demo)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3137590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(as seen in the demo)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39143252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Adding </a:t>
            </a:r>
            <a:r>
              <a:rPr lang="en-US" dirty="0" err="1"/>
              <a:t>ConfigureAwait</a:t>
            </a:r>
            <a:r>
              <a:rPr lang="en-US" dirty="0"/>
              <a:t>(false) applies it to every compiler-generated await.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E0AE778D-2A57-4226-B72B-26EA3CA60131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3540585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(as seen in the demo)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31463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(as seen in the demo)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Exceptions are deferred (like other </a:t>
            </a:r>
            <a:r>
              <a:rPr lang="en-US" dirty="0" err="1"/>
              <a:t>enumerables</a:t>
            </a:r>
            <a:r>
              <a:rPr lang="en-US" dirty="0"/>
              <a:t>), and propagate naturally (can use try/catch) (like other async methods).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336382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Making this more realistic.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76862088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 err="1"/>
              <a:t>SignalR</a:t>
            </a:r>
            <a:r>
              <a:rPr lang="en-US" dirty="0"/>
              <a:t>: connect to hub + get multiple messages + disconnect from hub</a:t>
            </a:r>
          </a:p>
          <a:p>
            <a:r>
              <a:rPr lang="en-US" dirty="0"/>
              <a:t>Stock quote APIs: connect to socket + get multiple messages + disconnect socket</a:t>
            </a:r>
          </a:p>
          <a:p>
            <a:endParaRPr lang="en-US" dirty="0"/>
          </a:p>
          <a:p>
            <a:r>
              <a:rPr lang="en-US" b="1" dirty="0"/>
              <a:t>Because they’re naturally push-based.</a:t>
            </a:r>
          </a:p>
          <a:p>
            <a:endParaRPr lang="en-US" dirty="0"/>
          </a:p>
          <a:p>
            <a:r>
              <a:rPr lang="en-US" dirty="0"/>
              <a:t>Making them pull-based would require a producer/consumer queue – see Channels.</a:t>
            </a:r>
          </a:p>
          <a:p>
            <a:endParaRPr lang="en-US" b="1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2820800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LINQ-to-objects, LINQ-to-events, LINQ-to-streams.</a:t>
            </a:r>
          </a:p>
          <a:p>
            <a:r>
              <a:rPr lang="en-US" dirty="0"/>
              <a:t>This whole section is C#-only. Python has similar support in </a:t>
            </a:r>
            <a:r>
              <a:rPr lang="en-US" dirty="0" err="1"/>
              <a:t>iter</a:t>
            </a:r>
            <a:r>
              <a:rPr lang="en-US" dirty="0"/>
              <a:t>-tools.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425391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 “other Stephen”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669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8355378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This whole section is C#-only.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7754703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The compiler will remind you if you forget the [</a:t>
            </a:r>
            <a:r>
              <a:rPr lang="en-US" dirty="0" err="1"/>
              <a:t>EnumeratorCancellation</a:t>
            </a:r>
            <a:r>
              <a:rPr lang="en-US" dirty="0"/>
              <a:t>] attribute.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5541487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Slides are available</a:t>
            </a:r>
            <a:r>
              <a:rPr lang="en-US" baseline="0" dirty="0"/>
              <a:t> at StephenCleary.com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12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54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469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talk is focused mainly on the C# version, because the others are very straightforward.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9121576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benefits for client and server are different, but both come from the same core: </a:t>
            </a:r>
            <a:r>
              <a:rPr lang="en-US" i="1" baseline="0" dirty="0"/>
              <a:t>freeing up threads</a:t>
            </a:r>
            <a:r>
              <a:rPr lang="en-US" baseline="0" dirty="0"/>
              <a:t>. (Not using more threads).</a:t>
            </a:r>
          </a:p>
          <a:p>
            <a:endParaRPr lang="en-US" baseline="0" dirty="0"/>
          </a:p>
          <a:p>
            <a:r>
              <a:rPr lang="en-US" baseline="0" dirty="0"/>
              <a:t>Why async/await? Maintainable asynchronous code (vs. callbacks, Promises).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32482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perspective is less common because observables are not widely adopted in C#.</a:t>
            </a:r>
          </a:p>
          <a:p>
            <a:r>
              <a:rPr lang="en-US" dirty="0"/>
              <a:t>(They are in JS, because the threading model is simpler)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65112034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baseline="0" dirty="0"/>
              <a:t>Async streams </a:t>
            </a:r>
            <a:r>
              <a:rPr lang="en-US" i="1" baseline="0" dirty="0"/>
              <a:t>complement</a:t>
            </a:r>
            <a:r>
              <a:rPr lang="en-US" baseline="0" dirty="0"/>
              <a:t> existing Future/observable approaches; they do not </a:t>
            </a:r>
            <a:r>
              <a:rPr lang="en-US" i="1" baseline="0" dirty="0"/>
              <a:t>replace</a:t>
            </a:r>
            <a:r>
              <a:rPr lang="en-US" baseline="0" dirty="0"/>
              <a:t> them.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221123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Deferred: Re# will give you a warning if you re-evaluate an enumerator, because it re-generates the values.</a:t>
            </a:r>
          </a:p>
          <a:p>
            <a:r>
              <a:rPr lang="en-US" dirty="0"/>
              <a:t>“Get Next Item” – for the most part, just an implementation detail, but you may see these in stack traces.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153096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7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7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8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9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3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1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25543980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5306"/>
          </a:xfrm>
        </p:spPr>
        <p:txBody>
          <a:bodyPr>
            <a:spAutoFit/>
          </a:bodyPr>
          <a:lstStyle>
            <a:lvl1pPr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438437581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018227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70318469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85417485"/>
      </p:ext>
    </p:extLst>
  </p:cSld>
  <p:clrMapOvr>
    <a:masterClrMapping/>
  </p:clrMapOvr>
  <p:transition>
    <p:fade/>
  </p:transition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81754682"/>
      </p:ext>
    </p:extLst>
  </p:cSld>
  <p:clrMapOvr>
    <a:masterClrMapping/>
  </p:clrMapOvr>
  <p:transition>
    <p:fade/>
  </p:transition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23676344"/>
      </p:ext>
    </p:extLst>
  </p:cSld>
  <p:clrMapOvr>
    <a:masterClrMapping/>
  </p:clrMapOvr>
  <p:transition>
    <p:fade/>
  </p:transition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564283698"/>
      </p:ext>
    </p:extLst>
  </p:cSld>
  <p:clrMapOvr>
    <a:masterClrMapping/>
  </p:clrMapOvr>
  <p:transition>
    <p:fade/>
  </p:transition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128547977"/>
      </p:ext>
    </p:extLst>
  </p:cSld>
  <p:clrMapOvr>
    <a:masterClrMapping/>
  </p:clrMapOvr>
  <p:transition>
    <p:fade/>
  </p:transition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148767679"/>
      </p:ext>
    </p:extLst>
  </p:cSld>
  <p:clrMapOvr>
    <a:masterClrMapping/>
  </p:clrMapOvr>
  <p:transition>
    <p:fade/>
  </p:transition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730436438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1" y="1187646"/>
            <a:ext cx="9860611" cy="2689633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9"/>
            <a:ext cx="9860675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5345850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230136"/>
            <a:ext cx="12192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chemeClr val="bg1"/>
                </a:soli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415690106"/>
      </p:ext>
    </p:extLst>
  </p:cSld>
  <p:clrMapOvr>
    <a:masterClrMapping/>
  </p:clrMapOvr>
  <p:transition>
    <p:fade/>
  </p:transition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9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8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6130780"/>
      </p:ext>
    </p:extLst>
  </p:cSld>
  <p:clrMapOvr>
    <a:masterClrMapping/>
  </p:clrMapOvr>
  <p:transition>
    <p:fade/>
  </p:transition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41095122"/>
      </p:ext>
    </p:extLst>
  </p:cSld>
  <p:clrMapOvr>
    <a:masterClrMapping/>
  </p:clrMapOvr>
  <p:transition>
    <p:fade/>
  </p:transition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F911-B8F3-1042-B226-54911C0C3F55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7EF9-53EA-2943-A568-BF2FEAB9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31769248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530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134316857"/>
      </p:ext>
    </p:extLst>
  </p:cSld>
  <p:clrMapOvr>
    <a:masterClrMapping/>
  </p:clrMapOvr>
  <p:transition>
    <p:fade/>
  </p:transition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530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394961742"/>
      </p:ext>
    </p:extLst>
  </p:cSld>
  <p:clrMapOvr>
    <a:masterClrMapping/>
  </p:clrMapOvr>
  <p:transition>
    <p:fade/>
  </p:transition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747897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150232586"/>
      </p:ext>
    </p:extLst>
  </p:cSld>
  <p:clrMapOvr>
    <a:masterClrMapping/>
  </p:clrMapOvr>
  <p:transition>
    <p:fade/>
  </p:transition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0007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84216071"/>
      </p:ext>
    </p:extLst>
  </p:cSld>
  <p:clrMapOvr>
    <a:masterClrMapping/>
  </p:clrMapOvr>
  <p:transition>
    <p:fade/>
  </p:transition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800"/>
            <a:ext cx="11151917" cy="200073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5910709"/>
      </p:ext>
    </p:extLst>
  </p:cSld>
  <p:clrMapOvr>
    <a:masterClrMapping/>
  </p:clrMapOvr>
  <p:transition>
    <p:fade/>
  </p:transition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125820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1" y="1187644"/>
            <a:ext cx="9860611" cy="2689632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26262188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553913918"/>
      </p:ext>
    </p:extLst>
  </p:cSld>
  <p:clrMapOvr>
    <a:masterClrMapping/>
  </p:clrMapOvr>
  <p:transition>
    <p:fade/>
  </p:transition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7407560"/>
      </p:ext>
    </p:extLst>
  </p:cSld>
  <p:clrMapOvr>
    <a:masterClrMapping/>
  </p:clrMapOvr>
  <p:transition>
    <p:fade/>
  </p:transition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57664874"/>
      </p:ext>
    </p:extLst>
  </p:cSld>
  <p:clrMapOvr>
    <a:masterClrMapping/>
  </p:clrMapOvr>
  <p:transition>
    <p:fade/>
  </p:transition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8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8178771"/>
      </p:ext>
    </p:extLst>
  </p:cSld>
  <p:clrMapOvr>
    <a:masterClrMapping/>
  </p:clrMapOvr>
  <p:transition>
    <p:fade/>
  </p:transition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3" y="2130429"/>
            <a:ext cx="10363199" cy="7478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443198"/>
          </a:xfrm>
        </p:spPr>
        <p:txBody>
          <a:bodyPr/>
          <a:lstStyle>
            <a:lvl1pPr marL="0" indent="0" algn="ctr">
              <a:buNone/>
              <a:defRPr/>
            </a:lvl1pPr>
            <a:lvl2pPr marL="457112" indent="0" algn="ctr">
              <a:buNone/>
              <a:defRPr/>
            </a:lvl2pPr>
            <a:lvl3pPr marL="914225" indent="0" algn="ctr">
              <a:buNone/>
              <a:defRPr/>
            </a:lvl3pPr>
            <a:lvl4pPr marL="1371337" indent="0" algn="ctr">
              <a:buNone/>
              <a:defRPr/>
            </a:lvl4pPr>
            <a:lvl5pPr marL="1828449" indent="0" algn="ctr">
              <a:buNone/>
              <a:defRPr/>
            </a:lvl5pPr>
            <a:lvl6pPr marL="2285561" indent="0" algn="ctr">
              <a:buNone/>
              <a:defRPr/>
            </a:lvl6pPr>
            <a:lvl7pPr marL="2742674" indent="0" algn="ctr">
              <a:buNone/>
              <a:defRPr/>
            </a:lvl7pPr>
            <a:lvl8pPr marL="3199785" indent="0" algn="ctr">
              <a:buNone/>
              <a:defRPr/>
            </a:lvl8pPr>
            <a:lvl9pPr marL="365689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1" y="6245225"/>
            <a:ext cx="3860801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fld id="{77CB49CA-D13D-4260-BBBB-9F00A16D3248}" type="slidenum">
              <a:rPr lang="en-US" smtClean="0">
                <a:solidFill>
                  <a:srgbClr val="FFFFFF"/>
                </a:solidFill>
              </a:rPr>
              <a:pPr defTabSz="914188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7499113"/>
      </p:ext>
    </p:extLst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379545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136492891"/>
      </p:ext>
    </p:extLst>
  </p:cSld>
  <p:clrMapOvr>
    <a:masterClrMapping/>
  </p:clrMapOvr>
  <p:transition>
    <p:fade/>
  </p:transition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230136"/>
            <a:ext cx="12192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937669483"/>
      </p:ext>
    </p:extLst>
  </p:cSld>
  <p:clrMapOvr>
    <a:masterClrMapping/>
  </p:clrMapOvr>
  <p:transition>
    <p:fade/>
  </p:transition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3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1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5075937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530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202797835"/>
      </p:ext>
    </p:extLst>
  </p:cSld>
  <p:clrMapOvr>
    <a:masterClrMapping/>
  </p:clrMapOvr>
  <p:transition>
    <p:fade/>
  </p:transition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2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530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1697070066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68136800"/>
      </p:ext>
    </p:extLst>
  </p:cSld>
  <p:clrMapOvr>
    <a:masterClrMapping/>
  </p:clrMapOvr>
  <p:transition>
    <p:fade/>
  </p:transition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3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530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776494588"/>
      </p:ext>
    </p:extLst>
  </p:cSld>
  <p:clrMapOvr>
    <a:masterClrMapping/>
  </p:clrMapOvr>
  <p:transition>
    <p:fade/>
  </p:transition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747897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75637788"/>
      </p:ext>
    </p:extLst>
  </p:cSld>
  <p:clrMapOvr>
    <a:masterClrMapping/>
  </p:clrMapOvr>
  <p:transition>
    <p:fade/>
  </p:transition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0007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97418621"/>
      </p:ext>
    </p:extLst>
  </p:cSld>
  <p:clrMapOvr>
    <a:masterClrMapping/>
  </p:clrMapOvr>
  <p:transition>
    <p:fade/>
  </p:transition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800"/>
            <a:ext cx="11151917" cy="200073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94502825"/>
      </p:ext>
    </p:extLst>
  </p:cSld>
  <p:clrMapOvr>
    <a:masterClrMapping/>
  </p:clrMapOvr>
  <p:transition>
    <p:fade/>
  </p:transition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66791030"/>
      </p:ext>
    </p:extLst>
  </p:cSld>
  <p:clrMapOvr>
    <a:masterClrMapping/>
  </p:clrMapOvr>
  <p:transition>
    <p:fade/>
  </p:transition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77021194"/>
      </p:ext>
    </p:extLst>
  </p:cSld>
  <p:clrMapOvr>
    <a:masterClrMapping/>
  </p:clrMapOvr>
  <p:transition>
    <p:fade/>
  </p:transition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72178288"/>
      </p:ext>
    </p:extLst>
  </p:cSld>
  <p:clrMapOvr>
    <a:masterClrMapping/>
  </p:clrMapOvr>
  <p:transition>
    <p:fade/>
  </p:transition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8680030"/>
      </p:ext>
    </p:extLst>
  </p:cSld>
  <p:clrMapOvr>
    <a:masterClrMapping/>
  </p:clrMapOvr>
  <p:transition>
    <p:fade/>
  </p:transition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8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14548794"/>
      </p:ext>
    </p:extLst>
  </p:cSld>
  <p:clrMapOvr>
    <a:masterClrMapping/>
  </p:clrMapOvr>
  <p:transition>
    <p:fade/>
  </p:transition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3" y="2130429"/>
            <a:ext cx="10363199" cy="7478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443198"/>
          </a:xfrm>
        </p:spPr>
        <p:txBody>
          <a:bodyPr/>
          <a:lstStyle>
            <a:lvl1pPr marL="0" indent="0" algn="ctr">
              <a:buNone/>
              <a:defRPr/>
            </a:lvl1pPr>
            <a:lvl2pPr marL="457112" indent="0" algn="ctr">
              <a:buNone/>
              <a:defRPr/>
            </a:lvl2pPr>
            <a:lvl3pPr marL="914225" indent="0" algn="ctr">
              <a:buNone/>
              <a:defRPr/>
            </a:lvl3pPr>
            <a:lvl4pPr marL="1371337" indent="0" algn="ctr">
              <a:buNone/>
              <a:defRPr/>
            </a:lvl4pPr>
            <a:lvl5pPr marL="1828449" indent="0" algn="ctr">
              <a:buNone/>
              <a:defRPr/>
            </a:lvl5pPr>
            <a:lvl6pPr marL="2285561" indent="0" algn="ctr">
              <a:buNone/>
              <a:defRPr/>
            </a:lvl6pPr>
            <a:lvl7pPr marL="2742674" indent="0" algn="ctr">
              <a:buNone/>
              <a:defRPr/>
            </a:lvl7pPr>
            <a:lvl8pPr marL="3199785" indent="0" algn="ctr">
              <a:buNone/>
              <a:defRPr/>
            </a:lvl8pPr>
            <a:lvl9pPr marL="365689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1" y="6245225"/>
            <a:ext cx="3860801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fld id="{77CB49CA-D13D-4260-BBBB-9F00A16D3248}" type="slidenum">
              <a:rPr lang="en-US" smtClean="0">
                <a:solidFill>
                  <a:srgbClr val="FFFFFF"/>
                </a:solidFill>
              </a:rPr>
              <a:pPr defTabSz="914188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85934584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728701121"/>
      </p:ext>
    </p:extLst>
  </p:cSld>
  <p:clrMapOvr>
    <a:masterClrMapping/>
  </p:clrMapOvr>
  <p:transition>
    <p:fade/>
  </p:transition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3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1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0152841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m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1" y="1187646"/>
            <a:ext cx="9860611" cy="2689633"/>
          </a:xfrm>
          <a:prstGeom prst="rect">
            <a:avLst/>
          </a:prstGeom>
          <a:solidFill>
            <a:schemeClr val="accent1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Demo title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69240" y="3877279"/>
            <a:ext cx="9860675" cy="1793881"/>
          </a:xfrm>
          <a:noFill/>
        </p:spPr>
        <p:txBody>
          <a:bodyPr lIns="182880" tIns="146304" rIns="182880" bIns="146304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</p:spTree>
    <p:extLst>
      <p:ext uri="{BB962C8B-B14F-4D97-AF65-F5344CB8AC3E}">
        <p14:creationId xmlns:p14="http://schemas.microsoft.com/office/powerpoint/2010/main" val="49673637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Video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 bwMode="auto">
          <a:xfrm>
            <a:off x="269301" y="1187644"/>
            <a:ext cx="9860611" cy="2689632"/>
          </a:xfrm>
          <a:prstGeom prst="rect">
            <a:avLst/>
          </a:prstGeom>
          <a:solidFill>
            <a:schemeClr val="accent2">
              <a:alpha val="90000"/>
            </a:schemeClr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179285" tIns="143428" rIns="179285" bIns="143428" numCol="1" spcCol="0" rtlCol="0" fromWordArt="0" anchor="t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lnSpc>
                <a:spcPct val="90000"/>
              </a:lnSpc>
              <a:spcBef>
                <a:spcPct val="0"/>
              </a:spcBef>
              <a:spcAft>
                <a:spcPct val="0"/>
              </a:spcAft>
            </a:pPr>
            <a:endParaRPr lang="en-US" sz="2353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1" y="1186356"/>
            <a:ext cx="9859116" cy="2697988"/>
          </a:xfrm>
          <a:noFill/>
        </p:spPr>
        <p:txBody>
          <a:bodyPr tIns="91440" bIns="91440" anchor="t" anchorCtr="0"/>
          <a:lstStyle>
            <a:lvl1pPr>
              <a:defRPr sz="7058" spc="-98" baseline="0">
                <a:gradFill>
                  <a:gsLst>
                    <a:gs pos="5833">
                      <a:srgbClr val="FFFFFF"/>
                    </a:gs>
                    <a:gs pos="18000">
                      <a:srgbClr val="FFFFFF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Video title</a:t>
            </a:r>
          </a:p>
        </p:txBody>
      </p:sp>
    </p:spTree>
    <p:extLst>
      <p:ext uri="{BB962C8B-B14F-4D97-AF65-F5344CB8AC3E}">
        <p14:creationId xmlns:p14="http://schemas.microsoft.com/office/powerpoint/2010/main" val="42035980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597585001"/>
      </p:ext>
    </p:extLst>
  </p:cSld>
  <p:clrMapOvr>
    <a:masterClrMapping/>
  </p:clrMapOvr>
  <p:transition>
    <p:fade/>
  </p:transition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929856893"/>
      </p:ext>
    </p:extLst>
  </p:cSld>
  <p:clrMapOvr>
    <a:masterClrMapping/>
  </p:clrMapOvr>
  <p:transition>
    <p:fade/>
  </p:transition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16155750"/>
      </p:ext>
    </p:extLst>
  </p:cSld>
  <p:clrMapOvr>
    <a:masterClrMapping/>
  </p:clrMapOvr>
  <p:transition>
    <p:fade/>
  </p:transition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9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0884015"/>
      </p:ext>
    </p:extLst>
  </p:cSld>
  <p:clrMapOvr>
    <a:masterClrMapping/>
  </p:clrMapOvr>
  <p:transition>
    <p:fade/>
  </p:transition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9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4737160"/>
      </p:ext>
    </p:extLst>
  </p:cSld>
  <p:clrMapOvr>
    <a:masterClrMapping/>
  </p:clrMapOvr>
  <p:transition>
    <p:fade/>
  </p:transition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530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768524199"/>
      </p:ext>
    </p:extLst>
  </p:cSld>
  <p:clrMapOvr>
    <a:masterClrMapping/>
  </p:clrMapOvr>
  <p:transition>
    <p:fade/>
  </p:transition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 1st level colo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5306"/>
          </a:xfrm>
        </p:spPr>
        <p:txBody>
          <a:bodyPr>
            <a:spAutoFit/>
          </a:bodyPr>
          <a:lstStyle>
            <a:lvl1pPr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341179886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3926066197"/>
      </p:ext>
    </p:extLst>
  </p:cSld>
  <p:clrMapOvr>
    <a:masterClrMapping/>
  </p:clrMapOvr>
  <p:transition>
    <p:fade/>
  </p:transition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2-color Non-bullete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06224716"/>
      </p:ext>
    </p:extLst>
  </p:cSld>
  <p:clrMapOvr>
    <a:masterClrMapping/>
  </p:clrMapOvr>
  <p:transition>
    <p:fade/>
  </p:transition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420188"/>
          </a:xfrm>
        </p:spPr>
        <p:txBody>
          <a:bodyPr wrap="square">
            <a:spAutoFit/>
          </a:bodyPr>
          <a:lstStyle>
            <a:lvl1pPr marL="0" indent="0">
              <a:spcBef>
                <a:spcPts val="1200"/>
              </a:spcBef>
              <a:buClr>
                <a:schemeClr val="tx1"/>
              </a:buClr>
              <a:buFont typeface="Wingdings" pitchFamily="2" charset="2"/>
              <a:buNone/>
              <a:defRPr sz="3529"/>
            </a:lvl1pPr>
            <a:lvl2pPr marL="0" indent="0">
              <a:buNone/>
              <a:defRPr sz="1961"/>
            </a:lvl2pPr>
            <a:lvl3pPr marL="227209" indent="0">
              <a:buNone/>
              <a:tabLst/>
              <a:defRPr sz="1961"/>
            </a:lvl3pPr>
            <a:lvl4pPr marL="451306" indent="0">
              <a:buNone/>
              <a:defRPr/>
            </a:lvl4pPr>
            <a:lvl5pPr marL="672290" indent="0">
              <a:buNone/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1195171"/>
      </p:ext>
    </p:extLst>
  </p:cSld>
  <p:clrMapOvr>
    <a:masterClrMapping/>
  </p:clrMapOvr>
  <p:transition>
    <p:fade/>
  </p:transition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1"/>
              </a:buClr>
              <a:buFont typeface="Arial" pitchFamily="34" charset="0"/>
              <a:buChar char="•"/>
              <a:defRPr sz="3529"/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58489252"/>
      </p:ext>
    </p:extLst>
  </p:cSld>
  <p:clrMapOvr>
    <a:masterClrMapping/>
  </p:clrMapOvr>
  <p:transition>
    <p:fade/>
  </p:transition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lumn Bullet text 1st level colo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2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3"/>
          <p:cNvSpPr>
            <a:spLocks noGrp="1"/>
          </p:cNvSpPr>
          <p:nvPr>
            <p:ph type="body" sz="quarter" idx="11"/>
          </p:nvPr>
        </p:nvSpPr>
        <p:spPr>
          <a:xfrm>
            <a:off x="6544215" y="1189176"/>
            <a:ext cx="5378548" cy="2486578"/>
          </a:xfrm>
        </p:spPr>
        <p:txBody>
          <a:bodyPr wrap="square">
            <a:spAutoFit/>
          </a:bodyPr>
          <a:lstStyle>
            <a:lvl1pPr marL="281677" indent="-281677">
              <a:spcBef>
                <a:spcPts val="1200"/>
              </a:spcBef>
              <a:buClr>
                <a:schemeClr val="tx2"/>
              </a:buClr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520702" indent="-228601">
              <a:defRPr sz="2353"/>
            </a:lvl2pPr>
            <a:lvl3pPr marL="685803" indent="-165101">
              <a:tabLst/>
              <a:defRPr sz="1961"/>
            </a:lvl3pPr>
            <a:lvl4pPr marL="863603" indent="-177801">
              <a:defRPr/>
            </a:lvl4pPr>
            <a:lvl5pPr marL="1028704" indent="-165101">
              <a:tabLst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88983386"/>
      </p:ext>
    </p:extLst>
  </p:cSld>
  <p:clrMapOvr>
    <a:masterClrMapping/>
  </p:clrMapOvr>
  <p:transition>
    <p:fade/>
  </p:transition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4129190282"/>
      </p:ext>
    </p:extLst>
  </p:cSld>
  <p:clrMapOvr>
    <a:masterClrMapping/>
  </p:clrMapOvr>
  <p:transition>
    <p:fade/>
  </p:transition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18232643"/>
      </p:ext>
    </p:extLst>
  </p:cSld>
  <p:clrMapOvr>
    <a:masterClrMapping/>
  </p:clrMapOvr>
  <p:transition>
    <p:fade/>
  </p:transition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011440003"/>
      </p:ext>
    </p:extLst>
  </p:cSld>
  <p:clrMapOvr>
    <a:masterClrMapping/>
  </p:clrMapOvr>
  <p:transition>
    <p:fade/>
  </p:transition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2">
    <p:bg>
      <p:bgPr>
        <a:solidFill>
          <a:schemeClr val="accent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02974217"/>
      </p:ext>
    </p:extLst>
  </p:cSld>
  <p:clrMapOvr>
    <a:masterClrMapping/>
  </p:clrMapOvr>
  <p:transition>
    <p:fade/>
  </p:transition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 Accent Color 3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84020663"/>
      </p:ext>
    </p:extLst>
  </p:cSld>
  <p:clrMapOvr>
    <a:masterClrMapping/>
  </p:clrMapOvr>
  <p:transition>
    <p:fade/>
  </p:transition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0" y="6230136"/>
            <a:ext cx="12192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StephenCleary.com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DF2B642F-0640-45E1-BC3F-488F1C2635FD}"/>
              </a:ext>
            </a:extLst>
          </p:cNvPr>
          <p:cNvSpPr txBox="1"/>
          <p:nvPr userDrawn="1"/>
        </p:nvSpPr>
        <p:spPr>
          <a:xfrm>
            <a:off x="0" y="6230136"/>
            <a:ext cx="12192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2711672899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2-color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9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2"/>
                    </a:gs>
                    <a:gs pos="99000">
                      <a:schemeClr val="tx2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99225125"/>
      </p:ext>
    </p:extLst>
  </p:cSld>
  <p:clrMapOvr>
    <a:masterClrMapping/>
  </p:clrMapOvr>
  <p:transition>
    <p:fade/>
  </p:transition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black">
      <p:bgPr>
        <a:solidFill>
          <a:srgbClr val="00000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 Placeholder 5"/>
          <p:cNvSpPr>
            <a:spLocks noGrp="1"/>
          </p:cNvSpPr>
          <p:nvPr>
            <p:ph type="body" sz="quarter" idx="10" hasCustomPrompt="1"/>
          </p:nvPr>
        </p:nvSpPr>
        <p:spPr bwMode="white">
          <a:xfrm>
            <a:off x="269240" y="1189179"/>
            <a:ext cx="11653523" cy="2396047"/>
          </a:xfrm>
          <a:prstGeom prst="rect">
            <a:avLst/>
          </a:prstGeom>
        </p:spPr>
        <p:txBody>
          <a:bodyPr/>
          <a:lstStyle>
            <a:lvl1pPr marL="284790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3529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  <a:lvl2pPr marL="560241" indent="-275453">
              <a:buClr>
                <a:schemeClr val="tx1"/>
              </a:buClr>
              <a:buSzPct val="90000"/>
              <a:buFont typeface="Arial" pitchFamily="34" charset="0"/>
              <a:buChar char="•"/>
              <a:defRPr sz="3137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2pPr>
            <a:lvl3pPr marL="845031" indent="-284790">
              <a:buClr>
                <a:schemeClr val="tx1"/>
              </a:buClr>
              <a:buSzPct val="90000"/>
              <a:buFont typeface="Arial" pitchFamily="34" charset="0"/>
              <a:buChar char="•"/>
              <a:defRPr sz="2745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3pPr>
            <a:lvl4pPr marL="1069128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2353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4pPr>
            <a:lvl5pPr marL="1293225" indent="-224097">
              <a:buClr>
                <a:schemeClr val="tx1"/>
              </a:buClr>
              <a:buSzPct val="90000"/>
              <a:buFont typeface="Arial" pitchFamily="34" charset="0"/>
              <a:buChar char="•"/>
              <a:defRPr sz="1961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 dirty="0"/>
              <a:t>Use this Layout for Speaker Notes slides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 hasCustomPrompt="1"/>
          </p:nvPr>
        </p:nvSpPr>
        <p:spPr>
          <a:xfrm>
            <a:off x="2" y="6238878"/>
            <a:ext cx="12192001" cy="619125"/>
          </a:xfrm>
          <a:prstGeom prst="rect">
            <a:avLst/>
          </a:prstGeom>
          <a:solidFill>
            <a:srgbClr val="FFFF99"/>
          </a:solidFill>
        </p:spPr>
        <p:txBody>
          <a:bodyPr wrap="square" lIns="155457" tIns="77729" rIns="155457" bIns="77729" anchor="b" anchorCtr="0">
            <a:noAutofit/>
          </a:bodyPr>
          <a:lstStyle>
            <a:lvl1pPr algn="r">
              <a:buFont typeface="Arial" pitchFamily="34" charset="0"/>
              <a:buNone/>
              <a:defRPr sz="3627"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pPr lvl="0"/>
            <a:r>
              <a:rPr lang="en-US" dirty="0"/>
              <a:t>Next:</a:t>
            </a:r>
          </a:p>
        </p:txBody>
      </p:sp>
      <p:sp>
        <p:nvSpPr>
          <p:cNvPr id="3" name="Title 2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Segoe UI" pitchFamily="34" charset="0"/>
                <a:ea typeface="Segoe UI" pitchFamily="34" charset="0"/>
                <a:cs typeface="Segoe UI" pitchFamily="34" charset="0"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91543503"/>
      </p:ext>
    </p:extLst>
  </p:cSld>
  <p:clrMapOvr>
    <a:masterClrMapping/>
  </p:clrMapOvr>
  <p:transition>
    <p:fade/>
  </p:transition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0515784"/>
      </p:ext>
    </p:extLst>
  </p:cSld>
  <p:clrMapOvr>
    <a:masterClrMapping/>
  </p:clrMapOvr>
  <p:transition>
    <p:fade/>
  </p:transition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F911-B8F3-1042-B226-54911C0C3F55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7EF9-53EA-2943-A568-BF2FEAB9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142914"/>
      </p:ext>
    </p:extLst>
  </p:cSld>
  <p:clrMapOvr>
    <a:masterClrMapping/>
  </p:clrMapOvr>
</p:sldLayout>
</file>

<file path=ppt/slideLayouts/slideLayout73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Layout - Title and Conten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02568265"/>
      </p:ext>
    </p:extLst>
  </p:cSld>
  <p:clrMapOvr>
    <a:masterClrMapping/>
  </p:clrMapOvr>
  <p:transition>
    <p:fade/>
  </p:transition>
</p:sldLayout>
</file>

<file path=ppt/slideLayouts/slideLayout74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906F911-B8F3-1042-B226-54911C0C3F55}" type="datetimeFigureOut">
              <a:rPr lang="en-US" smtClean="0"/>
              <a:t>11/6/2019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F3A7EF9-53EA-2943-A568-BF2FEAB92E9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2640390"/>
      </p:ext>
    </p:extLst>
  </p:cSld>
  <p:clrMapOvr>
    <a:masterClrMapping/>
  </p:clrMapOvr>
</p:sldLayout>
</file>

<file path=ppt/slideLayouts/slideLayout75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Code Sampl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F594C3A-647A-4380-8F58-7DACBC37B8D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8E4311E9-9CED-4AA1-BD82-931074E571CD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265176" y="1463040"/>
            <a:ext cx="11655425" cy="627864"/>
          </a:xfrm>
        </p:spPr>
        <p:txBody>
          <a:bodyPr lIns="182880" tIns="146304" rIns="182880" bIns="146304"/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lvl1pPr>
          </a:lstStyle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2400" b="0" i="0" u="none" strike="noStrike" kern="1200" cap="none" spc="0" normalizeH="0" baseline="0" noProof="0" dirty="0">
                <a:ln>
                  <a:noFill/>
                </a:ln>
                <a:gradFill>
                  <a:gsLst>
                    <a:gs pos="2917">
                      <a:srgbClr val="505050"/>
                    </a:gs>
                    <a:gs pos="30000">
                      <a:srgbClr val="505050"/>
                    </a:gs>
                  </a:gsLst>
                  <a:lin ang="5400000" scaled="0"/>
                </a:gradFill>
                <a:effectLst/>
                <a:uLnTx/>
                <a:uFillTx/>
                <a:latin typeface="Consolas" panose="020B0609020204030204" pitchFamily="49" charset="0"/>
                <a:ea typeface="+mn-ea"/>
                <a:cs typeface="+mn-cs"/>
              </a:rPr>
              <a:t>Code Sample</a:t>
            </a:r>
          </a:p>
        </p:txBody>
      </p:sp>
    </p:spTree>
    <p:extLst>
      <p:ext uri="{BB962C8B-B14F-4D97-AF65-F5344CB8AC3E}">
        <p14:creationId xmlns:p14="http://schemas.microsoft.com/office/powerpoint/2010/main" val="3147006315"/>
      </p:ext>
    </p:extLst>
  </p:cSld>
  <p:clrMapOvr>
    <a:masterClrMapping/>
  </p:clrMapOvr>
  <p:transition>
    <p:fade/>
  </p:transition>
</p:sldLayout>
</file>

<file path=ppt/slideLayouts/slideLayout7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747897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477498546"/>
      </p:ext>
    </p:extLst>
  </p:cSld>
  <p:clrMapOvr>
    <a:masterClrMapping/>
  </p:clrMapOvr>
  <p:transition>
    <p:fade/>
  </p:transition>
</p:sldLayout>
</file>

<file path=ppt/slideLayouts/slideLayout7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0007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70728820"/>
      </p:ext>
    </p:extLst>
  </p:cSld>
  <p:clrMapOvr>
    <a:masterClrMapping/>
  </p:clrMapOvr>
  <p:transition>
    <p:fade/>
  </p:transition>
</p:sldLayout>
</file>

<file path=ppt/slideLayouts/slideLayout78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800"/>
            <a:ext cx="11151917" cy="200073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8850165"/>
      </p:ext>
    </p:extLst>
  </p:cSld>
  <p:clrMapOvr>
    <a:masterClrMapping/>
  </p:clrMapOvr>
  <p:transition>
    <p:fade/>
  </p:transition>
</p:sldLayout>
</file>

<file path=ppt/slideLayouts/slideLayout7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5714319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&amp; Non-bullet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>
          <a:xfrm>
            <a:off x="269240" y="1189179"/>
            <a:ext cx="11653523" cy="1985641"/>
          </a:xfrm>
        </p:spPr>
        <p:txBody>
          <a:bodyPr/>
          <a:lstStyle>
            <a:lvl1pPr marL="0" indent="0">
              <a:buNone/>
              <a:defRPr>
                <a:gradFill>
                  <a:gsLst>
                    <a:gs pos="1250">
                      <a:schemeClr val="tx1"/>
                    </a:gs>
                    <a:gs pos="99000">
                      <a:schemeClr val="tx1"/>
                    </a:gs>
                  </a:gsLst>
                  <a:lin ang="5400000" scaled="0"/>
                </a:gradFill>
              </a:defRPr>
            </a:lvl1pPr>
            <a:lvl2pPr marL="0" indent="0">
              <a:buFontTx/>
              <a:buNone/>
              <a:defRPr sz="1961"/>
            </a:lvl2pPr>
            <a:lvl3pPr marL="224097" indent="0">
              <a:buNone/>
              <a:defRPr/>
            </a:lvl3pPr>
            <a:lvl4pPr marL="448193" indent="0">
              <a:buNone/>
              <a:defRPr/>
            </a:lvl4pPr>
            <a:lvl5pPr marL="672290" indent="0"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0935296"/>
      </p:ext>
    </p:extLst>
  </p:cSld>
  <p:clrMapOvr>
    <a:masterClrMapping/>
  </p:clrMapOvr>
  <p:transition>
    <p:fade/>
  </p:transition>
</p:sldLayout>
</file>

<file path=ppt/slideLayouts/slideLayout8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654468418"/>
      </p:ext>
    </p:extLst>
  </p:cSld>
  <p:clrMapOvr>
    <a:masterClrMapping/>
  </p:clrMapOvr>
  <p:transition>
    <p:fade/>
  </p:transition>
</p:sldLayout>
</file>

<file path=ppt/slideLayouts/slideLayout8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36068395"/>
      </p:ext>
    </p:extLst>
  </p:cSld>
  <p:clrMapOvr>
    <a:masterClrMapping/>
  </p:clrMapOvr>
  <p:transition>
    <p:fade/>
  </p:transition>
</p:sldLayout>
</file>

<file path=ppt/slideLayouts/slideLayout8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79858298"/>
      </p:ext>
    </p:extLst>
  </p:cSld>
  <p:clrMapOvr>
    <a:masterClrMapping/>
  </p:clrMapOvr>
  <p:transition>
    <p:fade/>
  </p:transition>
</p:sldLayout>
</file>

<file path=ppt/slideLayouts/slideLayout8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8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4768016"/>
      </p:ext>
    </p:extLst>
  </p:cSld>
  <p:clrMapOvr>
    <a:masterClrMapping/>
  </p:clrMapOvr>
  <p:transition>
    <p:fade/>
  </p:transition>
</p:sldLayout>
</file>

<file path=ppt/slideLayouts/slideLayout8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3" y="2130429"/>
            <a:ext cx="10363199" cy="7478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443198"/>
          </a:xfrm>
        </p:spPr>
        <p:txBody>
          <a:bodyPr/>
          <a:lstStyle>
            <a:lvl1pPr marL="0" indent="0" algn="ctr">
              <a:buNone/>
              <a:defRPr/>
            </a:lvl1pPr>
            <a:lvl2pPr marL="457112" indent="0" algn="ctr">
              <a:buNone/>
              <a:defRPr/>
            </a:lvl2pPr>
            <a:lvl3pPr marL="914225" indent="0" algn="ctr">
              <a:buNone/>
              <a:defRPr/>
            </a:lvl3pPr>
            <a:lvl4pPr marL="1371337" indent="0" algn="ctr">
              <a:buNone/>
              <a:defRPr/>
            </a:lvl4pPr>
            <a:lvl5pPr marL="1828449" indent="0" algn="ctr">
              <a:buNone/>
              <a:defRPr/>
            </a:lvl5pPr>
            <a:lvl6pPr marL="2285561" indent="0" algn="ctr">
              <a:buNone/>
              <a:defRPr/>
            </a:lvl6pPr>
            <a:lvl7pPr marL="2742674" indent="0" algn="ctr">
              <a:buNone/>
              <a:defRPr/>
            </a:lvl7pPr>
            <a:lvl8pPr marL="3199785" indent="0" algn="ctr">
              <a:buNone/>
              <a:defRPr/>
            </a:lvl8pPr>
            <a:lvl9pPr marL="365689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1" y="6245225"/>
            <a:ext cx="3860801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fld id="{77CB49CA-D13D-4260-BBBB-9F00A16D3248}" type="slidenum">
              <a:rPr lang="en-US" smtClean="0">
                <a:solidFill>
                  <a:srgbClr val="FFFFFF"/>
                </a:solidFill>
              </a:rPr>
              <a:pPr defTabSz="914188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06206261"/>
      </p:ext>
    </p:extLst>
  </p:cSld>
  <p:clrMapOvr>
    <a:masterClrMapping/>
  </p:clrMapOvr>
</p:sldLayout>
</file>

<file path=ppt/slideLayouts/slideLayout8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379545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551106701"/>
      </p:ext>
    </p:extLst>
  </p:cSld>
  <p:clrMapOvr>
    <a:masterClrMapping/>
  </p:clrMapOvr>
  <p:transition>
    <p:fade/>
  </p:transition>
</p:sldLayout>
</file>

<file path=ppt/slideLayouts/slideLayout8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solidFill>
            <a:srgbClr val="FFFFFF"/>
          </a:solidFill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TextBox 6"/>
          <p:cNvSpPr txBox="1"/>
          <p:nvPr userDrawn="1"/>
        </p:nvSpPr>
        <p:spPr>
          <a:xfrm>
            <a:off x="0" y="6230136"/>
            <a:ext cx="12192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solidFill>
                  <a:srgbClr val="000000"/>
                </a:soli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599191564"/>
      </p:ext>
    </p:extLst>
  </p:cSld>
  <p:clrMapOvr>
    <a:masterClrMapping/>
  </p:clrMapOvr>
  <p:transition>
    <p:fade/>
  </p:transition>
</p:sldLayout>
</file>

<file path=ppt/slideLayouts/slideLayout8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 Non-Bullete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747897"/>
          </a:xfrm>
        </p:spPr>
        <p:txBody>
          <a:bodyPr/>
          <a:lstStyle>
            <a:lvl1pPr>
              <a:defRPr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946413"/>
          </a:xfrm>
        </p:spPr>
        <p:txBody>
          <a:bodyPr/>
          <a:lstStyle>
            <a:lvl1pPr marL="0" indent="0">
              <a:spcBef>
                <a:spcPts val="0"/>
              </a:spcBef>
              <a:spcAft>
                <a:spcPts val="900"/>
              </a:spcAft>
              <a:buNone/>
              <a:defRPr sz="4000" spc="-10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  <a:latin typeface="Segoe UI Light" pitchFamily="34" charset="0"/>
              </a:defRPr>
            </a:lvl1pPr>
            <a:lvl2pPr marL="0" indent="0">
              <a:spcBef>
                <a:spcPts val="0"/>
              </a:spcBef>
              <a:spcAft>
                <a:spcPts val="400"/>
              </a:spcAft>
              <a:buNone/>
              <a:defRPr sz="2000" spc="-50" baseline="0">
                <a:gradFill>
                  <a:gsLst>
                    <a:gs pos="0">
                      <a:schemeClr val="tx2"/>
                    </a:gs>
                    <a:gs pos="86000">
                      <a:schemeClr val="tx2"/>
                    </a:gs>
                  </a:gsLst>
                  <a:lin ang="5400000" scaled="0"/>
                </a:gradFill>
              </a:defRPr>
            </a:lvl2pPr>
            <a:lvl3pPr marL="0" indent="0">
              <a:spcBef>
                <a:spcPts val="0"/>
              </a:spcBef>
              <a:spcAft>
                <a:spcPts val="400"/>
              </a:spcAft>
              <a:buNone/>
              <a:defRPr sz="2000"/>
            </a:lvl3pPr>
            <a:lvl4pPr marL="0" indent="0">
              <a:spcBef>
                <a:spcPts val="0"/>
              </a:spcBef>
              <a:spcAft>
                <a:spcPts val="400"/>
              </a:spcAft>
              <a:buNone/>
              <a:defRPr/>
            </a:lvl4pPr>
            <a:lvl5pPr marL="0" indent="0">
              <a:spcBef>
                <a:spcPts val="0"/>
              </a:spcBef>
              <a:spcAft>
                <a:spcPts val="400"/>
              </a:spcAft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</p:txBody>
      </p:sp>
    </p:spTree>
    <p:extLst>
      <p:ext uri="{BB962C8B-B14F-4D97-AF65-F5344CB8AC3E}">
        <p14:creationId xmlns:p14="http://schemas.microsoft.com/office/powerpoint/2010/main" val="3025522247"/>
      </p:ext>
    </p:extLst>
  </p:cSld>
  <p:clrMapOvr>
    <a:masterClrMapping/>
  </p:clrMapOvr>
  <p:transition>
    <p:fade/>
  </p:transition>
</p:sldLayout>
</file>

<file path=ppt/slideLayouts/slideLayout8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9248" y="228601"/>
            <a:ext cx="11151917" cy="74782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519248" y="1447800"/>
            <a:ext cx="11151917" cy="200073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96253878"/>
      </p:ext>
    </p:extLst>
  </p:cSld>
  <p:clrMapOvr>
    <a:masterClrMapping/>
  </p:clrMapOvr>
  <p:transition>
    <p:fade/>
  </p:transition>
</p:sldLayout>
</file>

<file path=ppt/slideLayouts/slideLayout8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9248" y="1447800"/>
            <a:ext cx="11151917" cy="2000730"/>
          </a:xfrm>
        </p:spPr>
        <p:txBody>
          <a:bodyPr/>
          <a:lstStyle>
            <a:lvl1pPr>
              <a:lnSpc>
                <a:spcPct val="90000"/>
              </a:lnSpc>
              <a:defRPr/>
            </a:lvl1pPr>
            <a:lvl2pPr>
              <a:lnSpc>
                <a:spcPct val="90000"/>
              </a:lnSpc>
              <a:defRPr/>
            </a:lvl2pPr>
            <a:lvl3pPr>
              <a:lnSpc>
                <a:spcPct val="90000"/>
              </a:lnSpc>
              <a:defRPr/>
            </a:lvl3pPr>
            <a:lvl4pPr>
              <a:lnSpc>
                <a:spcPct val="90000"/>
              </a:lnSpc>
              <a:defRPr/>
            </a:lvl4pPr>
            <a:lvl5pPr>
              <a:lnSpc>
                <a:spcPct val="90000"/>
              </a:lnSpc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39407474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40" y="1189177"/>
            <a:ext cx="11653523" cy="2055306"/>
          </a:xfrm>
        </p:spPr>
        <p:txBody>
          <a:bodyPr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6" name="Tit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</p:spTree>
    <p:extLst>
      <p:ext uri="{BB962C8B-B14F-4D97-AF65-F5344CB8AC3E}">
        <p14:creationId xmlns:p14="http://schemas.microsoft.com/office/powerpoint/2010/main" val="2268111448"/>
      </p:ext>
    </p:extLst>
  </p:cSld>
  <p:clrMapOvr>
    <a:masterClrMapping/>
  </p:clrMapOvr>
  <p:transition>
    <p:fade/>
  </p:transition>
</p:sldLayout>
</file>

<file path=ppt/slideLayouts/slideLayout90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7103303"/>
      </p:ext>
    </p:extLst>
  </p:cSld>
  <p:clrMapOvr>
    <a:masterClrMapping/>
  </p:clrMapOvr>
  <p:transition>
    <p:fade/>
  </p:transition>
</p:sldLayout>
</file>

<file path=ppt/slideLayouts/slideLayout9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115822788"/>
      </p:ext>
    </p:extLst>
  </p:cSld>
  <p:clrMapOvr>
    <a:masterClrMapping/>
  </p:clrMapOvr>
  <p:transition>
    <p:fade/>
  </p:transition>
</p:sldLayout>
</file>

<file path=ppt/slideLayouts/slideLayout9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1_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404294422"/>
      </p:ext>
    </p:extLst>
  </p:cSld>
  <p:clrMapOvr>
    <a:masterClrMapping/>
  </p:clrMapOvr>
  <p:transition>
    <p:fade/>
  </p:transition>
</p:sldLayout>
</file>

<file path=ppt/slideLayouts/slideLayout9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Layout - Title and Conten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81044906"/>
      </p:ext>
    </p:extLst>
  </p:cSld>
  <p:clrMapOvr>
    <a:masterClrMapping/>
  </p:clrMapOvr>
  <p:transition>
    <p:fade/>
  </p:transition>
</p:sldLayout>
</file>

<file path=ppt/slideLayouts/slideLayout9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ck Notes slide Layou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6"/>
          <p:cNvSpPr>
            <a:spLocks noGrp="1"/>
          </p:cNvSpPr>
          <p:nvPr>
            <p:ph type="body" sz="quarter" idx="11"/>
          </p:nvPr>
        </p:nvSpPr>
        <p:spPr>
          <a:xfrm>
            <a:off x="2" y="6238878"/>
            <a:ext cx="12192001" cy="619125"/>
          </a:xfrm>
          <a:solidFill>
            <a:srgbClr val="FFFF99"/>
          </a:solidFill>
        </p:spPr>
        <p:txBody>
          <a:bodyPr wrap="square" lIns="152394" tIns="76197" rIns="152394" bIns="76197" anchor="b" anchorCtr="0">
            <a:noAutofit/>
          </a:bodyPr>
          <a:lstStyle>
            <a:lvl1pPr algn="r">
              <a:buFont typeface="Arial" pitchFamily="34" charset="0"/>
              <a:buNone/>
              <a:defRPr spc="-50" baseline="0">
                <a:gradFill>
                  <a:gsLst>
                    <a:gs pos="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effectLst/>
                <a:latin typeface="Segoe UI" pitchFamily="34" charset="0"/>
              </a:defRPr>
            </a:lvl1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71365801"/>
      </p:ext>
    </p:extLst>
  </p:cSld>
  <p:clrMapOvr>
    <a:masterClrMapping/>
  </p:clrMapOvr>
  <p:transition>
    <p:fade/>
  </p:transition>
</p:sldLayout>
</file>

<file path=ppt/slideLayouts/slideLayout9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403" y="2130429"/>
            <a:ext cx="10363199" cy="747897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801" y="3886200"/>
            <a:ext cx="8534400" cy="443198"/>
          </a:xfrm>
        </p:spPr>
        <p:txBody>
          <a:bodyPr/>
          <a:lstStyle>
            <a:lvl1pPr marL="0" indent="0" algn="ctr">
              <a:buNone/>
              <a:defRPr/>
            </a:lvl1pPr>
            <a:lvl2pPr marL="457112" indent="0" algn="ctr">
              <a:buNone/>
              <a:defRPr/>
            </a:lvl2pPr>
            <a:lvl3pPr marL="914225" indent="0" algn="ctr">
              <a:buNone/>
              <a:defRPr/>
            </a:lvl3pPr>
            <a:lvl4pPr marL="1371337" indent="0" algn="ctr">
              <a:buNone/>
              <a:defRPr/>
            </a:lvl4pPr>
            <a:lvl5pPr marL="1828449" indent="0" algn="ctr">
              <a:buNone/>
              <a:defRPr/>
            </a:lvl5pPr>
            <a:lvl6pPr marL="2285561" indent="0" algn="ctr">
              <a:buNone/>
              <a:defRPr/>
            </a:lvl6pPr>
            <a:lvl7pPr marL="2742674" indent="0" algn="ctr">
              <a:buNone/>
              <a:defRPr/>
            </a:lvl7pPr>
            <a:lvl8pPr marL="3199785" indent="0" algn="ctr">
              <a:buNone/>
              <a:defRPr/>
            </a:lvl8pPr>
            <a:lvl9pPr marL="3656897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Rectangle 4"/>
          <p:cNvSpPr>
            <a:spLocks noGrp="1" noChangeArrowheads="1"/>
          </p:cNvSpPr>
          <p:nvPr>
            <p:ph type="dt" sz="half" idx="10"/>
          </p:nvPr>
        </p:nvSpPr>
        <p:spPr>
          <a:xfrm>
            <a:off x="609600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5"/>
          <p:cNvSpPr>
            <a:spLocks noGrp="1" noChangeArrowheads="1"/>
          </p:cNvSpPr>
          <p:nvPr>
            <p:ph type="ftr" sz="quarter" idx="11"/>
          </p:nvPr>
        </p:nvSpPr>
        <p:spPr>
          <a:xfrm>
            <a:off x="4165601" y="6245225"/>
            <a:ext cx="3860801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6" name="Rectangle 6"/>
          <p:cNvSpPr>
            <a:spLocks noGrp="1" noChangeArrowheads="1"/>
          </p:cNvSpPr>
          <p:nvPr>
            <p:ph type="sldNum" sz="quarter" idx="12"/>
          </p:nvPr>
        </p:nvSpPr>
        <p:spPr>
          <a:xfrm>
            <a:off x="8737601" y="6245225"/>
            <a:ext cx="2844800" cy="476250"/>
          </a:xfrm>
          <a:prstGeom prst="rect">
            <a:avLst/>
          </a:prstGeom>
          <a:ln/>
        </p:spPr>
        <p:txBody>
          <a:bodyPr/>
          <a:lstStyle>
            <a:lvl1pPr>
              <a:defRPr/>
            </a:lvl1pPr>
          </a:lstStyle>
          <a:p>
            <a:pPr defTabSz="914188">
              <a:defRPr/>
            </a:pPr>
            <a:fld id="{77CB49CA-D13D-4260-BBBB-9F00A16D3248}" type="slidenum">
              <a:rPr lang="en-US" smtClean="0">
                <a:solidFill>
                  <a:srgbClr val="FFFFFF"/>
                </a:solidFill>
              </a:rPr>
              <a:pPr defTabSz="914188">
                <a:defRPr/>
              </a:pPr>
              <a:t>‹#›</a:t>
            </a:fld>
            <a:endParaRPr lang="en-US" dirty="0">
              <a:solidFill>
                <a:srgbClr val="FFFF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513732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26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slideLayout" Target="../slideLayouts/slideLayout21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5" Type="http://schemas.openxmlformats.org/officeDocument/2006/relationships/slideLayout" Target="../slideLayouts/slideLayout25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slideLayout" Target="../slideLayouts/slideLayout20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24" Type="http://schemas.openxmlformats.org/officeDocument/2006/relationships/slideLayout" Target="../slideLayouts/slideLayout24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23" Type="http://schemas.openxmlformats.org/officeDocument/2006/relationships/slideLayout" Target="../slideLayouts/slideLayout23.xml"/><Relationship Id="rId10" Type="http://schemas.openxmlformats.org/officeDocument/2006/relationships/slideLayout" Target="../slideLayouts/slideLayout10.xml"/><Relationship Id="rId19" Type="http://schemas.openxmlformats.org/officeDocument/2006/relationships/slideLayout" Target="../slideLayouts/slideLayout19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slideLayout" Target="../slideLayouts/slideLayout22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3.xml"/><Relationship Id="rId13" Type="http://schemas.openxmlformats.org/officeDocument/2006/relationships/slideLayout" Target="../slideLayouts/slideLayout38.xml"/><Relationship Id="rId3" Type="http://schemas.openxmlformats.org/officeDocument/2006/relationships/slideLayout" Target="../slideLayouts/slideLayout28.xml"/><Relationship Id="rId7" Type="http://schemas.openxmlformats.org/officeDocument/2006/relationships/slideLayout" Target="../slideLayouts/slideLayout32.xml"/><Relationship Id="rId12" Type="http://schemas.openxmlformats.org/officeDocument/2006/relationships/slideLayout" Target="../slideLayouts/slideLayout37.xml"/><Relationship Id="rId2" Type="http://schemas.openxmlformats.org/officeDocument/2006/relationships/slideLayout" Target="../slideLayouts/slideLayout27.xml"/><Relationship Id="rId16" Type="http://schemas.openxmlformats.org/officeDocument/2006/relationships/theme" Target="../theme/theme2.xml"/><Relationship Id="rId1" Type="http://schemas.openxmlformats.org/officeDocument/2006/relationships/slideLayout" Target="../slideLayouts/slideLayout26.xml"/><Relationship Id="rId6" Type="http://schemas.openxmlformats.org/officeDocument/2006/relationships/slideLayout" Target="../slideLayouts/slideLayout31.xml"/><Relationship Id="rId11" Type="http://schemas.openxmlformats.org/officeDocument/2006/relationships/slideLayout" Target="../slideLayouts/slideLayout36.xml"/><Relationship Id="rId5" Type="http://schemas.openxmlformats.org/officeDocument/2006/relationships/slideLayout" Target="../slideLayouts/slideLayout30.xml"/><Relationship Id="rId15" Type="http://schemas.openxmlformats.org/officeDocument/2006/relationships/slideLayout" Target="../slideLayouts/slideLayout40.xml"/><Relationship Id="rId10" Type="http://schemas.openxmlformats.org/officeDocument/2006/relationships/slideLayout" Target="../slideLayouts/slideLayout35.xml"/><Relationship Id="rId4" Type="http://schemas.openxmlformats.org/officeDocument/2006/relationships/slideLayout" Target="../slideLayouts/slideLayout29.xml"/><Relationship Id="rId9" Type="http://schemas.openxmlformats.org/officeDocument/2006/relationships/slideLayout" Target="../slideLayouts/slideLayout34.xml"/><Relationship Id="rId14" Type="http://schemas.openxmlformats.org/officeDocument/2006/relationships/slideLayout" Target="../slideLayouts/slideLayout39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8.xml"/><Relationship Id="rId3" Type="http://schemas.openxmlformats.org/officeDocument/2006/relationships/slideLayout" Target="../slideLayouts/slideLayout43.xml"/><Relationship Id="rId7" Type="http://schemas.openxmlformats.org/officeDocument/2006/relationships/slideLayout" Target="../slideLayouts/slideLayout47.xml"/><Relationship Id="rId2" Type="http://schemas.openxmlformats.org/officeDocument/2006/relationships/slideLayout" Target="../slideLayouts/slideLayout42.xml"/><Relationship Id="rId1" Type="http://schemas.openxmlformats.org/officeDocument/2006/relationships/slideLayout" Target="../slideLayouts/slideLayout41.xml"/><Relationship Id="rId6" Type="http://schemas.openxmlformats.org/officeDocument/2006/relationships/slideLayout" Target="../slideLayouts/slideLayout46.xml"/><Relationship Id="rId5" Type="http://schemas.openxmlformats.org/officeDocument/2006/relationships/slideLayout" Target="../slideLayouts/slideLayout45.xml"/><Relationship Id="rId10" Type="http://schemas.openxmlformats.org/officeDocument/2006/relationships/theme" Target="../theme/theme3.xml"/><Relationship Id="rId4" Type="http://schemas.openxmlformats.org/officeDocument/2006/relationships/slideLayout" Target="../slideLayouts/slideLayout44.xml"/><Relationship Id="rId9" Type="http://schemas.openxmlformats.org/officeDocument/2006/relationships/slideLayout" Target="../slideLayouts/slideLayout49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7.xml"/><Relationship Id="rId13" Type="http://schemas.openxmlformats.org/officeDocument/2006/relationships/slideLayout" Target="../slideLayouts/slideLayout62.xml"/><Relationship Id="rId18" Type="http://schemas.openxmlformats.org/officeDocument/2006/relationships/slideLayout" Target="../slideLayouts/slideLayout67.xml"/><Relationship Id="rId26" Type="http://schemas.openxmlformats.org/officeDocument/2006/relationships/slideLayout" Target="../slideLayouts/slideLayout75.xml"/><Relationship Id="rId3" Type="http://schemas.openxmlformats.org/officeDocument/2006/relationships/slideLayout" Target="../slideLayouts/slideLayout52.xml"/><Relationship Id="rId21" Type="http://schemas.openxmlformats.org/officeDocument/2006/relationships/slideLayout" Target="../slideLayouts/slideLayout70.xml"/><Relationship Id="rId7" Type="http://schemas.openxmlformats.org/officeDocument/2006/relationships/slideLayout" Target="../slideLayouts/slideLayout56.xml"/><Relationship Id="rId12" Type="http://schemas.openxmlformats.org/officeDocument/2006/relationships/slideLayout" Target="../slideLayouts/slideLayout61.xml"/><Relationship Id="rId17" Type="http://schemas.openxmlformats.org/officeDocument/2006/relationships/slideLayout" Target="../slideLayouts/slideLayout66.xml"/><Relationship Id="rId25" Type="http://schemas.openxmlformats.org/officeDocument/2006/relationships/slideLayout" Target="../slideLayouts/slideLayout74.xml"/><Relationship Id="rId2" Type="http://schemas.openxmlformats.org/officeDocument/2006/relationships/slideLayout" Target="../slideLayouts/slideLayout51.xml"/><Relationship Id="rId16" Type="http://schemas.openxmlformats.org/officeDocument/2006/relationships/slideLayout" Target="../slideLayouts/slideLayout65.xml"/><Relationship Id="rId20" Type="http://schemas.openxmlformats.org/officeDocument/2006/relationships/slideLayout" Target="../slideLayouts/slideLayout69.xml"/><Relationship Id="rId1" Type="http://schemas.openxmlformats.org/officeDocument/2006/relationships/slideLayout" Target="../slideLayouts/slideLayout50.xml"/><Relationship Id="rId6" Type="http://schemas.openxmlformats.org/officeDocument/2006/relationships/slideLayout" Target="../slideLayouts/slideLayout55.xml"/><Relationship Id="rId11" Type="http://schemas.openxmlformats.org/officeDocument/2006/relationships/slideLayout" Target="../slideLayouts/slideLayout60.xml"/><Relationship Id="rId24" Type="http://schemas.openxmlformats.org/officeDocument/2006/relationships/slideLayout" Target="../slideLayouts/slideLayout73.xml"/><Relationship Id="rId5" Type="http://schemas.openxmlformats.org/officeDocument/2006/relationships/slideLayout" Target="../slideLayouts/slideLayout54.xml"/><Relationship Id="rId15" Type="http://schemas.openxmlformats.org/officeDocument/2006/relationships/slideLayout" Target="../slideLayouts/slideLayout64.xml"/><Relationship Id="rId23" Type="http://schemas.openxmlformats.org/officeDocument/2006/relationships/slideLayout" Target="../slideLayouts/slideLayout72.xml"/><Relationship Id="rId10" Type="http://schemas.openxmlformats.org/officeDocument/2006/relationships/slideLayout" Target="../slideLayouts/slideLayout59.xml"/><Relationship Id="rId19" Type="http://schemas.openxmlformats.org/officeDocument/2006/relationships/slideLayout" Target="../slideLayouts/slideLayout68.xml"/><Relationship Id="rId4" Type="http://schemas.openxmlformats.org/officeDocument/2006/relationships/slideLayout" Target="../slideLayouts/slideLayout53.xml"/><Relationship Id="rId9" Type="http://schemas.openxmlformats.org/officeDocument/2006/relationships/slideLayout" Target="../slideLayouts/slideLayout58.xml"/><Relationship Id="rId14" Type="http://schemas.openxmlformats.org/officeDocument/2006/relationships/slideLayout" Target="../slideLayouts/slideLayout63.xml"/><Relationship Id="rId22" Type="http://schemas.openxmlformats.org/officeDocument/2006/relationships/slideLayout" Target="../slideLayouts/slideLayout71.xml"/><Relationship Id="rId27" Type="http://schemas.openxmlformats.org/officeDocument/2006/relationships/theme" Target="../theme/theme4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3.xml"/><Relationship Id="rId3" Type="http://schemas.openxmlformats.org/officeDocument/2006/relationships/slideLayout" Target="../slideLayouts/slideLayout78.xml"/><Relationship Id="rId7" Type="http://schemas.openxmlformats.org/officeDocument/2006/relationships/slideLayout" Target="../slideLayouts/slideLayout82.xml"/><Relationship Id="rId12" Type="http://schemas.openxmlformats.org/officeDocument/2006/relationships/theme" Target="../theme/theme5.xml"/><Relationship Id="rId2" Type="http://schemas.openxmlformats.org/officeDocument/2006/relationships/slideLayout" Target="../slideLayouts/slideLayout77.xml"/><Relationship Id="rId1" Type="http://schemas.openxmlformats.org/officeDocument/2006/relationships/slideLayout" Target="../slideLayouts/slideLayout76.xml"/><Relationship Id="rId6" Type="http://schemas.openxmlformats.org/officeDocument/2006/relationships/slideLayout" Target="../slideLayouts/slideLayout81.xml"/><Relationship Id="rId11" Type="http://schemas.openxmlformats.org/officeDocument/2006/relationships/slideLayout" Target="../slideLayouts/slideLayout86.xml"/><Relationship Id="rId5" Type="http://schemas.openxmlformats.org/officeDocument/2006/relationships/slideLayout" Target="../slideLayouts/slideLayout80.xml"/><Relationship Id="rId10" Type="http://schemas.openxmlformats.org/officeDocument/2006/relationships/slideLayout" Target="../slideLayouts/slideLayout85.xml"/><Relationship Id="rId4" Type="http://schemas.openxmlformats.org/officeDocument/2006/relationships/slideLayout" Target="../slideLayouts/slideLayout79.xml"/><Relationship Id="rId9" Type="http://schemas.openxmlformats.org/officeDocument/2006/relationships/slideLayout" Target="../slideLayouts/slideLayout84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94.xml"/><Relationship Id="rId3" Type="http://schemas.openxmlformats.org/officeDocument/2006/relationships/slideLayout" Target="../slideLayouts/slideLayout89.xml"/><Relationship Id="rId7" Type="http://schemas.openxmlformats.org/officeDocument/2006/relationships/slideLayout" Target="../slideLayouts/slideLayout93.xml"/><Relationship Id="rId2" Type="http://schemas.openxmlformats.org/officeDocument/2006/relationships/slideLayout" Target="../slideLayouts/slideLayout88.xml"/><Relationship Id="rId1" Type="http://schemas.openxmlformats.org/officeDocument/2006/relationships/slideLayout" Target="../slideLayouts/slideLayout87.xml"/><Relationship Id="rId6" Type="http://schemas.openxmlformats.org/officeDocument/2006/relationships/slideLayout" Target="../slideLayouts/slideLayout92.xml"/><Relationship Id="rId5" Type="http://schemas.openxmlformats.org/officeDocument/2006/relationships/slideLayout" Target="../slideLayouts/slideLayout91.xml"/><Relationship Id="rId10" Type="http://schemas.openxmlformats.org/officeDocument/2006/relationships/theme" Target="../theme/theme6.xml"/><Relationship Id="rId4" Type="http://schemas.openxmlformats.org/officeDocument/2006/relationships/slideLayout" Target="../slideLayouts/slideLayout90.xml"/><Relationship Id="rId9" Type="http://schemas.openxmlformats.org/officeDocument/2006/relationships/slideLayout" Target="../slideLayouts/slideLayout95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236446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TextBox 2"/>
          <p:cNvSpPr txBox="1"/>
          <p:nvPr userDrawn="1"/>
        </p:nvSpPr>
        <p:spPr>
          <a:xfrm>
            <a:off x="0" y="6230136"/>
            <a:ext cx="12192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857464794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61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  <p:sldLayoutId id="2147483674" r:id="rId13"/>
    <p:sldLayoutId id="2147483675" r:id="rId14"/>
    <p:sldLayoutId id="2147483676" r:id="rId15"/>
    <p:sldLayoutId id="2147483677" r:id="rId16"/>
    <p:sldLayoutId id="2147483679" r:id="rId17"/>
    <p:sldLayoutId id="2147483680" r:id="rId18"/>
    <p:sldLayoutId id="2147483681" r:id="rId19"/>
    <p:sldLayoutId id="2147483682" r:id="rId20"/>
    <p:sldLayoutId id="2147483683" r:id="rId21"/>
    <p:sldLayoutId id="2147483705" r:id="rId22"/>
    <p:sldLayoutId id="2147483708" r:id="rId23"/>
    <p:sldLayoutId id="2147483715" r:id="rId24"/>
    <p:sldLayoutId id="2147483716" r:id="rId25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10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9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290218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706" r:id="rId10"/>
    <p:sldLayoutId id="2147483707" r:id="rId11"/>
    <p:sldLayoutId id="2147483711" r:id="rId12"/>
    <p:sldLayoutId id="2147483712" r:id="rId13"/>
    <p:sldLayoutId id="2147483713" r:id="rId14"/>
    <p:sldLayoutId id="2147483714" r:id="rId15"/>
  </p:sldLayoutIdLst>
  <p:transition>
    <p:fade/>
  </p:transition>
  <p:txStyles>
    <p:titleStyle>
      <a:lvl1pPr algn="l" defTabSz="914188" rtl="0" eaLnBrk="1" latinLnBrk="0" hangingPunct="1">
        <a:lnSpc>
          <a:spcPct val="90000"/>
        </a:lnSpc>
        <a:spcBef>
          <a:spcPct val="0"/>
        </a:spcBef>
        <a:buNone/>
        <a:defRPr lang="en-US" sz="5399" b="0" kern="1200" cap="none" spc="-100" baseline="0" dirty="0" smtClean="0">
          <a:ln w="3175">
            <a:noFill/>
          </a:ln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09" indent="-3460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30117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117" algn="l"/>
        </a:tabLst>
        <a:defRPr sz="28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14225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482440" indent="-223795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225" algn="l"/>
        </a:tabLst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712584" indent="-230144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17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10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04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98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4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8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2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6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3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7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51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9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147033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6" r:id="rId1"/>
    <p:sldLayoutId id="2147483697" r:id="rId2"/>
    <p:sldLayoutId id="2147483698" r:id="rId3"/>
    <p:sldLayoutId id="2147483699" r:id="rId4"/>
    <p:sldLayoutId id="2147483700" r:id="rId5"/>
    <p:sldLayoutId id="2147483701" r:id="rId6"/>
    <p:sldLayoutId id="2147483702" r:id="rId7"/>
    <p:sldLayoutId id="2147483703" r:id="rId8"/>
    <p:sldLayoutId id="2147483704" r:id="rId9"/>
  </p:sldLayoutIdLst>
  <p:transition>
    <p:fade/>
  </p:transition>
  <p:txStyles>
    <p:titleStyle>
      <a:lvl1pPr algn="l" defTabSz="914188" rtl="0" eaLnBrk="1" latinLnBrk="0" hangingPunct="1">
        <a:lnSpc>
          <a:spcPct val="90000"/>
        </a:lnSpc>
        <a:spcBef>
          <a:spcPct val="0"/>
        </a:spcBef>
        <a:buNone/>
        <a:defRPr lang="en-US" sz="5399" b="0" kern="1200" cap="none" spc="-100" baseline="0" dirty="0" smtClean="0">
          <a:ln w="3175">
            <a:noFill/>
          </a:ln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09" indent="-3460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30117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117" algn="l"/>
        </a:tabLst>
        <a:defRPr sz="28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14225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482440" indent="-223795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225" algn="l"/>
        </a:tabLst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712584" indent="-230144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17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10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04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98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4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8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2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6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3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7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51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3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2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Box 2"/>
          <p:cNvSpPr txBox="1"/>
          <p:nvPr/>
        </p:nvSpPr>
        <p:spPr>
          <a:xfrm>
            <a:off x="0" y="6230136"/>
            <a:ext cx="12192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StephenCleary.com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C09EE55B-233F-4E89-A185-36F052B420D8}"/>
              </a:ext>
            </a:extLst>
          </p:cNvPr>
          <p:cNvSpPr txBox="1"/>
          <p:nvPr userDrawn="1"/>
        </p:nvSpPr>
        <p:spPr>
          <a:xfrm>
            <a:off x="0" y="6230136"/>
            <a:ext cx="12192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14610113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8" r:id="rId1"/>
    <p:sldLayoutId id="2147483719" r:id="rId2"/>
    <p:sldLayoutId id="2147483720" r:id="rId3"/>
    <p:sldLayoutId id="2147483721" r:id="rId4"/>
    <p:sldLayoutId id="2147483722" r:id="rId5"/>
    <p:sldLayoutId id="2147483723" r:id="rId6"/>
    <p:sldLayoutId id="2147483724" r:id="rId7"/>
    <p:sldLayoutId id="2147483725" r:id="rId8"/>
    <p:sldLayoutId id="2147483726" r:id="rId9"/>
    <p:sldLayoutId id="2147483727" r:id="rId10"/>
    <p:sldLayoutId id="2147483728" r:id="rId11"/>
    <p:sldLayoutId id="2147483729" r:id="rId12"/>
    <p:sldLayoutId id="2147483730" r:id="rId13"/>
    <p:sldLayoutId id="2147483731" r:id="rId14"/>
    <p:sldLayoutId id="2147483732" r:id="rId15"/>
    <p:sldLayoutId id="2147483733" r:id="rId16"/>
    <p:sldLayoutId id="2147483734" r:id="rId17"/>
    <p:sldLayoutId id="2147483735" r:id="rId18"/>
    <p:sldLayoutId id="2147483736" r:id="rId19"/>
    <p:sldLayoutId id="2147483737" r:id="rId20"/>
    <p:sldLayoutId id="2147483738" r:id="rId21"/>
    <p:sldLayoutId id="2147483739" r:id="rId22"/>
    <p:sldLayoutId id="2147483740" r:id="rId23"/>
    <p:sldLayoutId id="2147483741" r:id="rId24"/>
    <p:sldLayoutId id="2147483742" r:id="rId25"/>
    <p:sldLayoutId id="2147483765" r:id="rId26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gradFill>
            <a:gsLst>
              <a:gs pos="1250">
                <a:schemeClr val="tx1"/>
              </a:gs>
              <a:gs pos="100000">
                <a:schemeClr val="tx1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9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02038601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44" r:id="rId1"/>
    <p:sldLayoutId id="2147483745" r:id="rId2"/>
    <p:sldLayoutId id="2147483746" r:id="rId3"/>
    <p:sldLayoutId id="2147483747" r:id="rId4"/>
    <p:sldLayoutId id="2147483748" r:id="rId5"/>
    <p:sldLayoutId id="2147483749" r:id="rId6"/>
    <p:sldLayoutId id="2147483750" r:id="rId7"/>
    <p:sldLayoutId id="2147483751" r:id="rId8"/>
    <p:sldLayoutId id="2147483752" r:id="rId9"/>
    <p:sldLayoutId id="2147483753" r:id="rId10"/>
    <p:sldLayoutId id="2147483754" r:id="rId11"/>
  </p:sldLayoutIdLst>
  <p:transition>
    <p:fade/>
  </p:transition>
  <p:txStyles>
    <p:titleStyle>
      <a:lvl1pPr algn="l" defTabSz="914188" rtl="0" eaLnBrk="1" latinLnBrk="0" hangingPunct="1">
        <a:lnSpc>
          <a:spcPct val="90000"/>
        </a:lnSpc>
        <a:spcBef>
          <a:spcPct val="0"/>
        </a:spcBef>
        <a:buNone/>
        <a:defRPr lang="en-US" sz="5399" b="0" kern="1200" cap="none" spc="-100" baseline="0" dirty="0" smtClean="0">
          <a:ln w="3175">
            <a:noFill/>
          </a:ln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09" indent="-3460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30117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117" algn="l"/>
        </a:tabLst>
        <a:defRPr sz="28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14225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482440" indent="-223795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225" algn="l"/>
        </a:tabLst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712584" indent="-230144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17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10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04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98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4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8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2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6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3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7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51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19248" y="228602"/>
            <a:ext cx="11151917" cy="747897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19249" y="1447800"/>
            <a:ext cx="11151916" cy="2000548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14592605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56" r:id="rId1"/>
    <p:sldLayoutId id="2147483757" r:id="rId2"/>
    <p:sldLayoutId id="2147483758" r:id="rId3"/>
    <p:sldLayoutId id="2147483759" r:id="rId4"/>
    <p:sldLayoutId id="2147483760" r:id="rId5"/>
    <p:sldLayoutId id="2147483761" r:id="rId6"/>
    <p:sldLayoutId id="2147483762" r:id="rId7"/>
    <p:sldLayoutId id="2147483763" r:id="rId8"/>
    <p:sldLayoutId id="2147483764" r:id="rId9"/>
  </p:sldLayoutIdLst>
  <p:transition>
    <p:fade/>
  </p:transition>
  <p:txStyles>
    <p:titleStyle>
      <a:lvl1pPr algn="l" defTabSz="914188" rtl="0" eaLnBrk="1" latinLnBrk="0" hangingPunct="1">
        <a:lnSpc>
          <a:spcPct val="90000"/>
        </a:lnSpc>
        <a:spcBef>
          <a:spcPct val="0"/>
        </a:spcBef>
        <a:buNone/>
        <a:defRPr lang="en-US" sz="5399" b="0" kern="1200" cap="none" spc="-100" baseline="0" dirty="0" smtClean="0">
          <a:ln w="3175">
            <a:noFill/>
          </a:ln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effectLst/>
          <a:latin typeface="Segoe UI Light" pitchFamily="34" charset="0"/>
          <a:ea typeface="+mn-ea"/>
          <a:cs typeface="Arial" charset="0"/>
        </a:defRPr>
      </a:lvl1pPr>
    </p:titleStyle>
    <p:bodyStyle>
      <a:lvl1pPr marL="346009" indent="-3460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32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1pPr>
      <a:lvl2pPr marL="630117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630117" algn="l"/>
        </a:tabLst>
        <a:defRPr sz="28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2pPr>
      <a:lvl3pPr marL="914225" indent="-284109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4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3pPr>
      <a:lvl4pPr marL="1482440" indent="-223795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tabLst>
          <a:tab pos="914225" algn="l"/>
        </a:tabLst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4pPr>
      <a:lvl5pPr marL="1712584" indent="-230144" algn="l" defTabSz="914188" rtl="0" eaLnBrk="1" latinLnBrk="0" hangingPunct="1">
        <a:lnSpc>
          <a:spcPct val="90000"/>
        </a:lnSpc>
        <a:spcBef>
          <a:spcPct val="20000"/>
        </a:spcBef>
        <a:buSzPct val="90000"/>
        <a:buFont typeface="Arial" pitchFamily="34" charset="0"/>
        <a:buChar char="•"/>
        <a:defRPr sz="2000" kern="1200">
          <a:gradFill>
            <a:gsLst>
              <a:gs pos="0">
                <a:schemeClr val="tx2"/>
              </a:gs>
              <a:gs pos="86000">
                <a:schemeClr val="tx2"/>
              </a:gs>
            </a:gsLst>
            <a:lin ang="5400000" scaled="0"/>
          </a:gradFill>
          <a:latin typeface="+mn-lt"/>
          <a:ea typeface="+mn-ea"/>
          <a:cs typeface="+mn-cs"/>
        </a:defRPr>
      </a:lvl5pPr>
      <a:lvl6pPr marL="2514017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110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204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5298" indent="-228547" algn="l" defTabSz="914188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094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188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282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376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470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2563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199657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6751" algn="l" defTabSz="914188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69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69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0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69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69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69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6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6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6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69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69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3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69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6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3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9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5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0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69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1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5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69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0C0B24-D572-468E-A12E-463E2CAE4AA5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Async Streams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4BA3890-0905-4924-974E-38D5E373602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517065"/>
          </a:xfrm>
        </p:spPr>
        <p:txBody>
          <a:bodyPr/>
          <a:lstStyle/>
          <a:p>
            <a:r>
              <a:rPr lang="en-US" dirty="0" err="1"/>
              <a:t>DotNext</a:t>
            </a:r>
            <a:r>
              <a:rPr lang="en-US"/>
              <a:t> Moscow, 2019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7785410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DDBF-3305-44B6-B8BD-9D82E7A5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Async Streams? (vs Task)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6FE74-BA34-41D7-8E63-1FC788AC39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669531"/>
          </a:xfrm>
        </p:spPr>
        <p:txBody>
          <a:bodyPr/>
          <a:lstStyle/>
          <a:p>
            <a:r>
              <a:rPr lang="en-US" dirty="0"/>
              <a:t>What we have: Task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Tasks only produce a result once.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Enumerables</a:t>
            </a:r>
            <a:r>
              <a:rPr lang="en-US" dirty="0"/>
              <a:t> can generate multiple results.</a:t>
            </a:r>
          </a:p>
          <a:p>
            <a:endParaRPr lang="en-US" dirty="0"/>
          </a:p>
          <a:p>
            <a:r>
              <a:rPr lang="en-US" dirty="0"/>
              <a:t>What we want: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want to generate multiple results asynchronously.</a:t>
            </a:r>
          </a:p>
        </p:txBody>
      </p:sp>
    </p:spTree>
    <p:extLst>
      <p:ext uri="{BB962C8B-B14F-4D97-AF65-F5344CB8AC3E}">
        <p14:creationId xmlns:p14="http://schemas.microsoft.com/office/powerpoint/2010/main" val="217945185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DDBF-3305-44B6-B8BD-9D82E7A5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Async Streams? (vs Observable)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6FE74-BA34-41D7-8E63-1FC788AC39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710457"/>
          </a:xfrm>
        </p:spPr>
        <p:txBody>
          <a:bodyPr/>
          <a:lstStyle/>
          <a:p>
            <a:r>
              <a:rPr lang="en-US" dirty="0"/>
              <a:t>What we have: Observable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Asynchronous and multi-valued.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What we want: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More natural consumption.</a:t>
            </a:r>
            <a:br>
              <a:rPr lang="en-US" dirty="0"/>
            </a:br>
            <a:r>
              <a:rPr lang="en-US" dirty="0"/>
              <a:t>E.g.,</a:t>
            </a:r>
            <a:r>
              <a:rPr lang="en-US" dirty="0">
                <a:latin typeface="Consolas" panose="020B0609020204030204" pitchFamily="49" charset="0"/>
              </a:rPr>
              <a:t> foreach </a:t>
            </a:r>
            <a:r>
              <a:rPr lang="en-US" dirty="0"/>
              <a:t>or</a:t>
            </a:r>
            <a:r>
              <a:rPr lang="en-US" dirty="0">
                <a:latin typeface="Consolas" panose="020B0609020204030204" pitchFamily="49" charset="0"/>
              </a:rPr>
              <a:t> async </a:t>
            </a:r>
            <a:r>
              <a:rPr lang="en-US" dirty="0"/>
              <a:t>subscriptions.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Lower training bar.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 err="1"/>
              <a:t>Enumerables</a:t>
            </a:r>
            <a:r>
              <a:rPr lang="en-US" dirty="0"/>
              <a:t> and tasks have natural consumption.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“Natural consumption” is code for “pull-based”.</a:t>
            </a:r>
          </a:p>
        </p:txBody>
      </p:sp>
    </p:spTree>
    <p:extLst>
      <p:ext uri="{BB962C8B-B14F-4D97-AF65-F5344CB8AC3E}">
        <p14:creationId xmlns:p14="http://schemas.microsoft.com/office/powerpoint/2010/main" val="3443782081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ECAF64-148C-43C3-BDEB-FF21597413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Async Streams?</a:t>
            </a:r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B807E9B9-8CB2-40BC-81C8-C4B8A08FAF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27990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Summary of three different perspectives: </a:t>
            </a:r>
          </a:p>
        </p:txBody>
      </p:sp>
      <p:graphicFrame>
        <p:nvGraphicFramePr>
          <p:cNvPr id="8" name="Table 7">
            <a:extLst>
              <a:ext uri="{FF2B5EF4-FFF2-40B4-BE49-F238E27FC236}">
                <a16:creationId xmlns:a16="http://schemas.microsoft.com/office/drawing/2014/main" id="{532874DF-E6C1-418B-82B0-86EF3162928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487298741"/>
              </p:ext>
            </p:extLst>
          </p:nvPr>
        </p:nvGraphicFramePr>
        <p:xfrm>
          <a:off x="269239" y="2796985"/>
          <a:ext cx="11653521" cy="243169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0527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423424">
                  <a:extLst>
                    <a:ext uri="{9D8B030D-6E8A-4147-A177-3AD203B41FA5}">
                      <a16:colId xmlns:a16="http://schemas.microsoft.com/office/drawing/2014/main" val="520381030"/>
                    </a:ext>
                  </a:extLst>
                </a:gridCol>
                <a:gridCol w="423957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79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Compared to…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which is…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IAsyncEnumerable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&lt;T&gt;</a:t>
                      </a:r>
                      <a:r>
                        <a:rPr lang="en-US" sz="2400" dirty="0"/>
                        <a:t> is…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9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IEnumerable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&lt;T&gt;</a:t>
                      </a:r>
                      <a:endParaRPr lang="en-US" sz="2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synchronous</a:t>
                      </a:r>
                      <a:endParaRPr lang="en-US" sz="2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asynchronous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9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Task&lt;T&gt;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single value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multiple values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923"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IObservable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&lt;T&gt;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367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2400" dirty="0"/>
                        <a:t>push-based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pull-based</a:t>
                      </a:r>
                      <a:endParaRPr lang="en-US" sz="2400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337119407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Async Streams Fit In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05650074"/>
              </p:ext>
            </p:extLst>
          </p:nvPr>
        </p:nvGraphicFramePr>
        <p:xfrm>
          <a:off x="784696" y="1670711"/>
          <a:ext cx="10622608" cy="4255461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311304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311304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0792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Desired Access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Return Type</a:t>
                      </a:r>
                    </a:p>
                  </a:txBody>
                  <a:tcPr anchor="ctr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07923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Single value, synchronous</a:t>
                      </a:r>
                      <a:endParaRPr lang="en-US" sz="2400" i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T</a:t>
                      </a:r>
                      <a:endParaRPr lang="en-US" sz="2400" i="1" dirty="0">
                        <a:latin typeface="Consolas" panose="020B0609020204030204" pitchFamily="49" charset="0"/>
                      </a:endParaRP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607923">
                <a:tc>
                  <a:txBody>
                    <a:bodyPr/>
                    <a:lstStyle/>
                    <a:p>
                      <a:r>
                        <a:rPr lang="en-US" sz="2400" dirty="0"/>
                        <a:t>Multiple values, synchronous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IEnumerable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&lt;T&gt;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07923">
                <a:tc>
                  <a:txBody>
                    <a:bodyPr/>
                    <a:lstStyle/>
                    <a:p>
                      <a:r>
                        <a:rPr lang="en-US" sz="2400" dirty="0"/>
                        <a:t>Single value, asynchronous (pull)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Consolas" panose="020B0609020204030204" pitchFamily="49" charset="0"/>
                        </a:rPr>
                        <a:t>Task&lt;T&gt;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07923">
                <a:tc>
                  <a:txBody>
                    <a:bodyPr/>
                    <a:lstStyle/>
                    <a:p>
                      <a:r>
                        <a:rPr lang="en-US" sz="2400" dirty="0"/>
                        <a:t>Single value, asynchronous (push)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IObservable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&lt;T&gt;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607923">
                <a:tc>
                  <a:txBody>
                    <a:bodyPr/>
                    <a:lstStyle/>
                    <a:p>
                      <a:r>
                        <a:rPr lang="en-US" sz="2400" dirty="0"/>
                        <a:t>Multiple values, asynchronous (pull)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IAsyncEnumerable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&lt;T&gt;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99027100"/>
                  </a:ext>
                </a:extLst>
              </a:tr>
              <a:tr h="607923">
                <a:tc>
                  <a:txBody>
                    <a:bodyPr/>
                    <a:lstStyle/>
                    <a:p>
                      <a:r>
                        <a:rPr lang="en-US" sz="2400" dirty="0"/>
                        <a:t>Multiple values, asynchronous (push)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 err="1">
                          <a:latin typeface="Consolas" panose="020B0609020204030204" pitchFamily="49" charset="0"/>
                        </a:rPr>
                        <a:t>IObservable</a:t>
                      </a:r>
                      <a:r>
                        <a:rPr lang="en-US" sz="2400" dirty="0">
                          <a:latin typeface="Consolas" panose="020B0609020204030204" pitchFamily="49" charset="0"/>
                        </a:rPr>
                        <a:t>&lt;T&gt;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1663630097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962964246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6B73C70-3F4D-4EA7-8493-6031544D73D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You can use</a:t>
            </a:r>
            <a:r>
              <a:rPr lang="en-US" dirty="0">
                <a:latin typeface="Consolas" panose="020B0609020204030204" pitchFamily="49" charset="0"/>
              </a:rPr>
              <a:t> await </a:t>
            </a:r>
            <a:r>
              <a:rPr lang="en-US" dirty="0"/>
              <a:t>and</a:t>
            </a:r>
            <a:r>
              <a:rPr lang="en-US" dirty="0">
                <a:latin typeface="Consolas" panose="020B0609020204030204" pitchFamily="49" charset="0"/>
              </a:rPr>
              <a:t> yield return </a:t>
            </a:r>
            <a:r>
              <a:rPr lang="en-US" dirty="0"/>
              <a:t>in the same method.</a:t>
            </a:r>
          </a:p>
        </p:txBody>
      </p:sp>
      <p:sp>
        <p:nvSpPr>
          <p:cNvPr id="4" name="Title 3">
            <a:extLst>
              <a:ext uri="{FF2B5EF4-FFF2-40B4-BE49-F238E27FC236}">
                <a16:creationId xmlns:a16="http://schemas.microsoft.com/office/drawing/2014/main" id="{7941FCF6-DED3-4056-8A98-5B8FD88DB6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Streams in One Sentence:</a:t>
            </a:r>
          </a:p>
        </p:txBody>
      </p:sp>
    </p:spTree>
    <p:extLst>
      <p:ext uri="{BB962C8B-B14F-4D97-AF65-F5344CB8AC3E}">
        <p14:creationId xmlns:p14="http://schemas.microsoft.com/office/powerpoint/2010/main" val="116503909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DDBF-3305-44B6-B8BD-9D82E7A5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Yield Return (</a:t>
            </a:r>
            <a:r>
              <a:rPr lang="en-US" dirty="0" err="1"/>
              <a:t>Enumerables</a:t>
            </a:r>
            <a:r>
              <a:rPr lang="en-US" dirty="0"/>
              <a:t>) + Async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8C068-300D-4794-8F8D-03F23D71F3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We end up with </a:t>
            </a:r>
            <a:r>
              <a:rPr lang="en-US" i="1" dirty="0"/>
              <a:t>both:</a:t>
            </a:r>
            <a:br>
              <a:rPr lang="en-US" i="1" dirty="0"/>
            </a:br>
            <a:r>
              <a:rPr lang="en-US" dirty="0"/>
              <a:t>Deferred execution </a:t>
            </a:r>
            <a:r>
              <a:rPr lang="en-US" i="1" dirty="0"/>
              <a:t>and</a:t>
            </a:r>
            <a:r>
              <a:rPr lang="en-US" dirty="0"/>
              <a:t> asynchronous pausing.</a:t>
            </a:r>
          </a:p>
        </p:txBody>
      </p:sp>
    </p:spTree>
    <p:extLst>
      <p:ext uri="{BB962C8B-B14F-4D97-AF65-F5344CB8AC3E}">
        <p14:creationId xmlns:p14="http://schemas.microsoft.com/office/powerpoint/2010/main" val="31850558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F95E29-29B0-4EFF-8A1F-D294EA727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Streams:</a:t>
            </a:r>
            <a:br>
              <a:rPr lang="en-US" dirty="0"/>
            </a:br>
            <a:r>
              <a:rPr lang="en-US" dirty="0"/>
              <a:t>The Async Part</a:t>
            </a:r>
          </a:p>
        </p:txBody>
      </p:sp>
    </p:spTree>
    <p:extLst>
      <p:ext uri="{BB962C8B-B14F-4D97-AF65-F5344CB8AC3E}">
        <p14:creationId xmlns:p14="http://schemas.microsoft.com/office/powerpoint/2010/main" val="1511492912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33D21F-CF93-4EC6-B993-45E51F86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Streams: More Detail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E24EF3-97CB-4431-95C5-46F1EE5378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773871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Enumerators/Generators/</a:t>
            </a:r>
            <a:r>
              <a:rPr lang="en-US" dirty="0" err="1"/>
              <a:t>Iterables</a:t>
            </a:r>
            <a:r>
              <a:rPr lang="en-US" dirty="0"/>
              <a:t>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“Deferred execution” – generated on demand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Pull-based sequence. E.g., </a:t>
            </a:r>
            <a:r>
              <a:rPr lang="en-US" dirty="0">
                <a:latin typeface="Consolas" panose="020B0609020204030204" pitchFamily="49" charset="0"/>
              </a:rPr>
              <a:t>foreach</a:t>
            </a:r>
            <a:r>
              <a:rPr lang="en-US" dirty="0"/>
              <a:t>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Async streams: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Still deferred execution. Still pull-based.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“Get Next Item” is asynchronous.</a:t>
            </a:r>
          </a:p>
          <a:p>
            <a:pPr marL="1030290" lvl="2" indent="-45720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</a:rPr>
              <a:t>MoveNext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dirty="0" err="1">
                <a:latin typeface="Consolas" panose="020B0609020204030204" pitchFamily="49" charset="0"/>
              </a:rPr>
              <a:t>MoveNextAsync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(C#) /</a:t>
            </a:r>
            <a:r>
              <a:rPr lang="en-US" dirty="0">
                <a:latin typeface="Consolas" panose="020B0609020204030204" pitchFamily="49" charset="0"/>
              </a:rPr>
              <a:t> next </a:t>
            </a:r>
            <a:r>
              <a:rPr lang="en-US" dirty="0"/>
              <a:t>(JS) /</a:t>
            </a:r>
            <a:r>
              <a:rPr lang="en-US" dirty="0">
                <a:latin typeface="Consolas" panose="020B0609020204030204" pitchFamily="49" charset="0"/>
              </a:rPr>
              <a:t> __next__, __</a:t>
            </a:r>
            <a:r>
              <a:rPr lang="en-US" dirty="0" err="1">
                <a:latin typeface="Consolas" panose="020B0609020204030204" pitchFamily="49" charset="0"/>
              </a:rPr>
              <a:t>anext</a:t>
            </a:r>
            <a:r>
              <a:rPr lang="en-US" dirty="0">
                <a:latin typeface="Consolas" panose="020B0609020204030204" pitchFamily="49" charset="0"/>
              </a:rPr>
              <a:t>__ </a:t>
            </a:r>
            <a:r>
              <a:rPr lang="en-US" dirty="0">
                <a:latin typeface="+mn-lt"/>
              </a:rPr>
              <a:t>(Python)</a:t>
            </a:r>
            <a:endParaRPr lang="en-US" dirty="0">
              <a:latin typeface="Consolas" panose="020B0609020204030204" pitchFamily="49" charset="0"/>
            </a:endParaRPr>
          </a:p>
          <a:p>
            <a:pPr marL="1030290" lvl="2" indent="-457200">
              <a:buFont typeface="Arial" panose="020B0604020202020204" pitchFamily="34" charset="0"/>
              <a:buChar char="•"/>
            </a:pPr>
            <a:r>
              <a:rPr lang="en-US" dirty="0"/>
              <a:t>Allows asynchronous enumerators/generators/</a:t>
            </a:r>
            <a:r>
              <a:rPr lang="en-US" dirty="0" err="1"/>
              <a:t>iterables</a:t>
            </a:r>
            <a:r>
              <a:rPr lang="en-US" dirty="0"/>
              <a:t>.</a:t>
            </a:r>
          </a:p>
          <a:p>
            <a:pPr marL="1030290" lvl="2" indent="-457200">
              <a:buFont typeface="Arial" panose="020B0604020202020204" pitchFamily="34" charset="0"/>
              <a:buChar char="•"/>
            </a:pPr>
            <a:r>
              <a:rPr lang="en-US" dirty="0"/>
              <a:t>Requires asynchronous consumers.</a:t>
            </a:r>
          </a:p>
        </p:txBody>
      </p:sp>
    </p:spTree>
    <p:extLst>
      <p:ext uri="{BB962C8B-B14F-4D97-AF65-F5344CB8AC3E}">
        <p14:creationId xmlns:p14="http://schemas.microsoft.com/office/powerpoint/2010/main" val="241278365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D4575A4-07FD-466D-AA25-E3A939228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Where the Asynchrony Is (C#)</a:t>
            </a:r>
          </a:p>
        </p:txBody>
      </p:sp>
      <p:sp>
        <p:nvSpPr>
          <p:cNvPr id="9" name="Text Placeholder 4">
            <a:extLst>
              <a:ext uri="{FF2B5EF4-FFF2-40B4-BE49-F238E27FC236}">
                <a16:creationId xmlns:a16="http://schemas.microsoft.com/office/drawing/2014/main" id="{A654A50C-6C8A-4AEE-A66B-0F4DB7D76D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682495"/>
          </a:xfrm>
        </p:spPr>
        <p:txBody>
          <a:bodyPr/>
          <a:lstStyle/>
          <a:p>
            <a:r>
              <a:rPr lang="en-US" dirty="0"/>
              <a:t>“Get Next Item” (as used by</a:t>
            </a:r>
            <a:r>
              <a:rPr lang="en-US" dirty="0">
                <a:latin typeface="Consolas" panose="020B0609020204030204" pitchFamily="49" charset="0"/>
              </a:rPr>
              <a:t> foreach</a:t>
            </a:r>
            <a:r>
              <a:rPr lang="en-US" dirty="0"/>
              <a:t>) is asynchronous:</a:t>
            </a:r>
          </a:p>
        </p:txBody>
      </p:sp>
      <p:sp>
        <p:nvSpPr>
          <p:cNvPr id="7" name="Text Placeholder 4">
            <a:extLst>
              <a:ext uri="{FF2B5EF4-FFF2-40B4-BE49-F238E27FC236}">
                <a16:creationId xmlns:a16="http://schemas.microsoft.com/office/drawing/2014/main" id="{C514EDD7-0AE3-4494-92D7-3DDC569A588B}"/>
              </a:ext>
            </a:extLst>
          </p:cNvPr>
          <p:cNvSpPr txBox="1">
            <a:spLocks/>
          </p:cNvSpPr>
          <p:nvPr/>
        </p:nvSpPr>
        <p:spPr>
          <a:xfrm>
            <a:off x="269241" y="2770264"/>
            <a:ext cx="4280456" cy="2769989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800" dirty="0" err="1">
                <a:latin typeface="Consolas" panose="020B0609020204030204" pitchFamily="49" charset="0"/>
              </a:rPr>
              <a:t>IEnumerator</a:t>
            </a:r>
            <a:r>
              <a:rPr lang="en-US" sz="2800" dirty="0">
                <a:latin typeface="Consolas" panose="020B0609020204030204" pitchFamily="49" charset="0"/>
              </a:rPr>
              <a:t>&lt;out T&gt;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    : </a:t>
            </a:r>
            <a:r>
              <a:rPr lang="en-US" sz="2800" dirty="0" err="1">
                <a:latin typeface="Consolas" panose="020B0609020204030204" pitchFamily="49" charset="0"/>
              </a:rPr>
              <a:t>IDisposable</a:t>
            </a:r>
            <a:endParaRPr lang="en-US" sz="2800" dirty="0">
              <a:latin typeface="Consolas" panose="020B0609020204030204" pitchFamily="49" charset="0"/>
            </a:endParaRP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 T Current { get; }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 bool </a:t>
            </a:r>
            <a:r>
              <a:rPr lang="en-US" sz="2800" dirty="0" err="1">
                <a:latin typeface="Consolas" panose="020B0609020204030204" pitchFamily="49" charset="0"/>
              </a:rPr>
              <a:t>MoveNext</a:t>
            </a:r>
            <a:r>
              <a:rPr lang="en-US" sz="2800" dirty="0">
                <a:latin typeface="Consolas" panose="020B0609020204030204" pitchFamily="49" charset="0"/>
              </a:rPr>
              <a:t>();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8" name="Text Placeholder 5">
            <a:extLst>
              <a:ext uri="{FF2B5EF4-FFF2-40B4-BE49-F238E27FC236}">
                <a16:creationId xmlns:a16="http://schemas.microsoft.com/office/drawing/2014/main" id="{996B0873-D7A1-4225-A04C-336A5C97B78F}"/>
              </a:ext>
            </a:extLst>
          </p:cNvPr>
          <p:cNvSpPr txBox="1">
            <a:spLocks/>
          </p:cNvSpPr>
          <p:nvPr/>
        </p:nvSpPr>
        <p:spPr>
          <a:xfrm>
            <a:off x="4962292" y="2770264"/>
            <a:ext cx="6960470" cy="2769989"/>
          </a:xfrm>
          <a:prstGeom prst="rect">
            <a:avLst/>
          </a:prstGeom>
        </p:spPr>
        <p:txBody>
          <a:bodyPr/>
          <a:lstStyle>
            <a:lvl1pPr marL="336145" marR="0" indent="-336145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spcBef>
                <a:spcPts val="0"/>
              </a:spcBef>
              <a:buNone/>
            </a:pPr>
            <a:r>
              <a:rPr lang="en-US" sz="2800" dirty="0" err="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Segoe UI" pitchFamily="34" charset="0"/>
              </a:rPr>
              <a:t>IAsyncEnumerator</a:t>
            </a:r>
            <a:r>
              <a:rPr lang="en-US" sz="2800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Segoe UI" pitchFamily="34" charset="0"/>
              </a:rPr>
              <a:t>&lt;out T&gt;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Segoe UI" pitchFamily="34" charset="0"/>
              </a:rPr>
              <a:t>    :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IAsyncDisposable</a:t>
            </a:r>
            <a:endParaRPr lang="en-US" sz="2800" dirty="0">
              <a:solidFill>
                <a:schemeClr val="bg1"/>
              </a:solidFill>
              <a:latin typeface="Consolas" panose="020B0609020204030204" pitchFamily="49" charset="0"/>
              <a:cs typeface="Segoe UI" pitchFamily="34" charset="0"/>
            </a:endParaRP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Segoe UI" pitchFamily="34" charset="0"/>
              </a:rPr>
              <a:t>{</a:t>
            </a:r>
          </a:p>
          <a:p>
            <a:pPr marL="0" indent="0">
              <a:spcBef>
                <a:spcPts val="0"/>
              </a:spcBef>
              <a:buNone/>
            </a:pPr>
            <a:r>
              <a:rPr lang="fr-FR" sz="2800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Segoe UI" pitchFamily="34" charset="0"/>
              </a:rPr>
              <a:t>  T </a:t>
            </a:r>
            <a:r>
              <a:rPr lang="fr-FR" sz="2800" dirty="0" err="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Segoe UI" pitchFamily="34" charset="0"/>
              </a:rPr>
              <a:t>Current</a:t>
            </a:r>
            <a:r>
              <a:rPr lang="fr-FR" sz="2800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Segoe UI" pitchFamily="34" charset="0"/>
              </a:rPr>
              <a:t> { </a:t>
            </a:r>
            <a:r>
              <a:rPr lang="fr-FR" sz="2800" dirty="0" err="1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Segoe UI" pitchFamily="34" charset="0"/>
              </a:rPr>
              <a:t>get</a:t>
            </a:r>
            <a:r>
              <a:rPr lang="fr-FR" sz="2800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Segoe UI" pitchFamily="34" charset="0"/>
              </a:rPr>
              <a:t>; }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Segoe UI" pitchFamily="34" charset="0"/>
              </a:rPr>
              <a:t>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ValueTask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&lt;bool&gt;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MoveNextAsync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();</a:t>
            </a:r>
          </a:p>
          <a:p>
            <a:pPr marL="0" indent="0">
              <a:spcBef>
                <a:spcPts val="0"/>
              </a:spcBef>
              <a:buNone/>
            </a:pPr>
            <a:r>
              <a:rPr lang="en-US" sz="2800" dirty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Consolas" panose="020B0609020204030204" pitchFamily="49" charset="0"/>
                <a:cs typeface="Segoe UI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916305421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CC80A0-092C-44BB-BA39-B3994127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ValueTask</a:t>
            </a:r>
            <a:r>
              <a:rPr lang="en-US" dirty="0"/>
              <a:t> (C#)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959FC-7544-4A2D-B561-3B1029B750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484176"/>
          </a:xfrm>
        </p:spPr>
        <p:txBody>
          <a:bodyPr/>
          <a:lstStyle/>
          <a:p>
            <a:r>
              <a:rPr lang="en-US" dirty="0" err="1">
                <a:latin typeface="Consolas" panose="020B0609020204030204" pitchFamily="49" charset="0"/>
              </a:rPr>
              <a:t>ValueTask</a:t>
            </a:r>
            <a:r>
              <a:rPr lang="en-US" dirty="0">
                <a:latin typeface="Consolas" panose="020B0609020204030204" pitchFamily="49" charset="0"/>
              </a:rPr>
              <a:t>&lt;T&gt; </a:t>
            </a:r>
            <a:r>
              <a:rPr lang="en-US" dirty="0"/>
              <a:t>is a more efficient</a:t>
            </a:r>
            <a:r>
              <a:rPr lang="en-US" dirty="0">
                <a:latin typeface="Consolas" panose="020B0609020204030204" pitchFamily="49" charset="0"/>
              </a:rPr>
              <a:t> Task&lt;T&gt;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Particularly if the result is commonly synchronous.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Usage restriction: </a:t>
            </a:r>
            <a:r>
              <a:rPr lang="en-US" b="1" dirty="0"/>
              <a:t>Only consume once!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“Consume” means</a:t>
            </a:r>
            <a:r>
              <a:rPr lang="en-US" dirty="0">
                <a:latin typeface="Consolas" panose="020B0609020204030204" pitchFamily="49" charset="0"/>
              </a:rPr>
              <a:t> await </a:t>
            </a:r>
            <a:r>
              <a:rPr lang="en-US" dirty="0"/>
              <a:t>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AsTask</a:t>
            </a:r>
            <a:endParaRPr lang="en-US" dirty="0">
              <a:latin typeface="Consolas" panose="020B0609020204030204" pitchFamily="49" charset="0"/>
            </a:endParaRP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Other properties may behave differently than</a:t>
            </a:r>
            <a:r>
              <a:rPr lang="en-US" dirty="0">
                <a:latin typeface="Consolas" panose="020B0609020204030204" pitchFamily="49" charset="0"/>
              </a:rPr>
              <a:t> Task&lt;T&gt;</a:t>
            </a:r>
            <a:endParaRPr lang="en-US" dirty="0">
              <a:latin typeface="+mn-lt"/>
            </a:endParaRP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Result </a:t>
            </a:r>
            <a:r>
              <a:rPr lang="en-US" dirty="0">
                <a:latin typeface="+mn-lt"/>
              </a:rPr>
              <a:t>is invalid until the value task has completed.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Same for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GetAwaiter</a:t>
            </a:r>
            <a:r>
              <a:rPr lang="en-US" dirty="0">
                <a:latin typeface="Consolas" panose="020B0609020204030204" pitchFamily="49" charset="0"/>
              </a:rPr>
              <a:t>().</a:t>
            </a:r>
            <a:r>
              <a:rPr lang="en-US" dirty="0" err="1">
                <a:latin typeface="Consolas" panose="020B0609020204030204" pitchFamily="49" charset="0"/>
              </a:rPr>
              <a:t>GetResult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</p:spTree>
    <p:extLst>
      <p:ext uri="{BB962C8B-B14F-4D97-AF65-F5344CB8AC3E}">
        <p14:creationId xmlns:p14="http://schemas.microsoft.com/office/powerpoint/2010/main" val="2056148196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this guy?</a:t>
            </a:r>
          </a:p>
        </p:txBody>
      </p:sp>
      <p:pic>
        <p:nvPicPr>
          <p:cNvPr id="3" name="Pictur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009" y="4769939"/>
            <a:ext cx="3435985" cy="138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089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525423-D8AD-4C49-9DF9-82108FF7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foreach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0F55D-1483-4151-A5EC-AE06519BF3D1}"/>
              </a:ext>
            </a:extLst>
          </p:cNvPr>
          <p:cNvSpPr txBox="1">
            <a:spLocks/>
          </p:cNvSpPr>
          <p:nvPr/>
        </p:nvSpPr>
        <p:spPr>
          <a:xfrm>
            <a:off x="2614961" y="3097393"/>
            <a:ext cx="6962077" cy="3631763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using (var e = </a:t>
            </a:r>
            <a:r>
              <a:rPr lang="en-US" sz="2800" dirty="0" err="1">
                <a:latin typeface="Consolas" panose="020B0609020204030204" pitchFamily="49" charset="0"/>
              </a:rPr>
              <a:t>s.GetEnumerator</a:t>
            </a:r>
            <a:r>
              <a:rPr lang="en-US" sz="2800" dirty="0">
                <a:latin typeface="Consolas" panose="020B0609020204030204" pitchFamily="49" charset="0"/>
              </a:rPr>
              <a:t>())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  while (</a:t>
            </a:r>
            <a:r>
              <a:rPr lang="en-US" sz="2800" dirty="0" err="1">
                <a:latin typeface="Consolas" panose="020B0609020204030204" pitchFamily="49" charset="0"/>
              </a:rPr>
              <a:t>e.MoveNext</a:t>
            </a:r>
            <a:r>
              <a:rPr lang="en-US" sz="2800" dirty="0">
                <a:latin typeface="Consolas" panose="020B0609020204030204" pitchFamily="49" charset="0"/>
              </a:rPr>
              <a:t>())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  {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    var 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</a:rPr>
              <a:t>e.Current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</a:rPr>
              <a:t>Console.WriteLine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B8DAA2-B8B6-41EC-8040-5BABCA23373E}"/>
              </a:ext>
            </a:extLst>
          </p:cNvPr>
          <p:cNvSpPr txBox="1">
            <a:spLocks/>
          </p:cNvSpPr>
          <p:nvPr/>
        </p:nvSpPr>
        <p:spPr>
          <a:xfrm>
            <a:off x="266920" y="1189178"/>
            <a:ext cx="4860323" cy="190821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foreach (var 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 in s)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  </a:t>
            </a:r>
            <a:r>
              <a:rPr lang="en-US" sz="2800" dirty="0" err="1">
                <a:latin typeface="Consolas" panose="020B0609020204030204" pitchFamily="49" charset="0"/>
              </a:rPr>
              <a:t>Console.WriteLine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37432694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8D525423-D8AD-4C49-9DF9-82108FF7A5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await foreach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0A0F55D-1483-4151-A5EC-AE06519BF3D1}"/>
              </a:ext>
            </a:extLst>
          </p:cNvPr>
          <p:cNvSpPr txBox="1">
            <a:spLocks/>
          </p:cNvSpPr>
          <p:nvPr/>
        </p:nvSpPr>
        <p:spPr>
          <a:xfrm>
            <a:off x="1565817" y="3094747"/>
            <a:ext cx="9060366" cy="3631763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</a:rPr>
              <a:t> using (var e = </a:t>
            </a:r>
            <a:r>
              <a:rPr lang="en-US" sz="2800" dirty="0" err="1">
                <a:latin typeface="Consolas" panose="020B0609020204030204" pitchFamily="49" charset="0"/>
              </a:rPr>
              <a:t>s.Get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800" dirty="0" err="1">
                <a:latin typeface="Consolas" panose="020B0609020204030204" pitchFamily="49" charset="0"/>
              </a:rPr>
              <a:t>Enumerator</a:t>
            </a:r>
            <a:r>
              <a:rPr lang="en-US" sz="2800" dirty="0">
                <a:latin typeface="Consolas" panose="020B0609020204030204" pitchFamily="49" charset="0"/>
              </a:rPr>
              <a:t>())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  while (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e.MoveNext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Async</a:t>
            </a:r>
            <a:r>
              <a:rPr lang="en-US" sz="2800" dirty="0">
                <a:latin typeface="Consolas" panose="020B0609020204030204" pitchFamily="49" charset="0"/>
              </a:rPr>
              <a:t>())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  {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    var 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 = </a:t>
            </a:r>
            <a:r>
              <a:rPr lang="en-US" sz="2800" dirty="0" err="1">
                <a:latin typeface="Consolas" panose="020B0609020204030204" pitchFamily="49" charset="0"/>
              </a:rPr>
              <a:t>e.Current</a:t>
            </a:r>
            <a:r>
              <a:rPr lang="en-US" sz="2800" dirty="0">
                <a:latin typeface="Consolas" panose="020B0609020204030204" pitchFamily="49" charset="0"/>
              </a:rPr>
              <a:t>;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    </a:t>
            </a:r>
            <a:r>
              <a:rPr lang="en-US" sz="2800" dirty="0" err="1">
                <a:latin typeface="Consolas" panose="020B0609020204030204" pitchFamily="49" charset="0"/>
              </a:rPr>
              <a:t>Console.WriteLine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  }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4">
            <a:extLst>
              <a:ext uri="{FF2B5EF4-FFF2-40B4-BE49-F238E27FC236}">
                <a16:creationId xmlns:a16="http://schemas.microsoft.com/office/drawing/2014/main" id="{10B8DAA2-B8B6-41EC-8040-5BABCA23373E}"/>
              </a:ext>
            </a:extLst>
          </p:cNvPr>
          <p:cNvSpPr txBox="1">
            <a:spLocks/>
          </p:cNvSpPr>
          <p:nvPr/>
        </p:nvSpPr>
        <p:spPr>
          <a:xfrm>
            <a:off x="266920" y="1189178"/>
            <a:ext cx="5420202" cy="1908215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10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spcBef>
                <a:spcPts val="0"/>
              </a:spcBef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</a:rPr>
              <a:t> foreach (var 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 in s)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  </a:t>
            </a:r>
            <a:r>
              <a:rPr lang="en-US" sz="2800" dirty="0" err="1">
                <a:latin typeface="Consolas" panose="020B0609020204030204" pitchFamily="49" charset="0"/>
              </a:rPr>
              <a:t>Console.WriteLine</a:t>
            </a:r>
            <a:r>
              <a:rPr lang="en-US" sz="2800" dirty="0">
                <a:latin typeface="Consolas" panose="020B0609020204030204" pitchFamily="49" charset="0"/>
              </a:rPr>
              <a:t>(</a:t>
            </a:r>
            <a:r>
              <a:rPr lang="en-US" sz="2800" dirty="0" err="1">
                <a:latin typeface="Consolas" panose="020B0609020204030204" pitchFamily="49" charset="0"/>
              </a:rPr>
              <a:t>i</a:t>
            </a:r>
            <a:r>
              <a:rPr lang="en-US" sz="2800" dirty="0">
                <a:latin typeface="Consolas" panose="020B0609020204030204" pitchFamily="49" charset="0"/>
              </a:rPr>
              <a:t>);</a:t>
            </a:r>
          </a:p>
          <a:p>
            <a:pPr>
              <a:spcBef>
                <a:spcPts val="0"/>
              </a:spcBef>
            </a:pPr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61638942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4AA7D0-2347-4019-A2A1-9874E0010DE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Details: </a:t>
            </a:r>
            <a:r>
              <a:rPr lang="en-US" dirty="0" err="1">
                <a:latin typeface="Consolas" panose="020B0609020204030204" pitchFamily="49" charset="0"/>
              </a:rPr>
              <a:t>ConfigureAwait</a:t>
            </a:r>
            <a:r>
              <a:rPr lang="en-US" dirty="0">
                <a:latin typeface="Consolas" panose="020B0609020204030204" pitchFamily="49" charset="0"/>
              </a:rPr>
              <a:t>(false)</a:t>
            </a:r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8CD21488-B6EA-4F1C-8B12-71E01985F7E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477328"/>
          </a:xfrm>
        </p:spPr>
        <p:txBody>
          <a:bodyPr/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await foreach (var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 in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s.ConfigureAwait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(false)) {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Console.WriteLine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</a:rPr>
              <a:t>i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);</a:t>
            </a: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9" name="Text Placeholder 7">
            <a:extLst>
              <a:ext uri="{FF2B5EF4-FFF2-40B4-BE49-F238E27FC236}">
                <a16:creationId xmlns:a16="http://schemas.microsoft.com/office/drawing/2014/main" id="{24CF65C8-6F3C-491C-B528-1A889FC9624B}"/>
              </a:ext>
            </a:extLst>
          </p:cNvPr>
          <p:cNvSpPr txBox="1">
            <a:spLocks/>
          </p:cNvSpPr>
          <p:nvPr/>
        </p:nvSpPr>
        <p:spPr>
          <a:xfrm>
            <a:off x="655983" y="2948958"/>
            <a:ext cx="11893826" cy="3471720"/>
          </a:xfrm>
          <a:prstGeom prst="rect">
            <a:avLst/>
          </a:prstGeom>
        </p:spPr>
        <p:txBody>
          <a:bodyPr vert="horz" wrap="square" lIns="182880" tIns="146304" rIns="182880" bIns="146304" rtlCol="0">
            <a:spAutoFit/>
          </a:bodyPr>
          <a:lstStyle>
            <a:lvl1pPr marL="0" marR="0" indent="0" algn="l" defTabSz="914400" rtl="0" eaLnBrk="1" fontAlgn="auto" latinLnBrk="0" hangingPunct="1">
              <a:lnSpc>
                <a:spcPct val="90000"/>
              </a:lnSpc>
              <a:spcBef>
                <a:spcPts val="0"/>
              </a:spcBef>
              <a:spcAft>
                <a:spcPts val="600"/>
              </a:spcAft>
              <a:buClrTx/>
              <a:buSzTx/>
              <a:buFontTx/>
              <a:buNone/>
              <a:tabLst/>
              <a:defRPr sz="392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  <a:ea typeface="+mn-ea"/>
                <a:cs typeface="+mn-cs"/>
              </a:defRPr>
            </a:lvl1pPr>
            <a:lvl2pPr marL="572691" marR="0" indent="-236546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2353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 marL="784338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961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008435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232531" marR="0" indent="-224097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Char char="•"/>
              <a:tabLst/>
              <a:defRPr sz="1765" kern="1200" spc="0" baseline="0">
                <a:gradFill>
                  <a:gsLst>
                    <a:gs pos="125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var e =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s.GetAsyncEnumerator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();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await using (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e.ConfigureAwait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(false)) {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  while (await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e.MoveNextAsync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().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ConfigureAwait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(false)) {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    var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i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 =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e.Current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;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    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Console.WriteLine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(</a:t>
            </a:r>
            <a:r>
              <a:rPr lang="en-US" sz="2800" dirty="0" err="1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i</a:t>
            </a:r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);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  }</a:t>
            </a:r>
          </a:p>
          <a:p>
            <a:r>
              <a:rPr lang="en-US" sz="2800" dirty="0">
                <a:solidFill>
                  <a:schemeClr val="bg1"/>
                </a:solidFill>
                <a:latin typeface="Consolas" panose="020B0609020204030204" pitchFamily="49" charset="0"/>
                <a:cs typeface="Segoe UI" pitchFamily="34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192596178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10"/>
    </mc:Choice>
    <mc:Fallback xmlns="">
      <p:transition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0F95E29-29B0-4EFF-8A1F-D294EA72780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Async Streams</a:t>
            </a:r>
          </a:p>
        </p:txBody>
      </p:sp>
    </p:spTree>
    <p:extLst>
      <p:ext uri="{BB962C8B-B14F-4D97-AF65-F5344CB8AC3E}">
        <p14:creationId xmlns:p14="http://schemas.microsoft.com/office/powerpoint/2010/main" val="526268364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ACCC80A0-092C-44BB-BA39-B39941272DA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Creating Async Streams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DD959FC-7544-4A2D-B561-3B1029B7501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647106"/>
          </a:xfrm>
        </p:spPr>
        <p:txBody>
          <a:bodyPr/>
          <a:lstStyle/>
          <a:p>
            <a:r>
              <a:rPr lang="en-US" dirty="0"/>
              <a:t>C#: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Return type is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IAsyncEnumerable</a:t>
            </a:r>
            <a:r>
              <a:rPr lang="en-US" dirty="0">
                <a:latin typeface="Consolas" panose="020B0609020204030204" pitchFamily="49" charset="0"/>
              </a:rPr>
              <a:t>&lt;T&gt;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Use</a:t>
            </a:r>
            <a:r>
              <a:rPr lang="en-US" dirty="0">
                <a:latin typeface="Consolas" panose="020B0609020204030204" pitchFamily="49" charset="0"/>
              </a:rPr>
              <a:t> await </a:t>
            </a:r>
            <a:r>
              <a:rPr lang="en-US" dirty="0"/>
              <a:t>and</a:t>
            </a:r>
            <a:r>
              <a:rPr lang="en-US" dirty="0">
                <a:latin typeface="Consolas" panose="020B0609020204030204" pitchFamily="49" charset="0"/>
              </a:rPr>
              <a:t> yield return </a:t>
            </a:r>
            <a:r>
              <a:rPr lang="en-US" dirty="0"/>
              <a:t>in an</a:t>
            </a:r>
            <a:r>
              <a:rPr lang="en-US" dirty="0">
                <a:latin typeface="Consolas" panose="020B0609020204030204" pitchFamily="49" charset="0"/>
              </a:rPr>
              <a:t> async </a:t>
            </a:r>
            <a:r>
              <a:rPr lang="en-US" dirty="0"/>
              <a:t>method.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 err="1"/>
              <a:t>Javascript</a:t>
            </a:r>
            <a:r>
              <a:rPr lang="en-US" dirty="0"/>
              <a:t>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Use</a:t>
            </a:r>
            <a:r>
              <a:rPr lang="en-US" dirty="0">
                <a:latin typeface="Consolas" panose="020B0609020204030204" pitchFamily="49" charset="0"/>
              </a:rPr>
              <a:t> await </a:t>
            </a:r>
            <a:r>
              <a:rPr lang="en-US" dirty="0"/>
              <a:t>and</a:t>
            </a:r>
            <a:r>
              <a:rPr lang="en-US" dirty="0">
                <a:latin typeface="Consolas" panose="020B0609020204030204" pitchFamily="49" charset="0"/>
              </a:rPr>
              <a:t> yield </a:t>
            </a:r>
            <a:r>
              <a:rPr lang="en-US" dirty="0"/>
              <a:t>in an</a:t>
            </a:r>
            <a:r>
              <a:rPr lang="en-US" dirty="0">
                <a:latin typeface="Consolas" panose="020B0609020204030204" pitchFamily="49" charset="0"/>
              </a:rPr>
              <a:t> async function* </a:t>
            </a:r>
            <a:r>
              <a:rPr lang="en-US" dirty="0"/>
              <a:t>function.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Python: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Use</a:t>
            </a:r>
            <a:r>
              <a:rPr lang="en-US" dirty="0">
                <a:latin typeface="Consolas" panose="020B0609020204030204" pitchFamily="49" charset="0"/>
              </a:rPr>
              <a:t> await </a:t>
            </a:r>
            <a:r>
              <a:rPr lang="en-US" dirty="0"/>
              <a:t>and</a:t>
            </a:r>
            <a:r>
              <a:rPr lang="en-US" dirty="0">
                <a:latin typeface="Consolas" panose="020B0609020204030204" pitchFamily="49" charset="0"/>
              </a:rPr>
              <a:t> yield </a:t>
            </a:r>
            <a:r>
              <a:rPr lang="en-US" dirty="0"/>
              <a:t>in an</a:t>
            </a:r>
            <a:r>
              <a:rPr lang="en-US" dirty="0">
                <a:latin typeface="Consolas" panose="020B0609020204030204" pitchFamily="49" charset="0"/>
              </a:rPr>
              <a:t> async </a:t>
            </a:r>
            <a:r>
              <a:rPr lang="en-US" dirty="0"/>
              <a:t>method.</a:t>
            </a:r>
          </a:p>
        </p:txBody>
      </p:sp>
    </p:spTree>
    <p:extLst>
      <p:ext uri="{BB962C8B-B14F-4D97-AF65-F5344CB8AC3E}">
        <p14:creationId xmlns:p14="http://schemas.microsoft.com/office/powerpoint/2010/main" val="1270781449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14958BB4-46E0-4E66-8BD6-9434E84C2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Consuming Async Streams</a:t>
            </a:r>
          </a:p>
        </p:txBody>
      </p:sp>
    </p:spTree>
    <p:extLst>
      <p:ext uri="{BB962C8B-B14F-4D97-AF65-F5344CB8AC3E}">
        <p14:creationId xmlns:p14="http://schemas.microsoft.com/office/powerpoint/2010/main" val="4049912246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725A4283-E4F6-4A3D-B142-A99457E2F3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Usage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274E5E-EE1F-4A84-B870-D2D36C90804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5081584"/>
          </a:xfrm>
        </p:spPr>
        <p:txBody>
          <a:bodyPr/>
          <a:lstStyle/>
          <a:p>
            <a:r>
              <a:rPr lang="en-US" dirty="0"/>
              <a:t>C#: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Use</a:t>
            </a:r>
            <a:r>
              <a:rPr lang="en-US" dirty="0">
                <a:latin typeface="Consolas" panose="020B0609020204030204" pitchFamily="49" charset="0"/>
              </a:rPr>
              <a:t> await foreach </a:t>
            </a:r>
            <a:r>
              <a:rPr lang="en-US" dirty="0"/>
              <a:t>in an</a:t>
            </a:r>
            <a:r>
              <a:rPr lang="en-US" dirty="0">
                <a:latin typeface="Consolas" panose="020B0609020204030204" pitchFamily="49" charset="0"/>
              </a:rPr>
              <a:t> async </a:t>
            </a:r>
            <a:r>
              <a:rPr lang="en-US" dirty="0"/>
              <a:t>method.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JavaScript: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Use</a:t>
            </a:r>
            <a:r>
              <a:rPr lang="en-US" dirty="0">
                <a:latin typeface="Consolas" panose="020B0609020204030204" pitchFamily="49" charset="0"/>
              </a:rPr>
              <a:t> foreach await </a:t>
            </a:r>
            <a:r>
              <a:rPr lang="en-US" dirty="0"/>
              <a:t>in an</a:t>
            </a:r>
            <a:r>
              <a:rPr lang="en-US" dirty="0">
                <a:latin typeface="Consolas" panose="020B0609020204030204" pitchFamily="49" charset="0"/>
              </a:rPr>
              <a:t> async </a:t>
            </a:r>
            <a:r>
              <a:rPr lang="en-US" dirty="0"/>
              <a:t>function.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Python: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Use</a:t>
            </a:r>
            <a:r>
              <a:rPr lang="en-US" dirty="0">
                <a:latin typeface="Consolas" panose="020B0609020204030204" pitchFamily="49" charset="0"/>
              </a:rPr>
              <a:t> async for </a:t>
            </a:r>
            <a:r>
              <a:rPr lang="en-US" dirty="0"/>
              <a:t>in an</a:t>
            </a:r>
            <a:r>
              <a:rPr lang="en-US" dirty="0">
                <a:latin typeface="Consolas" panose="020B0609020204030204" pitchFamily="49" charset="0"/>
              </a:rPr>
              <a:t> async </a:t>
            </a:r>
            <a:r>
              <a:rPr lang="en-US" dirty="0"/>
              <a:t>method.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A word on exceptions</a:t>
            </a:r>
          </a:p>
        </p:txBody>
      </p:sp>
    </p:spTree>
    <p:extLst>
      <p:ext uri="{BB962C8B-B14F-4D97-AF65-F5344CB8AC3E}">
        <p14:creationId xmlns:p14="http://schemas.microsoft.com/office/powerpoint/2010/main" val="3733477074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60B19690-7A53-41C5-87DA-D44F01604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Streams Use Case</a:t>
            </a:r>
          </a:p>
        </p:txBody>
      </p:sp>
    </p:spTree>
    <p:extLst>
      <p:ext uri="{BB962C8B-B14F-4D97-AF65-F5344CB8AC3E}">
        <p14:creationId xmlns:p14="http://schemas.microsoft.com/office/powerpoint/2010/main" val="1072832267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DDBF-3305-44B6-B8BD-9D82E7A5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 Case: Paging API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8C068-300D-4794-8F8D-03F23D71F3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Demo</a:t>
            </a:r>
          </a:p>
        </p:txBody>
      </p:sp>
    </p:spTree>
    <p:extLst>
      <p:ext uri="{BB962C8B-B14F-4D97-AF65-F5344CB8AC3E}">
        <p14:creationId xmlns:p14="http://schemas.microsoft.com/office/powerpoint/2010/main" val="203938985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DDBF-3305-44B6-B8BD-9D82E7A5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Anti-Use Case: Notification API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6FE74-BA34-41D7-8E63-1FC788AC39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16735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E.g.: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SignalR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Semi-HTTP multi-response streams (stock quotes)</a:t>
            </a:r>
          </a:p>
          <a:p>
            <a:endParaRPr lang="en-US" dirty="0"/>
          </a:p>
          <a:p>
            <a:r>
              <a:rPr lang="en-US" dirty="0"/>
              <a:t>Anything with a </a:t>
            </a:r>
            <a:r>
              <a:rPr lang="en-US" i="1" dirty="0"/>
              <a:t>subscribe + multiple updates + unsubscribe</a:t>
            </a:r>
            <a:r>
              <a:rPr lang="en-US" dirty="0"/>
              <a:t> system is a better fit for observables.</a:t>
            </a:r>
          </a:p>
        </p:txBody>
      </p:sp>
    </p:spTree>
    <p:extLst>
      <p:ext uri="{BB962C8B-B14F-4D97-AF65-F5344CB8AC3E}">
        <p14:creationId xmlns:p14="http://schemas.microsoft.com/office/powerpoint/2010/main" val="3429690854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7CEB195A-A122-41F3-8A41-4D96FF71D77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82433" y="0"/>
            <a:ext cx="5227134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A5215C6-AD54-4636-B31F-92916D5B5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to Async Streams</a:t>
            </a:r>
          </a:p>
        </p:txBody>
      </p:sp>
    </p:spTree>
    <p:extLst>
      <p:ext uri="{BB962C8B-B14F-4D97-AF65-F5344CB8AC3E}">
        <p14:creationId xmlns:p14="http://schemas.microsoft.com/office/powerpoint/2010/main" val="2602624782"/>
      </p:ext>
    </p:extLst>
  </p:cSld>
  <p:clrMapOvr>
    <a:masterClrMapping/>
  </p:clrMapOvr>
  <p:transition>
    <p:fade/>
  </p:transition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50A111-B0A2-4251-BEE7-0EE022B4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Basic LINQ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5F2B3-0CB2-4447-AEA5-1E80A9A436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343672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NuGet: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System.Linq.Async</a:t>
            </a:r>
            <a:endParaRPr lang="en-US" dirty="0">
              <a:latin typeface="Consolas" panose="020B0609020204030204" pitchFamily="49" charset="0"/>
            </a:endParaRP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Community project, not Microsoft-supported.</a:t>
            </a:r>
          </a:p>
          <a:p>
            <a:endParaRPr lang="en-US" dirty="0"/>
          </a:p>
          <a:p>
            <a:r>
              <a:rPr lang="en-US" dirty="0"/>
              <a:t>All the standard operators: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Where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Select</a:t>
            </a:r>
            <a:r>
              <a:rPr lang="en-US" dirty="0"/>
              <a:t>, </a:t>
            </a:r>
            <a:r>
              <a:rPr lang="en-US" dirty="0" err="1">
                <a:latin typeface="Consolas" panose="020B0609020204030204" pitchFamily="49" charset="0"/>
              </a:rPr>
              <a:t>SelectMany</a:t>
            </a:r>
            <a:r>
              <a:rPr lang="en-US" dirty="0"/>
              <a:t>, </a:t>
            </a:r>
            <a:r>
              <a:rPr lang="en-US" dirty="0">
                <a:latin typeface="Consolas" panose="020B0609020204030204" pitchFamily="49" charset="0"/>
              </a:rPr>
              <a:t>Join</a:t>
            </a:r>
            <a:r>
              <a:rPr lang="en-US" dirty="0"/>
              <a:t>, etc.</a:t>
            </a:r>
          </a:p>
        </p:txBody>
      </p:sp>
    </p:spTree>
    <p:extLst>
      <p:ext uri="{BB962C8B-B14F-4D97-AF65-F5344CB8AC3E}">
        <p14:creationId xmlns:p14="http://schemas.microsoft.com/office/powerpoint/2010/main" val="3086145287"/>
      </p:ext>
    </p:extLst>
  </p:cSld>
  <p:clrMapOvr>
    <a:masterClrMapping/>
  </p:clrMapOvr>
  <p:transition>
    <p:fade/>
  </p:transition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DDBF-3305-44B6-B8BD-9D82E7A5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LINQ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8C068-300D-4794-8F8D-03F23D71F3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241" y="3877279"/>
            <a:ext cx="9859116" cy="1793881"/>
          </a:xfrm>
        </p:spPr>
        <p:txBody>
          <a:bodyPr/>
          <a:lstStyle/>
          <a:p>
            <a:r>
              <a:rPr lang="en-US" dirty="0"/>
              <a:t>Demo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8730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50A111-B0A2-4251-BEE7-0EE022B4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Passing Async Lambdas to LINQ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5F2B3-0CB2-4447-AEA5-1E80A9A436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669531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LINQ-to-Streams has overloads for</a:t>
            </a:r>
            <a:r>
              <a:rPr lang="en-US" dirty="0">
                <a:latin typeface="Consolas" panose="020B0609020204030204" pitchFamily="49" charset="0"/>
              </a:rPr>
              <a:t> async </a:t>
            </a:r>
            <a:r>
              <a:rPr lang="en-US" dirty="0"/>
              <a:t>lambdas: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</a:rPr>
              <a:t>WhereAwait</a:t>
            </a:r>
            <a:r>
              <a:rPr lang="en-US" dirty="0"/>
              <a:t>, etc.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Await </a:t>
            </a:r>
            <a:r>
              <a:rPr lang="en-US" dirty="0"/>
              <a:t>suffix, since they</a:t>
            </a:r>
            <a:r>
              <a:rPr lang="en-US" dirty="0">
                <a:latin typeface="Consolas" panose="020B0609020204030204" pitchFamily="49" charset="0"/>
              </a:rPr>
              <a:t> await </a:t>
            </a:r>
            <a:r>
              <a:rPr lang="en-US" dirty="0"/>
              <a:t>their delegates.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Return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IAsyncEnumerable</a:t>
            </a:r>
            <a:r>
              <a:rPr lang="en-US" dirty="0">
                <a:latin typeface="Consolas" panose="020B0609020204030204" pitchFamily="49" charset="0"/>
              </a:rPr>
              <a:t>&lt;T&gt; </a:t>
            </a:r>
            <a:r>
              <a:rPr lang="en-US" dirty="0"/>
              <a:t>so they chain naturally.</a:t>
            </a:r>
          </a:p>
        </p:txBody>
      </p:sp>
    </p:spTree>
    <p:extLst>
      <p:ext uri="{BB962C8B-B14F-4D97-AF65-F5344CB8AC3E}">
        <p14:creationId xmlns:p14="http://schemas.microsoft.com/office/powerpoint/2010/main" val="4275009851"/>
      </p:ext>
    </p:extLst>
  </p:cSld>
  <p:clrMapOvr>
    <a:masterClrMapping/>
  </p:clrMapOvr>
  <p:transition>
    <p:fade/>
  </p:transition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2550A111-B0A2-4251-BEE7-0EE022B409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Results from LINQ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8A5F2B3-0CB2-4447-AEA5-1E80A9A436F1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16735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“Terminal” operators end in</a:t>
            </a:r>
            <a:r>
              <a:rPr lang="en-US" dirty="0">
                <a:latin typeface="Consolas" panose="020B0609020204030204" pitchFamily="49" charset="0"/>
              </a:rPr>
              <a:t> Async </a:t>
            </a:r>
            <a:r>
              <a:rPr lang="en-US" dirty="0"/>
              <a:t>since they return </a:t>
            </a:r>
            <a:r>
              <a:rPr lang="en-US" dirty="0" err="1"/>
              <a:t>awaitables</a:t>
            </a:r>
            <a:endParaRPr lang="en-US" dirty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</a:rPr>
              <a:t>CountAsync</a:t>
            </a:r>
            <a:r>
              <a:rPr lang="en-US" dirty="0"/>
              <a:t>, etc.</a:t>
            </a:r>
          </a:p>
          <a:p>
            <a:endParaRPr lang="en-US" dirty="0"/>
          </a:p>
          <a:p>
            <a:r>
              <a:rPr lang="en-US" dirty="0"/>
              <a:t>Terminal operators also have overloads for</a:t>
            </a:r>
            <a:r>
              <a:rPr lang="en-US" dirty="0">
                <a:latin typeface="Consolas" panose="020B0609020204030204" pitchFamily="49" charset="0"/>
              </a:rPr>
              <a:t> async </a:t>
            </a:r>
            <a:r>
              <a:rPr lang="en-US" dirty="0"/>
              <a:t>lambdas: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</a:rPr>
              <a:t>CountAwaitAsync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81872916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A13812-BFFA-417B-8250-9542D3C5B57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Lambdas: Semantics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0B42204-E52B-4898-9C05-4D9EE4BAD1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176109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All </a:t>
            </a:r>
            <a:r>
              <a:rPr lang="en-US" dirty="0" err="1">
                <a:latin typeface="Consolas" panose="020B0609020204030204" pitchFamily="49" charset="0"/>
              </a:rPr>
              <a:t>System.Linq.Async</a:t>
            </a:r>
            <a:r>
              <a:rPr lang="en-US" dirty="0"/>
              <a:t> operators act on data values one at a time.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No async concurrency or parallelism.</a:t>
            </a:r>
          </a:p>
        </p:txBody>
      </p:sp>
    </p:spTree>
    <p:extLst>
      <p:ext uri="{BB962C8B-B14F-4D97-AF65-F5344CB8AC3E}">
        <p14:creationId xmlns:p14="http://schemas.microsoft.com/office/powerpoint/2010/main" val="2253135283"/>
      </p:ext>
    </p:extLst>
  </p:cSld>
  <p:clrMapOvr>
    <a:masterClrMapping/>
  </p:clrMapOvr>
  <p:transition>
    <p:fade/>
  </p:transition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DDBF-3305-44B6-B8BD-9D82E7A5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LINQ Delegates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8C068-300D-4794-8F8D-03F23D71F3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241" y="3877279"/>
            <a:ext cx="9859116" cy="1793881"/>
          </a:xfrm>
        </p:spPr>
        <p:txBody>
          <a:bodyPr/>
          <a:lstStyle/>
          <a:p>
            <a:r>
              <a:rPr lang="en-US" dirty="0"/>
              <a:t>Demo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053787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D99D63-17DB-407F-8D10-0EAE8D23B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Supercharging Regular LINQ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16FD9FC-4200-43D6-A2F8-A9CC87575234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864345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When you have an ordinary LINQ expression,</a:t>
            </a:r>
          </a:p>
          <a:p>
            <a:r>
              <a:rPr lang="en-US" dirty="0"/>
              <a:t>	and you want to use an</a:t>
            </a:r>
            <a:r>
              <a:rPr lang="en-US" dirty="0">
                <a:latin typeface="Consolas" panose="020B0609020204030204" pitchFamily="49" charset="0"/>
              </a:rPr>
              <a:t> async </a:t>
            </a:r>
            <a:r>
              <a:rPr lang="en-US" dirty="0"/>
              <a:t>lambda (e.g., for</a:t>
            </a:r>
            <a:r>
              <a:rPr lang="en-US" dirty="0">
                <a:latin typeface="Consolas" panose="020B0609020204030204" pitchFamily="49" charset="0"/>
              </a:rPr>
              <a:t> Where</a:t>
            </a:r>
            <a:r>
              <a:rPr lang="en-US" dirty="0"/>
              <a:t>)</a:t>
            </a:r>
          </a:p>
          <a:p>
            <a:endParaRPr lang="en-US" dirty="0"/>
          </a:p>
          <a:p>
            <a:r>
              <a:rPr lang="en-US" dirty="0"/>
              <a:t>Your solution: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ToAsyncEnumerable</a:t>
            </a:r>
            <a:endParaRPr lang="en-US" dirty="0">
              <a:latin typeface="Consolas" panose="020B0609020204030204" pitchFamily="49" charset="0"/>
            </a:endParaRP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>
                <a:latin typeface="+mn-lt"/>
              </a:rPr>
              <a:t>Then you can use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WhereAwait</a:t>
            </a:r>
            <a:r>
              <a:rPr lang="en-US" dirty="0">
                <a:latin typeface="+mn-lt"/>
              </a:rPr>
              <a:t>, etc.</a:t>
            </a:r>
          </a:p>
          <a:p>
            <a:endParaRPr lang="en-US" dirty="0">
              <a:latin typeface="+mn-lt"/>
            </a:endParaRPr>
          </a:p>
          <a:p>
            <a:r>
              <a:rPr lang="en-US" dirty="0">
                <a:latin typeface="+mn-lt"/>
              </a:rPr>
              <a:t>(This does “lift” to an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IAsyncEnumerable</a:t>
            </a:r>
            <a:r>
              <a:rPr lang="en-US" dirty="0">
                <a:latin typeface="Consolas" panose="020B0609020204030204" pitchFamily="49" charset="0"/>
              </a:rPr>
              <a:t>&lt;T&gt;</a:t>
            </a:r>
            <a:r>
              <a:rPr lang="en-US" dirty="0">
                <a:latin typeface="+mn-lt"/>
              </a:rPr>
              <a:t>).</a:t>
            </a:r>
          </a:p>
        </p:txBody>
      </p:sp>
    </p:spTree>
    <p:extLst>
      <p:ext uri="{BB962C8B-B14F-4D97-AF65-F5344CB8AC3E}">
        <p14:creationId xmlns:p14="http://schemas.microsoft.com/office/powerpoint/2010/main" val="3445976402"/>
      </p:ext>
    </p:extLst>
  </p:cSld>
  <p:clrMapOvr>
    <a:masterClrMapping/>
  </p:clrMapOvr>
  <p:transition>
    <p:fade/>
  </p:transition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DDBF-3305-44B6-B8BD-9D82E7A5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LINQ -&gt; Async </a:t>
            </a:r>
            <a:r>
              <a:rPr lang="en-US" dirty="0" err="1"/>
              <a:t>Linq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8C068-300D-4794-8F8D-03F23D71F3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241" y="3877279"/>
            <a:ext cx="9859116" cy="1793881"/>
          </a:xfrm>
        </p:spPr>
        <p:txBody>
          <a:bodyPr/>
          <a:lstStyle/>
          <a:p>
            <a:r>
              <a:rPr lang="en-US" dirty="0"/>
              <a:t>Demo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30654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420D0968-6A3B-4E7C-8B58-2762AF9C5B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Cancelling Async Streams</a:t>
            </a:r>
          </a:p>
        </p:txBody>
      </p:sp>
    </p:spTree>
    <p:extLst>
      <p:ext uri="{BB962C8B-B14F-4D97-AF65-F5344CB8AC3E}">
        <p14:creationId xmlns:p14="http://schemas.microsoft.com/office/powerpoint/2010/main" val="2865241731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032DFFA-E7DC-4C1B-AE98-F8CD871F497F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/>
        <p:txBody>
          <a:bodyPr/>
          <a:lstStyle/>
          <a:p>
            <a:r>
              <a:rPr lang="en-US" dirty="0"/>
              <a:t>A Brief History</a:t>
            </a:r>
          </a:p>
        </p:txBody>
      </p:sp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Async Invasion</a:t>
            </a:r>
          </a:p>
        </p:txBody>
      </p:sp>
    </p:spTree>
    <p:extLst>
      <p:ext uri="{BB962C8B-B14F-4D97-AF65-F5344CB8AC3E}">
        <p14:creationId xmlns:p14="http://schemas.microsoft.com/office/powerpoint/2010/main" val="9408659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6654BF-7592-4C25-A408-38A983659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Responding to Cancellation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05A16-6E5A-4AEE-B662-A94D66E369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07212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Take a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CancellationToken</a:t>
            </a:r>
            <a:r>
              <a:rPr lang="en-US" dirty="0"/>
              <a:t>.</a:t>
            </a:r>
          </a:p>
          <a:p>
            <a:endParaRPr lang="en-US" dirty="0"/>
          </a:p>
          <a:p>
            <a:r>
              <a:rPr lang="en-US" dirty="0"/>
              <a:t>Apply the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EnumeratorCancellation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attribute.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This is new.</a:t>
            </a:r>
          </a:p>
        </p:txBody>
      </p:sp>
    </p:spTree>
    <p:extLst>
      <p:ext uri="{BB962C8B-B14F-4D97-AF65-F5344CB8AC3E}">
        <p14:creationId xmlns:p14="http://schemas.microsoft.com/office/powerpoint/2010/main" val="924236985"/>
      </p:ext>
    </p:extLst>
  </p:cSld>
  <p:clrMapOvr>
    <a:masterClrMapping/>
  </p:clrMapOvr>
  <p:transition>
    <p:fade/>
  </p:transition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336654BF-7592-4C25-A408-38A9836594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Requesting Cancellation (easy)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8B05A16-6E5A-4AEE-B662-A94D66E3697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764766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The simple way: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Pass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CancellationToken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to the method returning an enumerable.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The complex way: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WithCancellation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when enumerating.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Because </a:t>
            </a:r>
            <a:r>
              <a:rPr lang="en-US" i="1" dirty="0"/>
              <a:t>enumerators</a:t>
            </a:r>
            <a:r>
              <a:rPr lang="en-US" dirty="0"/>
              <a:t> are cancellable, not </a:t>
            </a:r>
            <a:r>
              <a:rPr lang="en-US" i="1" dirty="0" err="1"/>
              <a:t>enumerables</a:t>
            </a:r>
            <a:r>
              <a:rPr lang="en-US" i="1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4087733"/>
      </p:ext>
    </p:extLst>
  </p:cSld>
  <p:clrMapOvr>
    <a:masterClrMapping/>
  </p:clrMapOvr>
  <p:transition>
    <p:fade/>
  </p:transition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DDBF-3305-44B6-B8BD-9D82E7A5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Streams &amp;</a:t>
            </a:r>
            <a:br>
              <a:rPr lang="en-US" dirty="0"/>
            </a:br>
            <a:r>
              <a:rPr lang="en-US" dirty="0"/>
              <a:t>Cancellation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B8C068-300D-4794-8F8D-03F23D71F33D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69241" y="3877279"/>
            <a:ext cx="9859116" cy="1793881"/>
          </a:xfrm>
        </p:spPr>
        <p:txBody>
          <a:bodyPr/>
          <a:lstStyle/>
          <a:p>
            <a:r>
              <a:rPr lang="en-US" dirty="0"/>
              <a:t>Demo</a:t>
            </a:r>
            <a:endParaRPr lang="en-US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79921669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>
        <p14:reveal/>
      </p:transition>
    </mc:Choice>
    <mc:Fallback xmlns="">
      <p:transition>
        <p:fade/>
      </p:transition>
    </mc:Fallback>
  </mc:AlternateContent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529" y="1103070"/>
            <a:ext cx="3129100" cy="39817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25930" y="3296644"/>
            <a:ext cx="2912785" cy="470898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i="1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Go forth and be awesome!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95786" y="5084852"/>
            <a:ext cx="3003707" cy="346249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900" dirty="0"/>
              <a:t>Image from </a:t>
            </a:r>
            <a:r>
              <a:rPr lang="en-US" sz="900" dirty="0" err="1"/>
              <a:t>Etsy</a:t>
            </a:r>
            <a:r>
              <a:rPr lang="en-US" sz="900" dirty="0"/>
              <a:t> user </a:t>
            </a:r>
            <a:r>
              <a:rPr lang="en-US" sz="900" dirty="0" err="1"/>
              <a:t>Rosewine</a:t>
            </a:r>
            <a:r>
              <a:rPr lang="en-US" sz="900" dirty="0"/>
              <a:t>; used with permission</a:t>
            </a:r>
          </a:p>
        </p:txBody>
      </p:sp>
    </p:spTree>
    <p:extLst>
      <p:ext uri="{BB962C8B-B14F-4D97-AF65-F5344CB8AC3E}">
        <p14:creationId xmlns:p14="http://schemas.microsoft.com/office/powerpoint/2010/main" val="244282503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7A33D21F-CF93-4EC6-B993-45E51F8679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Invasion Timeline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9E24EF3-97CB-4431-95C5-46F1EE53784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692247"/>
          </a:xfrm>
        </p:spPr>
        <p:txBody>
          <a:bodyPr/>
          <a:lstStyle/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Async/await (Futures):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2012: C# 5.0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2015: TypeScript 1.6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2015: Python 3.5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2017: JavaScript ES2017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Async streams (async generators):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2016: Python 3.6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2017: TypeScript 2.3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2018: JavaScript ES2018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2019: C# 8.0 (built-in to .NET Core; also available on .NET Framework via </a:t>
            </a:r>
            <a:r>
              <a:rPr lang="en-US" dirty="0" err="1"/>
              <a:t>Microsoft.Bcl.AsyncInterfaces</a:t>
            </a:r>
            <a:r>
              <a:rPr lang="en-US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828021918"/>
      </p:ext>
    </p:extLst>
  </p:cSld>
  <p:clrMapOvr>
    <a:masterClrMapping/>
  </p:clrMapOvr>
  <p:transition>
    <p:fade/>
  </p:transition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5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5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 fill="hold"/>
                                        <p:tgtEl>
                                          <p:spTgt spid="5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 fill="hold"/>
                                        <p:tgtEl>
                                          <p:spTgt spid="5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" presetClass="entr" presetSubtype="2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 fill="hold"/>
                                        <p:tgtEl>
                                          <p:spTgt spid="5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5D3FA40C-50A8-4788-AC2C-0DFB877CE2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Async Streams?</a:t>
            </a:r>
          </a:p>
        </p:txBody>
      </p:sp>
    </p:spTree>
    <p:extLst>
      <p:ext uri="{BB962C8B-B14F-4D97-AF65-F5344CB8AC3E}">
        <p14:creationId xmlns:p14="http://schemas.microsoft.com/office/powerpoint/2010/main" val="2188650151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Asynchrony?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1725929" y="1197324"/>
            <a:ext cx="8740142" cy="632737"/>
          </a:xfrm>
        </p:spPr>
        <p:txBody>
          <a:bodyPr/>
          <a:lstStyle/>
          <a:p>
            <a:pPr algn="ctr"/>
            <a:r>
              <a:rPr lang="en-US" dirty="0"/>
              <a:t>Real-world benefits from asynchrony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53956374"/>
              </p:ext>
            </p:extLst>
          </p:nvPr>
        </p:nvGraphicFramePr>
        <p:xfrm>
          <a:off x="1179478" y="2215459"/>
          <a:ext cx="9833044" cy="331608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91652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491652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623281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Client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Server</a:t>
                      </a:r>
                    </a:p>
                  </a:txBody>
                  <a:tcPr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623281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Primary benefit: </a:t>
                      </a:r>
                      <a:r>
                        <a:rPr lang="en-US" sz="2400" i="1" dirty="0"/>
                        <a:t>Responsiveness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Primary benefit: </a:t>
                      </a:r>
                      <a:r>
                        <a:rPr lang="en-US" sz="2400" i="1" dirty="0"/>
                        <a:t>Scalability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768089">
                <a:tc>
                  <a:txBody>
                    <a:bodyPr/>
                    <a:lstStyle/>
                    <a:p>
                      <a:r>
                        <a:rPr lang="en-US" sz="2400" dirty="0"/>
                        <a:t>Keep UI thread 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Minimize threads used to</a:t>
                      </a:r>
                      <a:r>
                        <a:rPr lang="en-US" sz="2400" baseline="0" dirty="0"/>
                        <a:t> serve requests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623281">
                <a:tc>
                  <a:txBody>
                    <a:bodyPr/>
                    <a:lstStyle/>
                    <a:p>
                      <a:r>
                        <a:rPr lang="en-US" sz="2400" dirty="0"/>
                        <a:t>Better 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10x-100x scalability</a:t>
                      </a:r>
                      <a:r>
                        <a:rPr lang="en-US" sz="2400" baseline="0" dirty="0"/>
                        <a:t> (same box)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623281">
                <a:tc>
                  <a:txBody>
                    <a:bodyPr/>
                    <a:lstStyle/>
                    <a:p>
                      <a:r>
                        <a:rPr lang="en-US" sz="2400" dirty="0"/>
                        <a:t>Required</a:t>
                      </a:r>
                      <a:r>
                        <a:rPr lang="en-US" sz="2400" baseline="0" dirty="0"/>
                        <a:t> by many app stores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Faster</a:t>
                      </a:r>
                      <a:r>
                        <a:rPr lang="en-US" sz="2400" baseline="0" dirty="0"/>
                        <a:t> response to bursting traffic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902109500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08263A-0B1D-40AC-9B70-C45B6BCFD1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Async Streams?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263146D-606C-43B7-9552-82F4906A19C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072123"/>
          </a:xfrm>
        </p:spPr>
        <p:txBody>
          <a:bodyPr/>
          <a:lstStyle/>
          <a:p>
            <a:endParaRPr lang="en-US" dirty="0"/>
          </a:p>
          <a:p>
            <a:r>
              <a:rPr lang="en-US" dirty="0"/>
              <a:t>From three perspectives: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Enumerables</a:t>
            </a:r>
            <a:endParaRPr lang="en-US" dirty="0"/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Tasks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Observables</a:t>
            </a:r>
          </a:p>
        </p:txBody>
      </p:sp>
    </p:spTree>
    <p:extLst>
      <p:ext uri="{BB962C8B-B14F-4D97-AF65-F5344CB8AC3E}">
        <p14:creationId xmlns:p14="http://schemas.microsoft.com/office/powerpoint/2010/main" val="878154724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0DDDBF-3305-44B6-B8BD-9D82E7A54D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Why Async Streams? (vs Enumerable)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D6FE74-BA34-41D7-8E63-1FC788AC390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669531"/>
          </a:xfrm>
        </p:spPr>
        <p:txBody>
          <a:bodyPr/>
          <a:lstStyle/>
          <a:p>
            <a:r>
              <a:rPr lang="en-US" dirty="0"/>
              <a:t>What we have: Enumerable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Enumerables</a:t>
            </a:r>
            <a:r>
              <a:rPr lang="en-US" dirty="0"/>
              <a:t> are synchronous.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Tasks/async/await are also available, and are asynchronous.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endParaRPr lang="en-US" dirty="0"/>
          </a:p>
          <a:p>
            <a:r>
              <a:rPr lang="en-US" dirty="0"/>
              <a:t>What we want: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We want to do asynchronous work during enumeration.</a:t>
            </a:r>
          </a:p>
        </p:txBody>
      </p:sp>
    </p:spTree>
    <p:extLst>
      <p:ext uri="{BB962C8B-B14F-4D97-AF65-F5344CB8AC3E}">
        <p14:creationId xmlns:p14="http://schemas.microsoft.com/office/powerpoint/2010/main" val="127238557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hatConference">
  <a:themeElements>
    <a:clrScheme name="ThatConference">
      <a:dk1>
        <a:srgbClr val="BB4627"/>
      </a:dk1>
      <a:lt1>
        <a:srgbClr val="EDDFC8"/>
      </a:lt1>
      <a:dk2>
        <a:srgbClr val="616B2C"/>
      </a:dk2>
      <a:lt2>
        <a:srgbClr val="CACDBC"/>
      </a:lt2>
      <a:accent1>
        <a:srgbClr val="AEBDB3"/>
      </a:accent1>
      <a:accent2>
        <a:srgbClr val="7D382D"/>
      </a:accent2>
      <a:accent3>
        <a:srgbClr val="829344"/>
      </a:accent3>
      <a:accent4>
        <a:srgbClr val="E4CA40"/>
      </a:accent4>
      <a:accent5>
        <a:srgbClr val="2D8590"/>
      </a:accent5>
      <a:accent6>
        <a:srgbClr val="6DA3A9"/>
      </a:accent6>
      <a:hlink>
        <a:srgbClr val="DA694A"/>
      </a:hlink>
      <a:folHlink>
        <a:srgbClr val="DA694A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" id="{AC9B6D51-8BBA-4D25-816B-B1B284F1984B}" vid="{5CB1449E-9144-40FE-A958-E686E7966457}"/>
    </a:ext>
  </a:extLst>
</a:theme>
</file>

<file path=ppt/theme/theme2.xml><?xml version="1.0" encoding="utf-8"?>
<a:theme xmlns:a="http://schemas.openxmlformats.org/drawingml/2006/main" name="VS11_Beta_Template_Dark_16x9">
  <a:themeElements>
    <a:clrScheme name="Custom 1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54A6"/>
      </a:accent1>
      <a:accent2>
        <a:srgbClr val="F7941E"/>
      </a:accent2>
      <a:accent3>
        <a:srgbClr val="8DC63F"/>
      </a:accent3>
      <a:accent4>
        <a:srgbClr val="FFF200"/>
      </a:accent4>
      <a:accent5>
        <a:srgbClr val="00AEEF"/>
      </a:accent5>
      <a:accent6>
        <a:srgbClr val="7E499D"/>
      </a:accent6>
      <a:hlink>
        <a:srgbClr val="FFFFFF"/>
      </a:hlink>
      <a:folHlink>
        <a:srgbClr val="FFFFFF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14099" fontAlgn="base">
          <a:lnSpc>
            <a:spcPct val="90000"/>
          </a:lnSpc>
          <a:spcBef>
            <a:spcPct val="0"/>
          </a:spcBef>
          <a:spcAft>
            <a:spcPct val="0"/>
          </a:spcAft>
          <a:defRPr sz="2200" spc="-1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3200" spc="-70" dirty="0" smtClean="0">
            <a:gradFill>
              <a:gsLst>
                <a:gs pos="0">
                  <a:schemeClr val="tx2"/>
                </a:gs>
                <a:gs pos="78000">
                  <a:schemeClr val="tx2"/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3.xml><?xml version="1.0" encoding="utf-8"?>
<a:theme xmlns:a="http://schemas.openxmlformats.org/drawingml/2006/main" name="1_VS11_Beta_Template_Dark_16x9">
  <a:themeElements>
    <a:clrScheme name="Custom 1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54A6"/>
      </a:accent1>
      <a:accent2>
        <a:srgbClr val="F7941E"/>
      </a:accent2>
      <a:accent3>
        <a:srgbClr val="8DC63F"/>
      </a:accent3>
      <a:accent4>
        <a:srgbClr val="FFF200"/>
      </a:accent4>
      <a:accent5>
        <a:srgbClr val="00AEEF"/>
      </a:accent5>
      <a:accent6>
        <a:srgbClr val="7E499D"/>
      </a:accent6>
      <a:hlink>
        <a:srgbClr val="FFFFFF"/>
      </a:hlink>
      <a:folHlink>
        <a:srgbClr val="FFFFFF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14099" fontAlgn="base">
          <a:lnSpc>
            <a:spcPct val="90000"/>
          </a:lnSpc>
          <a:spcBef>
            <a:spcPct val="0"/>
          </a:spcBef>
          <a:spcAft>
            <a:spcPct val="0"/>
          </a:spcAft>
          <a:defRPr sz="2200" spc="-1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3200" spc="-70" dirty="0" smtClean="0">
            <a:gradFill>
              <a:gsLst>
                <a:gs pos="0">
                  <a:schemeClr val="tx2"/>
                </a:gs>
                <a:gs pos="78000">
                  <a:schemeClr val="tx2"/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4.xml><?xml version="1.0" encoding="utf-8"?>
<a:theme xmlns:a="http://schemas.openxmlformats.org/drawingml/2006/main" name="1_Microsoft">
  <a:themeElements>
    <a:clrScheme name="Custom 1">
      <a:dk1>
        <a:srgbClr val="505050"/>
      </a:dk1>
      <a:lt1>
        <a:srgbClr val="FFFFFF"/>
      </a:lt1>
      <a:dk2>
        <a:srgbClr val="00518E"/>
      </a:dk2>
      <a:lt2>
        <a:srgbClr val="9DD7FC"/>
      </a:lt2>
      <a:accent1>
        <a:srgbClr val="0072C6"/>
      </a:accent1>
      <a:accent2>
        <a:srgbClr val="258244"/>
      </a:accent2>
      <a:accent3>
        <a:srgbClr val="F15628"/>
      </a:accent3>
      <a:accent4>
        <a:srgbClr val="442359"/>
      </a:accent4>
      <a:accent5>
        <a:srgbClr val="B4009E"/>
      </a:accent5>
      <a:accent6>
        <a:srgbClr val="F47836"/>
      </a:accent6>
      <a:hlink>
        <a:srgbClr val="00518E"/>
      </a:hlink>
      <a:folHlink>
        <a:srgbClr val="00518E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" id="{AC9B6D51-8BBA-4D25-816B-B1B284F1984B}" vid="{5CB1449E-9144-40FE-A958-E686E7966457}"/>
    </a:ext>
  </a:extLst>
</a:theme>
</file>

<file path=ppt/theme/theme5.xml><?xml version="1.0" encoding="utf-8"?>
<a:theme xmlns:a="http://schemas.openxmlformats.org/drawingml/2006/main" name="2_VS11_Beta_Template_Dark_16x9">
  <a:themeElements>
    <a:clrScheme name="Custom 1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54A6"/>
      </a:accent1>
      <a:accent2>
        <a:srgbClr val="F7941E"/>
      </a:accent2>
      <a:accent3>
        <a:srgbClr val="8DC63F"/>
      </a:accent3>
      <a:accent4>
        <a:srgbClr val="FFF200"/>
      </a:accent4>
      <a:accent5>
        <a:srgbClr val="00AEEF"/>
      </a:accent5>
      <a:accent6>
        <a:srgbClr val="7E499D"/>
      </a:accent6>
      <a:hlink>
        <a:srgbClr val="FFFFFF"/>
      </a:hlink>
      <a:folHlink>
        <a:srgbClr val="FFFFFF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14099" fontAlgn="base">
          <a:lnSpc>
            <a:spcPct val="90000"/>
          </a:lnSpc>
          <a:spcBef>
            <a:spcPct val="0"/>
          </a:spcBef>
          <a:spcAft>
            <a:spcPct val="0"/>
          </a:spcAft>
          <a:defRPr sz="2200" spc="-1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3200" spc="-70" dirty="0" smtClean="0">
            <a:gradFill>
              <a:gsLst>
                <a:gs pos="0">
                  <a:schemeClr val="tx2"/>
                </a:gs>
                <a:gs pos="78000">
                  <a:schemeClr val="tx2"/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6.xml><?xml version="1.0" encoding="utf-8"?>
<a:theme xmlns:a="http://schemas.openxmlformats.org/drawingml/2006/main" name="3_VS11_Beta_Template_Dark_16x9">
  <a:themeElements>
    <a:clrScheme name="Custom 1">
      <a:dk1>
        <a:srgbClr val="000000"/>
      </a:dk1>
      <a:lt1>
        <a:srgbClr val="FFFFFF"/>
      </a:lt1>
      <a:dk2>
        <a:srgbClr val="3F3F3F"/>
      </a:dk2>
      <a:lt2>
        <a:srgbClr val="F2F2F2"/>
      </a:lt2>
      <a:accent1>
        <a:srgbClr val="0054A6"/>
      </a:accent1>
      <a:accent2>
        <a:srgbClr val="F7941E"/>
      </a:accent2>
      <a:accent3>
        <a:srgbClr val="8DC63F"/>
      </a:accent3>
      <a:accent4>
        <a:srgbClr val="FFF200"/>
      </a:accent4>
      <a:accent5>
        <a:srgbClr val="00AEEF"/>
      </a:accent5>
      <a:accent6>
        <a:srgbClr val="7E499D"/>
      </a:accent6>
      <a:hlink>
        <a:srgbClr val="FFFFFF"/>
      </a:hlink>
      <a:folHlink>
        <a:srgbClr val="FFFFFF"/>
      </a:folHlink>
    </a:clrScheme>
    <a:fontScheme name="Microsoft Corporate Font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Angles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20400000"/>
            </a:lightRig>
          </a:scene3d>
          <a:sp3d contourW="6350">
            <a:bevelT w="41275" h="19050" prst="angle"/>
            <a:contourClr>
              <a:schemeClr val="phClr">
                <a:shade val="25000"/>
                <a:satMod val="15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solidFill>
          <a:schemeClr val="accent1"/>
        </a:solidFill>
        <a:ln>
          <a:noFill/>
          <a:headEnd type="none" w="med" len="med"/>
          <a:tailEnd type="none" w="med" len="med"/>
        </a:ln>
        <a:effectLst/>
      </a:spPr>
      <a:bodyPr rot="0" spcFirstLastPara="0" vertOverflow="overflow" horzOverflow="overflow" vert="horz" wrap="square" lIns="91440" tIns="91440" rIns="91440" bIns="91440" numCol="1" spcCol="0" rtlCol="0" fromWordArt="0" anchor="t" anchorCtr="0" forceAA="0" compatLnSpc="1">
        <a:prstTxWarp prst="textNoShape">
          <a:avLst/>
        </a:prstTxWarp>
        <a:noAutofit/>
      </a:bodyPr>
      <a:lstStyle>
        <a:defPPr defTabSz="914099" fontAlgn="base">
          <a:lnSpc>
            <a:spcPct val="90000"/>
          </a:lnSpc>
          <a:spcBef>
            <a:spcPct val="0"/>
          </a:spcBef>
          <a:spcAft>
            <a:spcPct val="0"/>
          </a:spcAft>
          <a:defRPr sz="2200" spc="-100" dirty="0" smtClean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  <a:latin typeface="Segoe UI" pitchFamily="34" charset="0"/>
            <a:ea typeface="Segoe UI" pitchFamily="34" charset="0"/>
            <a:cs typeface="Segoe UI" pitchFamily="34" charset="0"/>
          </a:defRPr>
        </a:defPPr>
      </a:lstStyle>
      <a:style>
        <a:lnRef idx="1">
          <a:schemeClr val="accent2"/>
        </a:lnRef>
        <a:fillRef idx="3">
          <a:schemeClr val="accent2"/>
        </a:fillRef>
        <a:effectRef idx="2">
          <a:schemeClr val="accent2"/>
        </a:effectRef>
        <a:fontRef idx="minor">
          <a:schemeClr val="lt1"/>
        </a:fontRef>
      </a:style>
    </a:spDef>
    <a:txDef>
      <a:spPr>
        <a:noFill/>
      </a:spPr>
      <a:bodyPr wrap="none" lIns="0" tIns="0" rIns="0" bIns="0" rtlCol="0">
        <a:spAutoFit/>
      </a:bodyPr>
      <a:lstStyle>
        <a:defPPr>
          <a:lnSpc>
            <a:spcPct val="90000"/>
          </a:lnSpc>
          <a:defRPr sz="3200" spc="-70" dirty="0" smtClean="0">
            <a:gradFill>
              <a:gsLst>
                <a:gs pos="0">
                  <a:schemeClr val="tx2"/>
                </a:gs>
                <a:gs pos="78000">
                  <a:schemeClr val="tx2"/>
                </a:gs>
              </a:gsLst>
              <a:lin ang="16200000" scaled="0"/>
            </a:gradFill>
            <a:latin typeface="Segoe UI Light" pitchFamily="34" charset="0"/>
          </a:defRPr>
        </a:defPPr>
      </a:lstStyle>
    </a:txDef>
  </a:objectDefaults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</Template>
  <TotalTime>22241</TotalTime>
  <Words>1645</Words>
  <Application>Microsoft Office PowerPoint</Application>
  <PresentationFormat>Widescreen</PresentationFormat>
  <Paragraphs>317</Paragraphs>
  <Slides>43</Slides>
  <Notes>23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43</vt:i4>
      </vt:variant>
    </vt:vector>
  </HeadingPairs>
  <TitlesOfParts>
    <vt:vector size="55" baseType="lpstr">
      <vt:lpstr>Arial</vt:lpstr>
      <vt:lpstr>Calibri</vt:lpstr>
      <vt:lpstr>Consolas</vt:lpstr>
      <vt:lpstr>Segoe UI</vt:lpstr>
      <vt:lpstr>Segoe UI Light</vt:lpstr>
      <vt:lpstr>Wingdings</vt:lpstr>
      <vt:lpstr>ThatConference</vt:lpstr>
      <vt:lpstr>VS11_Beta_Template_Dark_16x9</vt:lpstr>
      <vt:lpstr>1_VS11_Beta_Template_Dark_16x9</vt:lpstr>
      <vt:lpstr>1_Microsoft</vt:lpstr>
      <vt:lpstr>2_VS11_Beta_Template_Dark_16x9</vt:lpstr>
      <vt:lpstr>3_VS11_Beta_Template_Dark_16x9</vt:lpstr>
      <vt:lpstr>Async Streams</vt:lpstr>
      <vt:lpstr>Who is this guy?</vt:lpstr>
      <vt:lpstr>PowerPoint Presentation</vt:lpstr>
      <vt:lpstr>The Async Invasion</vt:lpstr>
      <vt:lpstr>Async Invasion Timeline</vt:lpstr>
      <vt:lpstr>Why Async Streams?</vt:lpstr>
      <vt:lpstr>Why Asynchrony?</vt:lpstr>
      <vt:lpstr>Why Async Streams?</vt:lpstr>
      <vt:lpstr>Why Async Streams? (vs Enumerable)</vt:lpstr>
      <vt:lpstr>Why Async Streams? (vs Task)</vt:lpstr>
      <vt:lpstr>Why Async Streams? (vs Observable)</vt:lpstr>
      <vt:lpstr>Why Async Streams?</vt:lpstr>
      <vt:lpstr>How Async Streams Fit In</vt:lpstr>
      <vt:lpstr>Async Streams in One Sentence:</vt:lpstr>
      <vt:lpstr>Yield Return (Enumerables) + Async</vt:lpstr>
      <vt:lpstr>Async Streams: The Async Part</vt:lpstr>
      <vt:lpstr>Async Streams: More Detail</vt:lpstr>
      <vt:lpstr>Where the Asynchrony Is (C#)</vt:lpstr>
      <vt:lpstr>ValueTask (C#)</vt:lpstr>
      <vt:lpstr>foreach</vt:lpstr>
      <vt:lpstr>await foreach</vt:lpstr>
      <vt:lpstr>Details: ConfigureAwait(false)</vt:lpstr>
      <vt:lpstr>Creating Async Streams</vt:lpstr>
      <vt:lpstr>Creating Async Streams</vt:lpstr>
      <vt:lpstr>Consuming Async Streams</vt:lpstr>
      <vt:lpstr>Basic Usage</vt:lpstr>
      <vt:lpstr>Async Streams Use Case</vt:lpstr>
      <vt:lpstr>Use Case: Paging API</vt:lpstr>
      <vt:lpstr>Anti-Use Case: Notification API</vt:lpstr>
      <vt:lpstr>LINQ to Async Streams</vt:lpstr>
      <vt:lpstr>Basic LINQ</vt:lpstr>
      <vt:lpstr>Async LINQ</vt:lpstr>
      <vt:lpstr>Passing Async Lambdas to LINQ</vt:lpstr>
      <vt:lpstr>Async Results from LINQ</vt:lpstr>
      <vt:lpstr>Async Lambdas: Semantics</vt:lpstr>
      <vt:lpstr>Async LINQ Delegates</vt:lpstr>
      <vt:lpstr>Supercharging Regular LINQ</vt:lpstr>
      <vt:lpstr>LINQ -&gt; Async Linq</vt:lpstr>
      <vt:lpstr>Cancelling Async Streams</vt:lpstr>
      <vt:lpstr>Responding to Cancellation</vt:lpstr>
      <vt:lpstr>Requesting Cancellation (easy)</vt:lpstr>
      <vt:lpstr>Async Streams &amp; Cancellation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ThatConference</dc:title>
  <dc:creator>Stephen Cleary</dc:creator>
  <cp:lastModifiedBy>Stephen Cleary</cp:lastModifiedBy>
  <cp:revision>497</cp:revision>
  <dcterms:created xsi:type="dcterms:W3CDTF">2013-02-28T01:41:02Z</dcterms:created>
  <dcterms:modified xsi:type="dcterms:W3CDTF">2019-11-06T05:54:01Z</dcterms:modified>
</cp:coreProperties>
</file>