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 id="2147483775" r:id="rId2"/>
  </p:sldMasterIdLst>
  <p:notesMasterIdLst>
    <p:notesMasterId r:id="rId50"/>
  </p:notesMasterIdLst>
  <p:sldIdLst>
    <p:sldId id="448" r:id="rId3"/>
    <p:sldId id="258" r:id="rId4"/>
    <p:sldId id="317" r:id="rId5"/>
    <p:sldId id="471" r:id="rId6"/>
    <p:sldId id="515" r:id="rId7"/>
    <p:sldId id="472" r:id="rId8"/>
    <p:sldId id="473" r:id="rId9"/>
    <p:sldId id="475" r:id="rId10"/>
    <p:sldId id="474" r:id="rId11"/>
    <p:sldId id="476" r:id="rId12"/>
    <p:sldId id="479" r:id="rId13"/>
    <p:sldId id="478" r:id="rId14"/>
    <p:sldId id="480" r:id="rId15"/>
    <p:sldId id="482" r:id="rId16"/>
    <p:sldId id="481" r:id="rId17"/>
    <p:sldId id="483" r:id="rId18"/>
    <p:sldId id="484" r:id="rId19"/>
    <p:sldId id="485" r:id="rId20"/>
    <p:sldId id="486" r:id="rId21"/>
    <p:sldId id="487" r:id="rId22"/>
    <p:sldId id="488" r:id="rId23"/>
    <p:sldId id="489" r:id="rId24"/>
    <p:sldId id="477" r:id="rId25"/>
    <p:sldId id="491" r:id="rId26"/>
    <p:sldId id="490" r:id="rId27"/>
    <p:sldId id="495" r:id="rId28"/>
    <p:sldId id="492" r:id="rId29"/>
    <p:sldId id="493" r:id="rId30"/>
    <p:sldId id="509" r:id="rId31"/>
    <p:sldId id="494" r:id="rId32"/>
    <p:sldId id="496" r:id="rId33"/>
    <p:sldId id="497" r:id="rId34"/>
    <p:sldId id="498" r:id="rId35"/>
    <p:sldId id="500" r:id="rId36"/>
    <p:sldId id="510" r:id="rId37"/>
    <p:sldId id="511" r:id="rId38"/>
    <p:sldId id="502" r:id="rId39"/>
    <p:sldId id="503" r:id="rId40"/>
    <p:sldId id="507" r:id="rId41"/>
    <p:sldId id="504" r:id="rId42"/>
    <p:sldId id="506" r:id="rId43"/>
    <p:sldId id="513" r:id="rId44"/>
    <p:sldId id="499" r:id="rId45"/>
    <p:sldId id="512" r:id="rId46"/>
    <p:sldId id="501" r:id="rId47"/>
    <p:sldId id="514" r:id="rId48"/>
    <p:sldId id="50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40A61D7E-2C9D-4E7E-977C-2B6EC2434CD7}">
          <p14:sldIdLst>
            <p14:sldId id="448"/>
            <p14:sldId id="258"/>
            <p14:sldId id="317"/>
            <p14:sldId id="471"/>
            <p14:sldId id="515"/>
            <p14:sldId id="472"/>
            <p14:sldId id="473"/>
            <p14:sldId id="475"/>
            <p14:sldId id="474"/>
            <p14:sldId id="476"/>
            <p14:sldId id="479"/>
            <p14:sldId id="478"/>
            <p14:sldId id="480"/>
            <p14:sldId id="482"/>
            <p14:sldId id="481"/>
            <p14:sldId id="483"/>
            <p14:sldId id="484"/>
            <p14:sldId id="485"/>
            <p14:sldId id="486"/>
            <p14:sldId id="487"/>
            <p14:sldId id="488"/>
            <p14:sldId id="489"/>
            <p14:sldId id="477"/>
            <p14:sldId id="491"/>
            <p14:sldId id="490"/>
            <p14:sldId id="495"/>
            <p14:sldId id="492"/>
            <p14:sldId id="493"/>
            <p14:sldId id="509"/>
            <p14:sldId id="494"/>
            <p14:sldId id="496"/>
            <p14:sldId id="497"/>
            <p14:sldId id="498"/>
            <p14:sldId id="500"/>
            <p14:sldId id="510"/>
            <p14:sldId id="511"/>
            <p14:sldId id="502"/>
            <p14:sldId id="503"/>
            <p14:sldId id="507"/>
            <p14:sldId id="504"/>
            <p14:sldId id="506"/>
            <p14:sldId id="513"/>
            <p14:sldId id="499"/>
            <p14:sldId id="512"/>
            <p14:sldId id="501"/>
            <p14:sldId id="514"/>
            <p14:sldId id="5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4627"/>
    <a:srgbClr val="385723"/>
    <a:srgbClr val="A9D18E"/>
    <a:srgbClr val="0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06" autoAdjust="0"/>
    <p:restoredTop sz="64211" autoAdjust="0"/>
  </p:normalViewPr>
  <p:slideViewPr>
    <p:cSldViewPr snapToGrid="0">
      <p:cViewPr varScale="1">
        <p:scale>
          <a:sx n="73" d="100"/>
          <a:sy n="73" d="100"/>
        </p:scale>
        <p:origin x="1650" y="72"/>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E8BCA-0B4F-4373-B78E-3D2899449797}" type="datetimeFigureOut">
              <a:rPr lang="en-US" smtClean="0"/>
              <a:t>3/21/2024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E3395-F8FF-4336-B2AA-E15575B990E7}" type="slidenum">
              <a:rPr lang="en-US" smtClean="0"/>
              <a:t>‹#›</a:t>
            </a:fld>
            <a:endParaRPr lang="en-US" dirty="0"/>
          </a:p>
        </p:txBody>
      </p:sp>
    </p:spTree>
    <p:extLst>
      <p:ext uri="{BB962C8B-B14F-4D97-AF65-F5344CB8AC3E}">
        <p14:creationId xmlns:p14="http://schemas.microsoft.com/office/powerpoint/2010/main" val="2959300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1</a:t>
            </a:fld>
            <a:endParaRPr lang="en-US" dirty="0"/>
          </a:p>
        </p:txBody>
      </p:sp>
    </p:spTree>
    <p:extLst>
      <p:ext uri="{BB962C8B-B14F-4D97-AF65-F5344CB8AC3E}">
        <p14:creationId xmlns:p14="http://schemas.microsoft.com/office/powerpoint/2010/main" val="3721905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t>
            </a:r>
            <a:r>
              <a:rPr lang="en-US" i="1" dirty="0"/>
              <a:t>cannot</a:t>
            </a:r>
            <a:r>
              <a:rPr lang="en-US" dirty="0"/>
              <a:t> think in terms of packets; you </a:t>
            </a:r>
            <a:r>
              <a:rPr lang="en-US" i="1" dirty="0"/>
              <a:t>have</a:t>
            </a:r>
            <a:r>
              <a:rPr lang="en-US" dirty="0"/>
              <a:t> to think in terms of streams.</a:t>
            </a:r>
          </a:p>
        </p:txBody>
      </p:sp>
      <p:sp>
        <p:nvSpPr>
          <p:cNvPr id="4" name="Slide Number Placeholder 3"/>
          <p:cNvSpPr>
            <a:spLocks noGrp="1"/>
          </p:cNvSpPr>
          <p:nvPr>
            <p:ph type="sldNum" sz="quarter" idx="5"/>
          </p:nvPr>
        </p:nvSpPr>
        <p:spPr/>
        <p:txBody>
          <a:bodyPr/>
          <a:lstStyle/>
          <a:p>
            <a:fld id="{94CE3395-F8FF-4336-B2AA-E15575B990E7}" type="slidenum">
              <a:rPr lang="en-US" smtClean="0"/>
              <a:t>12</a:t>
            </a:fld>
            <a:endParaRPr lang="en-US" dirty="0"/>
          </a:p>
        </p:txBody>
      </p:sp>
    </p:spTree>
    <p:extLst>
      <p:ext uri="{BB962C8B-B14F-4D97-AF65-F5344CB8AC3E}">
        <p14:creationId xmlns:p14="http://schemas.microsoft.com/office/powerpoint/2010/main" val="409861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important for two reasons:</a:t>
            </a:r>
          </a:p>
          <a:p>
            <a:pPr marL="171450" indent="-171450">
              <a:buFont typeface="Arial" panose="020B0604020202020204" pitchFamily="34" charset="0"/>
              <a:buChar char="•"/>
            </a:pPr>
            <a:r>
              <a:rPr lang="en-US" dirty="0"/>
              <a:t>Can close one stream without the other. Rare, but is used in some protocols.</a:t>
            </a:r>
          </a:p>
          <a:p>
            <a:pPr marL="171450" indent="-171450">
              <a:buFont typeface="Arial" panose="020B0604020202020204" pitchFamily="34" charset="0"/>
              <a:buChar char="•"/>
            </a:pPr>
            <a:r>
              <a:rPr lang="en-US" dirty="0"/>
              <a:t>Each stream has its own buffer; if both sides write a lot without reading, they can deadlock.</a:t>
            </a:r>
          </a:p>
        </p:txBody>
      </p:sp>
      <p:sp>
        <p:nvSpPr>
          <p:cNvPr id="4" name="Slide Number Placeholder 3"/>
          <p:cNvSpPr>
            <a:spLocks noGrp="1"/>
          </p:cNvSpPr>
          <p:nvPr>
            <p:ph type="sldNum" sz="quarter" idx="5"/>
          </p:nvPr>
        </p:nvSpPr>
        <p:spPr/>
        <p:txBody>
          <a:bodyPr/>
          <a:lstStyle/>
          <a:p>
            <a:fld id="{94CE3395-F8FF-4336-B2AA-E15575B990E7}" type="slidenum">
              <a:rPr lang="en-US" smtClean="0"/>
              <a:t>13</a:t>
            </a:fld>
            <a:endParaRPr lang="en-US" dirty="0"/>
          </a:p>
        </p:txBody>
      </p:sp>
    </p:spTree>
    <p:extLst>
      <p:ext uri="{BB962C8B-B14F-4D97-AF65-F5344CB8AC3E}">
        <p14:creationId xmlns:p14="http://schemas.microsoft.com/office/powerpoint/2010/main" val="2010294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personally found bugs in:</a:t>
            </a:r>
          </a:p>
          <a:p>
            <a:pPr marL="171450" indent="-171450">
              <a:buFontTx/>
              <a:buChar char="-"/>
            </a:pPr>
            <a:r>
              <a:rPr lang="en-US" dirty="0"/>
              <a:t>VCL socket (precursor of .NET Socket)</a:t>
            </a:r>
          </a:p>
          <a:p>
            <a:pPr marL="171450" indent="-171450">
              <a:buFontTx/>
              <a:buChar char="-"/>
            </a:pPr>
            <a:r>
              <a:rPr lang="en-US" dirty="0"/>
              <a:t>MFC socket classes (multiple bugs, not reported)</a:t>
            </a:r>
          </a:p>
          <a:p>
            <a:pPr marL="171450" indent="-171450">
              <a:buFontTx/>
              <a:buChar char="-"/>
            </a:pPr>
            <a:endParaRPr lang="en-US" dirty="0"/>
          </a:p>
          <a:p>
            <a:pPr marL="0" indent="0">
              <a:buFontTx/>
              <a:buNone/>
            </a:pPr>
            <a:r>
              <a:rPr lang="en-US" dirty="0"/>
              <a:t>Finding bugs in socket wrappers is really annoying.</a:t>
            </a:r>
          </a:p>
          <a:p>
            <a:pPr marL="0" indent="0">
              <a:buFontTx/>
              <a:buNone/>
            </a:pPr>
            <a:endParaRPr lang="en-US" dirty="0"/>
          </a:p>
          <a:p>
            <a:pPr marL="0" indent="0">
              <a:buFontTx/>
              <a:buNone/>
            </a:pPr>
            <a:r>
              <a:rPr lang="en-US" dirty="0"/>
              <a:t>Berkeley has one API for both UDP and TCP.</a:t>
            </a:r>
          </a:p>
        </p:txBody>
      </p:sp>
      <p:sp>
        <p:nvSpPr>
          <p:cNvPr id="4" name="Slide Number Placeholder 3"/>
          <p:cNvSpPr>
            <a:spLocks noGrp="1"/>
          </p:cNvSpPr>
          <p:nvPr>
            <p:ph type="sldNum" sz="quarter" idx="5"/>
          </p:nvPr>
        </p:nvSpPr>
        <p:spPr/>
        <p:txBody>
          <a:bodyPr/>
          <a:lstStyle/>
          <a:p>
            <a:fld id="{94CE3395-F8FF-4336-B2AA-E15575B990E7}" type="slidenum">
              <a:rPr lang="en-US" smtClean="0"/>
              <a:t>15</a:t>
            </a:fld>
            <a:endParaRPr lang="en-US" dirty="0"/>
          </a:p>
        </p:txBody>
      </p:sp>
    </p:spTree>
    <p:extLst>
      <p:ext uri="{BB962C8B-B14F-4D97-AF65-F5344CB8AC3E}">
        <p14:creationId xmlns:p14="http://schemas.microsoft.com/office/powerpoint/2010/main" val="2336640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(skipping Connect/Listen, which are pretty straightforward)</a:t>
            </a:r>
          </a:p>
        </p:txBody>
      </p:sp>
      <p:sp>
        <p:nvSpPr>
          <p:cNvPr id="4" name="Slide Number Placeholder 3"/>
          <p:cNvSpPr>
            <a:spLocks noGrp="1"/>
          </p:cNvSpPr>
          <p:nvPr>
            <p:ph type="sldNum" sz="quarter" idx="5"/>
          </p:nvPr>
        </p:nvSpPr>
        <p:spPr/>
        <p:txBody>
          <a:bodyPr/>
          <a:lstStyle/>
          <a:p>
            <a:fld id="{94CE3395-F8FF-4336-B2AA-E15575B990E7}" type="slidenum">
              <a:rPr lang="en-US" smtClean="0"/>
              <a:t>16</a:t>
            </a:fld>
            <a:endParaRPr lang="en-US" dirty="0"/>
          </a:p>
        </p:txBody>
      </p:sp>
    </p:spTree>
    <p:extLst>
      <p:ext uri="{BB962C8B-B14F-4D97-AF65-F5344CB8AC3E}">
        <p14:creationId xmlns:p14="http://schemas.microsoft.com/office/powerpoint/2010/main" val="513066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p>
        </p:txBody>
      </p:sp>
      <p:sp>
        <p:nvSpPr>
          <p:cNvPr id="4" name="Slide Number Placeholder 3"/>
          <p:cNvSpPr>
            <a:spLocks noGrp="1"/>
          </p:cNvSpPr>
          <p:nvPr>
            <p:ph type="sldNum" sz="quarter" idx="5"/>
          </p:nvPr>
        </p:nvSpPr>
        <p:spPr/>
        <p:txBody>
          <a:bodyPr/>
          <a:lstStyle/>
          <a:p>
            <a:fld id="{94CE3395-F8FF-4336-B2AA-E15575B990E7}" type="slidenum">
              <a:rPr lang="en-US" smtClean="0"/>
              <a:t>17</a:t>
            </a:fld>
            <a:endParaRPr lang="en-US" dirty="0"/>
          </a:p>
        </p:txBody>
      </p:sp>
    </p:spTree>
    <p:extLst>
      <p:ext uri="{BB962C8B-B14F-4D97-AF65-F5344CB8AC3E}">
        <p14:creationId xmlns:p14="http://schemas.microsoft.com/office/powerpoint/2010/main" val="142611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mutually exclusive; one protocol may be partially command/response and partly subscribe/event.</a:t>
            </a:r>
          </a:p>
        </p:txBody>
      </p:sp>
      <p:sp>
        <p:nvSpPr>
          <p:cNvPr id="4" name="Slide Number Placeholder 3"/>
          <p:cNvSpPr>
            <a:spLocks noGrp="1"/>
          </p:cNvSpPr>
          <p:nvPr>
            <p:ph type="sldNum" sz="quarter" idx="5"/>
          </p:nvPr>
        </p:nvSpPr>
        <p:spPr/>
        <p:txBody>
          <a:bodyPr/>
          <a:lstStyle/>
          <a:p>
            <a:fld id="{94CE3395-F8FF-4336-B2AA-E15575B990E7}" type="slidenum">
              <a:rPr lang="en-US" smtClean="0"/>
              <a:t>18</a:t>
            </a:fld>
            <a:endParaRPr lang="en-US" dirty="0"/>
          </a:p>
        </p:txBody>
      </p:sp>
    </p:spTree>
    <p:extLst>
      <p:ext uri="{BB962C8B-B14F-4D97-AF65-F5344CB8AC3E}">
        <p14:creationId xmlns:p14="http://schemas.microsoft.com/office/powerpoint/2010/main" val="965975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on established standards”  E.g., Unicode standard has clear meanings for “character”, “code point”, and “encoding”.</a:t>
            </a:r>
          </a:p>
          <a:p>
            <a:endParaRPr lang="en-US" dirty="0"/>
          </a:p>
          <a:p>
            <a:r>
              <a:rPr lang="en-US" dirty="0"/>
              <a:t>“First Contact”  After the connection is established, both sides look the same. However, to establish the connection, a client must connect to a server. 1-to-many does not necessarily mean the “1” side is the server. If you have a 1-to-1 scenario, then one side must be chosen as a server – sometimes it’s more natural to think of one side as a server, but other times it’s just a tossup. Peer-to-peer (many-to-many) scenarios often have all participants acting as both client and server.</a:t>
            </a:r>
          </a:p>
        </p:txBody>
      </p:sp>
      <p:sp>
        <p:nvSpPr>
          <p:cNvPr id="4" name="Slide Number Placeholder 3"/>
          <p:cNvSpPr>
            <a:spLocks noGrp="1"/>
          </p:cNvSpPr>
          <p:nvPr>
            <p:ph type="sldNum" sz="quarter" idx="5"/>
          </p:nvPr>
        </p:nvSpPr>
        <p:spPr/>
        <p:txBody>
          <a:bodyPr/>
          <a:lstStyle/>
          <a:p>
            <a:fld id="{94CE3395-F8FF-4336-B2AA-E15575B990E7}" type="slidenum">
              <a:rPr lang="en-US" smtClean="0"/>
              <a:t>19</a:t>
            </a:fld>
            <a:endParaRPr lang="en-US" dirty="0"/>
          </a:p>
        </p:txBody>
      </p:sp>
    </p:spTree>
    <p:extLst>
      <p:ext uri="{BB962C8B-B14F-4D97-AF65-F5344CB8AC3E}">
        <p14:creationId xmlns:p14="http://schemas.microsoft.com/office/powerpoint/2010/main" val="2547797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IANA: Internet Assigned Numbers Authority</a:t>
            </a:r>
          </a:p>
        </p:txBody>
      </p:sp>
      <p:sp>
        <p:nvSpPr>
          <p:cNvPr id="4" name="Slide Number Placeholder 3"/>
          <p:cNvSpPr>
            <a:spLocks noGrp="1"/>
          </p:cNvSpPr>
          <p:nvPr>
            <p:ph type="sldNum" sz="quarter" idx="5"/>
          </p:nvPr>
        </p:nvSpPr>
        <p:spPr/>
        <p:txBody>
          <a:bodyPr/>
          <a:lstStyle/>
          <a:p>
            <a:fld id="{94CE3395-F8FF-4336-B2AA-E15575B990E7}" type="slidenum">
              <a:rPr lang="en-US" smtClean="0"/>
              <a:t>20</a:t>
            </a:fld>
            <a:endParaRPr lang="en-US" dirty="0"/>
          </a:p>
        </p:txBody>
      </p:sp>
    </p:spTree>
    <p:extLst>
      <p:ext uri="{BB962C8B-B14F-4D97-AF65-F5344CB8AC3E}">
        <p14:creationId xmlns:p14="http://schemas.microsoft.com/office/powerpoint/2010/main" val="1951782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designing correct protocols is working around what TCP/IP does </a:t>
            </a:r>
            <a:r>
              <a:rPr lang="en-US" b="1" i="0" dirty="0"/>
              <a:t>not</a:t>
            </a:r>
            <a:r>
              <a:rPr lang="en-US" dirty="0"/>
              <a:t> provide.</a:t>
            </a:r>
          </a:p>
        </p:txBody>
      </p:sp>
      <p:sp>
        <p:nvSpPr>
          <p:cNvPr id="4" name="Slide Number Placeholder 3"/>
          <p:cNvSpPr>
            <a:spLocks noGrp="1"/>
          </p:cNvSpPr>
          <p:nvPr>
            <p:ph type="sldNum" sz="quarter" idx="5"/>
          </p:nvPr>
        </p:nvSpPr>
        <p:spPr/>
        <p:txBody>
          <a:bodyPr/>
          <a:lstStyle/>
          <a:p>
            <a:fld id="{94CE3395-F8FF-4336-B2AA-E15575B990E7}" type="slidenum">
              <a:rPr lang="en-US" smtClean="0"/>
              <a:t>22</a:t>
            </a:fld>
            <a:endParaRPr lang="en-US" dirty="0"/>
          </a:p>
        </p:txBody>
      </p:sp>
    </p:spTree>
    <p:extLst>
      <p:ext uri="{BB962C8B-B14F-4D97-AF65-F5344CB8AC3E}">
        <p14:creationId xmlns:p14="http://schemas.microsoft.com/office/powerpoint/2010/main" val="1866707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work designing application protocols is dealing with these two aspects.</a:t>
            </a:r>
          </a:p>
        </p:txBody>
      </p:sp>
      <p:sp>
        <p:nvSpPr>
          <p:cNvPr id="4" name="Slide Number Placeholder 3"/>
          <p:cNvSpPr>
            <a:spLocks noGrp="1"/>
          </p:cNvSpPr>
          <p:nvPr>
            <p:ph type="sldNum" sz="quarter" idx="5"/>
          </p:nvPr>
        </p:nvSpPr>
        <p:spPr/>
        <p:txBody>
          <a:bodyPr/>
          <a:lstStyle/>
          <a:p>
            <a:fld id="{94CE3395-F8FF-4336-B2AA-E15575B990E7}" type="slidenum">
              <a:rPr lang="en-US" smtClean="0"/>
              <a:t>23</a:t>
            </a:fld>
            <a:endParaRPr lang="en-US" dirty="0"/>
          </a:p>
        </p:txBody>
      </p:sp>
    </p:spTree>
    <p:extLst>
      <p:ext uri="{BB962C8B-B14F-4D97-AF65-F5344CB8AC3E}">
        <p14:creationId xmlns:p14="http://schemas.microsoft.com/office/powerpoint/2010/main" val="394358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a:t>
            </a:fld>
            <a:endParaRPr lang="en-US" dirty="0"/>
          </a:p>
        </p:txBody>
      </p:sp>
    </p:spTree>
    <p:extLst>
      <p:ext uri="{BB962C8B-B14F-4D97-AF65-F5344CB8AC3E}">
        <p14:creationId xmlns:p14="http://schemas.microsoft.com/office/powerpoint/2010/main" val="1864669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p>
        </p:txBody>
      </p:sp>
      <p:sp>
        <p:nvSpPr>
          <p:cNvPr id="4" name="Slide Number Placeholder 3"/>
          <p:cNvSpPr>
            <a:spLocks noGrp="1"/>
          </p:cNvSpPr>
          <p:nvPr>
            <p:ph type="sldNum" sz="quarter" idx="5"/>
          </p:nvPr>
        </p:nvSpPr>
        <p:spPr/>
        <p:txBody>
          <a:bodyPr/>
          <a:lstStyle/>
          <a:p>
            <a:fld id="{94CE3395-F8FF-4336-B2AA-E15575B990E7}" type="slidenum">
              <a:rPr lang="en-US" smtClean="0"/>
              <a:t>24</a:t>
            </a:fld>
            <a:endParaRPr lang="en-US" dirty="0"/>
          </a:p>
        </p:txBody>
      </p:sp>
    </p:spTree>
    <p:extLst>
      <p:ext uri="{BB962C8B-B14F-4D97-AF65-F5344CB8AC3E}">
        <p14:creationId xmlns:p14="http://schemas.microsoft.com/office/powerpoint/2010/main" val="3272272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True story:</a:t>
            </a:r>
            <a:r>
              <a:rPr lang="en-US" dirty="0"/>
              <a:t> I once worked for a company that developed custom client/server software. The original communications code had made this common mistake. However, they were all on dedicated networks with high-end hardware, so the underlying problem only happened very rarely. When it did, the operators would just chalk it up to "that buggy Windows OS" or "another network glitch" and reboot. One of my tasks at this company was to change the communication to include a lot more information; of course, this caused the problem to manifest regularly, and the entire application protocol had to be changed to fix it. The truly amazing thing is that this software had been used in countless 24x7 automation systems for 20 years; it was fundamentally broken and no one noticed.</a:t>
            </a:r>
          </a:p>
        </p:txBody>
      </p:sp>
      <p:sp>
        <p:nvSpPr>
          <p:cNvPr id="4" name="Slide Number Placeholder 3"/>
          <p:cNvSpPr>
            <a:spLocks noGrp="1"/>
          </p:cNvSpPr>
          <p:nvPr>
            <p:ph type="sldNum" sz="quarter" idx="5"/>
          </p:nvPr>
        </p:nvSpPr>
        <p:spPr/>
        <p:txBody>
          <a:bodyPr/>
          <a:lstStyle/>
          <a:p>
            <a:fld id="{94CE3395-F8FF-4336-B2AA-E15575B990E7}" type="slidenum">
              <a:rPr lang="en-US" smtClean="0"/>
              <a:t>25</a:t>
            </a:fld>
            <a:endParaRPr lang="en-US" dirty="0"/>
          </a:p>
        </p:txBody>
      </p:sp>
    </p:spTree>
    <p:extLst>
      <p:ext uri="{BB962C8B-B14F-4D97-AF65-F5344CB8AC3E}">
        <p14:creationId xmlns:p14="http://schemas.microsoft.com/office/powerpoint/2010/main" val="3473126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Implementation reminder: your length prefix buffer can be split, too!</a:t>
            </a:r>
          </a:p>
        </p:txBody>
      </p:sp>
      <p:sp>
        <p:nvSpPr>
          <p:cNvPr id="4" name="Slide Number Placeholder 3"/>
          <p:cNvSpPr>
            <a:spLocks noGrp="1"/>
          </p:cNvSpPr>
          <p:nvPr>
            <p:ph type="sldNum" sz="quarter" idx="5"/>
          </p:nvPr>
        </p:nvSpPr>
        <p:spPr/>
        <p:txBody>
          <a:bodyPr/>
          <a:lstStyle/>
          <a:p>
            <a:fld id="{94CE3395-F8FF-4336-B2AA-E15575B990E7}" type="slidenum">
              <a:rPr lang="en-US" smtClean="0"/>
              <a:t>27</a:t>
            </a:fld>
            <a:endParaRPr lang="en-US" dirty="0"/>
          </a:p>
        </p:txBody>
      </p:sp>
    </p:spTree>
    <p:extLst>
      <p:ext uri="{BB962C8B-B14F-4D97-AF65-F5344CB8AC3E}">
        <p14:creationId xmlns:p14="http://schemas.microsoft.com/office/powerpoint/2010/main" val="3590598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tip: “Half-open” is not the same as “half-closed”.</a:t>
            </a:r>
          </a:p>
          <a:p>
            <a:endParaRPr lang="en-US" dirty="0"/>
          </a:p>
          <a:p>
            <a:r>
              <a:rPr lang="en-US" baseline="0" dirty="0"/>
              <a:t>Rarely seen in test environments but common in the real world.</a:t>
            </a:r>
          </a:p>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28</a:t>
            </a:fld>
            <a:endParaRPr lang="en-US" dirty="0"/>
          </a:p>
        </p:txBody>
      </p:sp>
    </p:spTree>
    <p:extLst>
      <p:ext uri="{BB962C8B-B14F-4D97-AF65-F5344CB8AC3E}">
        <p14:creationId xmlns:p14="http://schemas.microsoft.com/office/powerpoint/2010/main" val="488748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True Story: </a:t>
            </a:r>
            <a:r>
              <a:rPr lang="en-US" baseline="0" dirty="0"/>
              <a:t>I once had to write software to control a serial device that operated through a "bridge" device that exposed the serial port over TCP/IP. The company that developed the bridge implemented a simple protocol: they listened for a single TCP/IP connection (from anywhere), and - once the connection was established - sent any data received from the TCP/IP connection to the serial port, and any data received from the serial port to the TCP/IP connection. Of course, they only allowed one TCP/IP connection (otherwise, there could be contention over the serial port), so other connections were refused as long as there was an established connection.</a:t>
            </a:r>
          </a:p>
          <a:p>
            <a:endParaRPr lang="en-US" baseline="0" dirty="0"/>
          </a:p>
          <a:p>
            <a:r>
              <a:rPr lang="en-US" baseline="0" dirty="0"/>
              <a:t>The problem? No keepalives. If the bridge ever ended up in a half-open situation, it would </a:t>
            </a:r>
            <a:r>
              <a:rPr lang="en-US" i="1" baseline="0" dirty="0"/>
              <a:t>never recover</a:t>
            </a:r>
            <a:r>
              <a:rPr lang="en-US" baseline="0" dirty="0"/>
              <a:t>; any connection requests would be rejected because the bridge would believe the original connection was still active. The bridge failed during our prototyping; when we brought the root cause to the other company's attention, they were unable to implement a keepalive (the embedded TCP/IP stack didn't support it), so they worked with us in developing a method of remotely resetting the bridge.</a:t>
            </a:r>
          </a:p>
          <a:p>
            <a:endParaRPr lang="en-US" baseline="0" dirty="0"/>
          </a:p>
          <a:p>
            <a:r>
              <a:rPr lang="en-US" baseline="0" dirty="0"/>
              <a:t>It's important to note that we </a:t>
            </a:r>
            <a:r>
              <a:rPr lang="en-US" i="1" baseline="0" dirty="0"/>
              <a:t>did</a:t>
            </a:r>
            <a:r>
              <a:rPr lang="en-US" baseline="0" dirty="0"/>
              <a:t> have keepalive testing on our side of the connection (via a timer), but this was insufficient. </a:t>
            </a:r>
            <a:r>
              <a:rPr lang="en-US" b="1" baseline="0" dirty="0"/>
              <a:t>It is necessary to have keepalive testing on both sides of the connection.</a:t>
            </a:r>
          </a:p>
        </p:txBody>
      </p:sp>
      <p:sp>
        <p:nvSpPr>
          <p:cNvPr id="4" name="Slide Number Placeholder 3"/>
          <p:cNvSpPr>
            <a:spLocks noGrp="1"/>
          </p:cNvSpPr>
          <p:nvPr>
            <p:ph type="sldNum" sz="quarter" idx="5"/>
          </p:nvPr>
        </p:nvSpPr>
        <p:spPr/>
        <p:txBody>
          <a:bodyPr/>
          <a:lstStyle/>
          <a:p>
            <a:fld id="{94CE3395-F8FF-4336-B2AA-E15575B990E7}" type="slidenum">
              <a:rPr lang="en-US" smtClean="0"/>
              <a:t>30</a:t>
            </a:fld>
            <a:endParaRPr lang="en-US" dirty="0"/>
          </a:p>
        </p:txBody>
      </p:sp>
    </p:spTree>
    <p:extLst>
      <p:ext uri="{BB962C8B-B14F-4D97-AF65-F5344CB8AC3E}">
        <p14:creationId xmlns:p14="http://schemas.microsoft.com/office/powerpoint/2010/main" val="3423903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32</a:t>
            </a:fld>
            <a:endParaRPr lang="en-US" dirty="0"/>
          </a:p>
        </p:txBody>
      </p:sp>
    </p:spTree>
    <p:extLst>
      <p:ext uri="{BB962C8B-B14F-4D97-AF65-F5344CB8AC3E}">
        <p14:creationId xmlns:p14="http://schemas.microsoft.com/office/powerpoint/2010/main" val="4054034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33</a:t>
            </a:fld>
            <a:endParaRPr lang="en-US" dirty="0"/>
          </a:p>
        </p:txBody>
      </p:sp>
    </p:spTree>
    <p:extLst>
      <p:ext uri="{BB962C8B-B14F-4D97-AF65-F5344CB8AC3E}">
        <p14:creationId xmlns:p14="http://schemas.microsoft.com/office/powerpoint/2010/main" val="3985737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34</a:t>
            </a:fld>
            <a:endParaRPr lang="en-US" dirty="0"/>
          </a:p>
        </p:txBody>
      </p:sp>
    </p:spTree>
    <p:extLst>
      <p:ext uri="{BB962C8B-B14F-4D97-AF65-F5344CB8AC3E}">
        <p14:creationId xmlns:p14="http://schemas.microsoft.com/office/powerpoint/2010/main" val="4241117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35</a:t>
            </a:fld>
            <a:endParaRPr lang="en-US" dirty="0"/>
          </a:p>
        </p:txBody>
      </p:sp>
    </p:spTree>
    <p:extLst>
      <p:ext uri="{BB962C8B-B14F-4D97-AF65-F5344CB8AC3E}">
        <p14:creationId xmlns:p14="http://schemas.microsoft.com/office/powerpoint/2010/main" val="1305884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36</a:t>
            </a:fld>
            <a:endParaRPr lang="en-US" dirty="0"/>
          </a:p>
        </p:txBody>
      </p:sp>
    </p:spTree>
    <p:extLst>
      <p:ext uri="{BB962C8B-B14F-4D97-AF65-F5344CB8AC3E}">
        <p14:creationId xmlns:p14="http://schemas.microsoft.com/office/powerpoint/2010/main" val="1077260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a:t>
            </a:fld>
            <a:endParaRPr lang="en-US" dirty="0"/>
          </a:p>
        </p:txBody>
      </p:sp>
    </p:spTree>
    <p:extLst>
      <p:ext uri="{BB962C8B-B14F-4D97-AF65-F5344CB8AC3E}">
        <p14:creationId xmlns:p14="http://schemas.microsoft.com/office/powerpoint/2010/main" val="2629754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 don’t need it for debugging, you’ll need it to debug other people’s devices.</a:t>
            </a:r>
          </a:p>
        </p:txBody>
      </p:sp>
      <p:sp>
        <p:nvSpPr>
          <p:cNvPr id="4" name="Slide Number Placeholder 3"/>
          <p:cNvSpPr>
            <a:spLocks noGrp="1"/>
          </p:cNvSpPr>
          <p:nvPr>
            <p:ph type="sldNum" sz="quarter" idx="5"/>
          </p:nvPr>
        </p:nvSpPr>
        <p:spPr/>
        <p:txBody>
          <a:bodyPr/>
          <a:lstStyle/>
          <a:p>
            <a:fld id="{94CE3395-F8FF-4336-B2AA-E15575B990E7}" type="slidenum">
              <a:rPr lang="en-US" smtClean="0"/>
              <a:t>39</a:t>
            </a:fld>
            <a:endParaRPr lang="en-US" dirty="0"/>
          </a:p>
        </p:txBody>
      </p:sp>
    </p:spTree>
    <p:extLst>
      <p:ext uri="{BB962C8B-B14F-4D97-AF65-F5344CB8AC3E}">
        <p14:creationId xmlns:p14="http://schemas.microsoft.com/office/powerpoint/2010/main" val="43732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long; didn’t listen</a:t>
            </a:r>
          </a:p>
        </p:txBody>
      </p:sp>
      <p:sp>
        <p:nvSpPr>
          <p:cNvPr id="4" name="Slide Number Placeholder 3"/>
          <p:cNvSpPr>
            <a:spLocks noGrp="1"/>
          </p:cNvSpPr>
          <p:nvPr>
            <p:ph type="sldNum" sz="quarter" idx="5"/>
          </p:nvPr>
        </p:nvSpPr>
        <p:spPr/>
        <p:txBody>
          <a:bodyPr/>
          <a:lstStyle/>
          <a:p>
            <a:fld id="{94CE3395-F8FF-4336-B2AA-E15575B990E7}" type="slidenum">
              <a:rPr lang="en-US" smtClean="0"/>
              <a:t>43</a:t>
            </a:fld>
            <a:endParaRPr lang="en-US" dirty="0"/>
          </a:p>
        </p:txBody>
      </p:sp>
    </p:spTree>
    <p:extLst>
      <p:ext uri="{BB962C8B-B14F-4D97-AF65-F5344CB8AC3E}">
        <p14:creationId xmlns:p14="http://schemas.microsoft.com/office/powerpoint/2010/main" val="122829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4</a:t>
            </a:fld>
            <a:endParaRPr lang="en-US" dirty="0"/>
          </a:p>
        </p:txBody>
      </p:sp>
    </p:spTree>
    <p:extLst>
      <p:ext uri="{BB962C8B-B14F-4D97-AF65-F5344CB8AC3E}">
        <p14:creationId xmlns:p14="http://schemas.microsoft.com/office/powerpoint/2010/main" val="177327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book has a 2</a:t>
            </a:r>
            <a:r>
              <a:rPr lang="en-US" baseline="30000" dirty="0"/>
              <a:t>nd</a:t>
            </a:r>
            <a:r>
              <a:rPr lang="en-US" dirty="0"/>
              <a:t> edition, which has received mixed reviews. I haven’t read it.</a:t>
            </a:r>
          </a:p>
        </p:txBody>
      </p:sp>
      <p:sp>
        <p:nvSpPr>
          <p:cNvPr id="4" name="Slide Number Placeholder 3"/>
          <p:cNvSpPr>
            <a:spLocks noGrp="1"/>
          </p:cNvSpPr>
          <p:nvPr>
            <p:ph type="sldNum" sz="quarter" idx="5"/>
          </p:nvPr>
        </p:nvSpPr>
        <p:spPr/>
        <p:txBody>
          <a:bodyPr/>
          <a:lstStyle/>
          <a:p>
            <a:fld id="{94CE3395-F8FF-4336-B2AA-E15575B990E7}" type="slidenum">
              <a:rPr lang="en-US" smtClean="0"/>
              <a:t>7</a:t>
            </a:fld>
            <a:endParaRPr lang="en-US" dirty="0"/>
          </a:p>
        </p:txBody>
      </p:sp>
    </p:spTree>
    <p:extLst>
      <p:ext uri="{BB962C8B-B14F-4D97-AF65-F5344CB8AC3E}">
        <p14:creationId xmlns:p14="http://schemas.microsoft.com/office/powerpoint/2010/main" val="2239672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tend to use this term to describe the structure of your application’s communication.</a:t>
            </a:r>
          </a:p>
          <a:p>
            <a:endParaRPr lang="en-US" dirty="0"/>
          </a:p>
          <a:p>
            <a:r>
              <a:rPr lang="en-US" dirty="0"/>
              <a:t>A lot of the example protocols can work over TCP </a:t>
            </a:r>
            <a:r>
              <a:rPr lang="en-US" i="1" dirty="0"/>
              <a:t>or</a:t>
            </a:r>
            <a:r>
              <a:rPr lang="en-US" dirty="0"/>
              <a:t> UDP, but are most commonly used with TCP.</a:t>
            </a:r>
          </a:p>
        </p:txBody>
      </p:sp>
      <p:sp>
        <p:nvSpPr>
          <p:cNvPr id="4" name="Slide Number Placeholder 3"/>
          <p:cNvSpPr>
            <a:spLocks noGrp="1"/>
          </p:cNvSpPr>
          <p:nvPr>
            <p:ph type="sldNum" sz="quarter" idx="5"/>
          </p:nvPr>
        </p:nvSpPr>
        <p:spPr/>
        <p:txBody>
          <a:bodyPr/>
          <a:lstStyle/>
          <a:p>
            <a:fld id="{94CE3395-F8FF-4336-B2AA-E15575B990E7}" type="slidenum">
              <a:rPr lang="en-US" smtClean="0"/>
              <a:t>8</a:t>
            </a:fld>
            <a:endParaRPr lang="en-US" dirty="0"/>
          </a:p>
        </p:txBody>
      </p:sp>
    </p:spTree>
    <p:extLst>
      <p:ext uri="{BB962C8B-B14F-4D97-AF65-F5344CB8AC3E}">
        <p14:creationId xmlns:p14="http://schemas.microsoft.com/office/powerpoint/2010/main" val="402076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get some background on TCP/IP before we can discuss designing an application protocol for TCP/IP.</a:t>
            </a:r>
          </a:p>
          <a:p>
            <a:endParaRPr lang="en-US" dirty="0"/>
          </a:p>
          <a:p>
            <a:r>
              <a:rPr lang="en-US" dirty="0"/>
              <a:t>For sake of time, I’m going to cover common mistakes, not Everything About TCP/IP.</a:t>
            </a:r>
          </a:p>
        </p:txBody>
      </p:sp>
      <p:sp>
        <p:nvSpPr>
          <p:cNvPr id="4" name="Slide Number Placeholder 3"/>
          <p:cNvSpPr>
            <a:spLocks noGrp="1"/>
          </p:cNvSpPr>
          <p:nvPr>
            <p:ph type="sldNum" sz="quarter" idx="5"/>
          </p:nvPr>
        </p:nvSpPr>
        <p:spPr/>
        <p:txBody>
          <a:bodyPr/>
          <a:lstStyle/>
          <a:p>
            <a:fld id="{94CE3395-F8FF-4336-B2AA-E15575B990E7}" type="slidenum">
              <a:rPr lang="en-US" smtClean="0"/>
              <a:t>9</a:t>
            </a:fld>
            <a:endParaRPr lang="en-US" dirty="0"/>
          </a:p>
        </p:txBody>
      </p:sp>
    </p:spTree>
    <p:extLst>
      <p:ext uri="{BB962C8B-B14F-4D97-AF65-F5344CB8AC3E}">
        <p14:creationId xmlns:p14="http://schemas.microsoft.com/office/powerpoint/2010/main" val="168519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(doesn’t affect application protocol design):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Flow and congestion control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Adaptive timeouts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Nagle algorithm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Delayed ACKs</a:t>
            </a:r>
          </a:p>
        </p:txBody>
      </p:sp>
      <p:sp>
        <p:nvSpPr>
          <p:cNvPr id="4" name="Slide Number Placeholder 3"/>
          <p:cNvSpPr>
            <a:spLocks noGrp="1"/>
          </p:cNvSpPr>
          <p:nvPr>
            <p:ph type="sldNum" sz="quarter" idx="5"/>
          </p:nvPr>
        </p:nvSpPr>
        <p:spPr/>
        <p:txBody>
          <a:bodyPr/>
          <a:lstStyle/>
          <a:p>
            <a:fld id="{94CE3395-F8FF-4336-B2AA-E15575B990E7}" type="slidenum">
              <a:rPr lang="en-US" smtClean="0"/>
              <a:t>10</a:t>
            </a:fld>
            <a:endParaRPr lang="en-US" dirty="0"/>
          </a:p>
        </p:txBody>
      </p:sp>
    </p:spTree>
    <p:extLst>
      <p:ext uri="{BB962C8B-B14F-4D97-AF65-F5344CB8AC3E}">
        <p14:creationId xmlns:p14="http://schemas.microsoft.com/office/powerpoint/2010/main" val="37736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connection is established, no packets flow across that connection!</a:t>
            </a:r>
          </a:p>
          <a:p>
            <a:r>
              <a:rPr lang="en-US" dirty="0"/>
              <a:t>Good: Routers can come and go. Later packets may take a completely different route.</a:t>
            </a:r>
          </a:p>
          <a:p>
            <a:r>
              <a:rPr lang="en-US" dirty="0"/>
              <a:t>Bad: Not a physical connection. Cannot know if the other side is “there”.</a:t>
            </a:r>
          </a:p>
          <a:p>
            <a:r>
              <a:rPr lang="en-US" dirty="0"/>
              <a:t>Therefore: “Connected” is meaningless. It is assumed to be true.</a:t>
            </a:r>
          </a:p>
        </p:txBody>
      </p:sp>
      <p:sp>
        <p:nvSpPr>
          <p:cNvPr id="4" name="Slide Number Placeholder 3"/>
          <p:cNvSpPr>
            <a:spLocks noGrp="1"/>
          </p:cNvSpPr>
          <p:nvPr>
            <p:ph type="sldNum" sz="quarter" idx="5"/>
          </p:nvPr>
        </p:nvSpPr>
        <p:spPr/>
        <p:txBody>
          <a:bodyPr/>
          <a:lstStyle/>
          <a:p>
            <a:fld id="{94CE3395-F8FF-4336-B2AA-E15575B990E7}" type="slidenum">
              <a:rPr lang="en-US" smtClean="0"/>
              <a:t>11</a:t>
            </a:fld>
            <a:endParaRPr lang="en-US" dirty="0"/>
          </a:p>
        </p:txBody>
      </p:sp>
    </p:spTree>
    <p:extLst>
      <p:ext uri="{BB962C8B-B14F-4D97-AF65-F5344CB8AC3E}">
        <p14:creationId xmlns:p14="http://schemas.microsoft.com/office/powerpoint/2010/main" val="3266958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baseline="0"/>
            </a:lvl1pPr>
          </a:lstStyle>
          <a:p>
            <a:r>
              <a:rPr lang="en-US" dirty="0"/>
              <a:t>Title</a:t>
            </a:r>
          </a:p>
        </p:txBody>
      </p:sp>
      <p:sp>
        <p:nvSpPr>
          <p:cNvPr id="3" name="Rectangle 2"/>
          <p:cNvSpPr/>
          <p:nvPr/>
        </p:nvSpPr>
        <p:spPr bwMode="hidden">
          <a:xfrm>
            <a:off x="1" y="1189176"/>
            <a:ext cx="12192000" cy="56688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38916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solidFill>
                  <a:schemeClr val="bg1"/>
                </a:solidFill>
              </a:defRPr>
            </a:lvl1pPr>
          </a:lstStyle>
          <a:p>
            <a:r>
              <a:rPr lang="en-US" dirty="0"/>
              <a:t>Section title</a:t>
            </a:r>
          </a:p>
        </p:txBody>
      </p:sp>
    </p:spTree>
    <p:extLst>
      <p:ext uri="{BB962C8B-B14F-4D97-AF65-F5344CB8AC3E}">
        <p14:creationId xmlns:p14="http://schemas.microsoft.com/office/powerpoint/2010/main" val="22401260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baseline="0"/>
            </a:lvl1pPr>
          </a:lstStyle>
          <a:p>
            <a:r>
              <a:rPr lang="en-US" dirty="0"/>
              <a:t>Title</a:t>
            </a:r>
          </a:p>
        </p:txBody>
      </p:sp>
      <p:sp>
        <p:nvSpPr>
          <p:cNvPr id="3" name="Rectangle 2"/>
          <p:cNvSpPr/>
          <p:nvPr/>
        </p:nvSpPr>
        <p:spPr bwMode="hidden">
          <a:xfrm>
            <a:off x="1" y="1189176"/>
            <a:ext cx="12192000" cy="56688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176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Blan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9524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8172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2086786"/>
            <a:ext cx="9858808" cy="1794661"/>
          </a:xfrm>
          <a:noFill/>
        </p:spPr>
        <p:txBody>
          <a:bodyPr lIns="146304" tIns="109728" rIns="146304" bIns="109728">
            <a:noAutofit/>
          </a:bodyPr>
          <a:lstStyle>
            <a:lvl1pPr marL="0" indent="0">
              <a:spcBef>
                <a:spcPts val="0"/>
              </a:spcBef>
              <a:buNone/>
              <a:defRPr sz="352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1104" y="285350"/>
            <a:ext cx="9860610" cy="1801436"/>
          </a:xfrm>
          <a:noFill/>
        </p:spPr>
        <p:txBody>
          <a:bodyPr lIns="146304" tIns="91440" rIns="146304" bIns="91440" anchor="t" anchorCtr="0"/>
          <a:lstStyle>
            <a:lvl1pPr>
              <a:defRPr sz="5882" spc="-98" baseline="0">
                <a:solidFill>
                  <a:schemeClr val="bg1"/>
                </a:solidFill>
              </a:defRPr>
            </a:lvl1pPr>
          </a:lstStyle>
          <a:p>
            <a:r>
              <a:rPr lang="en-US" dirty="0"/>
              <a:t>Presentation title</a:t>
            </a:r>
          </a:p>
        </p:txBody>
      </p:sp>
    </p:spTree>
    <p:extLst>
      <p:ext uri="{BB962C8B-B14F-4D97-AF65-F5344CB8AC3E}">
        <p14:creationId xmlns:p14="http://schemas.microsoft.com/office/powerpoint/2010/main" val="8059307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Titl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solidFill>
                  <a:schemeClr val="bg1"/>
                </a:solidFill>
              </a:defRPr>
            </a:lvl1pPr>
          </a:lstStyle>
          <a:p>
            <a:r>
              <a:rPr lang="en-US" dirty="0"/>
              <a:t>Section title</a:t>
            </a:r>
          </a:p>
        </p:txBody>
      </p:sp>
    </p:spTree>
    <p:extLst>
      <p:ext uri="{BB962C8B-B14F-4D97-AF65-F5344CB8AC3E}">
        <p14:creationId xmlns:p14="http://schemas.microsoft.com/office/powerpoint/2010/main" val="16828462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06F911-B8F3-1042-B226-54911C0C3F55}" type="datetimeFigureOut">
              <a:rPr lang="en-US" smtClean="0"/>
              <a:t>3/21/2024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276585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solidFill>
                  <a:schemeClr val="bg1"/>
                </a:solidFill>
              </a:defRPr>
            </a:lvl1pPr>
          </a:lstStyle>
          <a:p>
            <a:r>
              <a:rPr lang="en-US" dirty="0"/>
              <a:t>Section title</a:t>
            </a:r>
          </a:p>
        </p:txBody>
      </p:sp>
    </p:spTree>
    <p:extLst>
      <p:ext uri="{BB962C8B-B14F-4D97-AF65-F5344CB8AC3E}">
        <p14:creationId xmlns:p14="http://schemas.microsoft.com/office/powerpoint/2010/main" val="3622441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69239" y="1197324"/>
            <a:ext cx="11653523"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363996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2086786"/>
            <a:ext cx="9858808" cy="1794661"/>
          </a:xfrm>
          <a:noFill/>
        </p:spPr>
        <p:txBody>
          <a:bodyPr lIns="146304" tIns="109728" rIns="146304" bIns="109728">
            <a:noAutofit/>
          </a:bodyPr>
          <a:lstStyle>
            <a:lvl1pPr marL="0" indent="0">
              <a:spcBef>
                <a:spcPts val="0"/>
              </a:spcBef>
              <a:buNone/>
              <a:defRPr sz="352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1104" y="285350"/>
            <a:ext cx="9860610" cy="1801436"/>
          </a:xfrm>
          <a:noFill/>
        </p:spPr>
        <p:txBody>
          <a:bodyPr lIns="146304" tIns="91440" rIns="146304" bIns="91440" anchor="t" anchorCtr="0"/>
          <a:lstStyle>
            <a:lvl1pPr>
              <a:defRPr sz="5882" spc="-98" baseline="0">
                <a:solidFill>
                  <a:schemeClr val="bg1"/>
                </a:solidFill>
              </a:defRPr>
            </a:lvl1pPr>
          </a:lstStyle>
          <a:p>
            <a:r>
              <a:rPr lang="en-US" dirty="0"/>
              <a:t>Presentation title</a:t>
            </a:r>
          </a:p>
        </p:txBody>
      </p:sp>
    </p:spTree>
    <p:extLst>
      <p:ext uri="{BB962C8B-B14F-4D97-AF65-F5344CB8AC3E}">
        <p14:creationId xmlns:p14="http://schemas.microsoft.com/office/powerpoint/2010/main" val="3144609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8C6EE4-4C3E-4260-6DA3-CA8CD1EA3107}"/>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464" y="1785"/>
            <a:ext cx="12187071" cy="6854429"/>
          </a:xfrm>
          <a:prstGeom prst="rect">
            <a:avLst/>
          </a:prstGeom>
        </p:spPr>
      </p:pic>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89AD0560-468A-DD6A-2B9F-B7E8FEDCAD74}"/>
              </a:ext>
            </a:extLst>
          </p:cNvPr>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2845031302"/>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763CE6-E6F4-AA5B-4A24-01806779A29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0" y="399"/>
            <a:ext cx="12192000" cy="6857200"/>
          </a:xfrm>
          <a:prstGeom prst="rect">
            <a:avLst/>
          </a:prstGeom>
        </p:spPr>
      </p:pic>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85C68B18-36E2-28A3-4D6A-5300ABB83ED5}"/>
              </a:ext>
            </a:extLst>
          </p:cNvPr>
          <p:cNvSpPr txBox="1"/>
          <p:nvPr/>
        </p:nvSpPr>
        <p:spPr>
          <a:xfrm>
            <a:off x="4584700" y="6006613"/>
            <a:ext cx="3022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2810545086"/>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hyperlink" Target="https://tinyurl.com/async-tcp" TargetMode="Externa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0B24-D572-468E-A12E-463E2CAE4AA5}"/>
              </a:ext>
            </a:extLst>
          </p:cNvPr>
          <p:cNvSpPr>
            <a:spLocks noGrp="1"/>
          </p:cNvSpPr>
          <p:nvPr>
            <p:ph type="ctrTitle"/>
          </p:nvPr>
        </p:nvSpPr>
        <p:spPr/>
        <p:txBody>
          <a:bodyPr/>
          <a:lstStyle/>
          <a:p>
            <a:r>
              <a:rPr lang="en-US" dirty="0"/>
              <a:t>Protocol Design</a:t>
            </a:r>
          </a:p>
        </p:txBody>
      </p:sp>
      <p:sp>
        <p:nvSpPr>
          <p:cNvPr id="4" name="Subtitle 3">
            <a:extLst>
              <a:ext uri="{FF2B5EF4-FFF2-40B4-BE49-F238E27FC236}">
                <a16:creationId xmlns:a16="http://schemas.microsoft.com/office/drawing/2014/main" id="{C5F1D2AB-ACC6-6319-983B-4521EC8220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7785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Provides</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3719288"/>
          </a:xfrm>
        </p:spPr>
        <p:txBody>
          <a:bodyPr/>
          <a:lstStyle/>
          <a:p>
            <a:pPr marL="457200" indent="-457200">
              <a:buFont typeface="Arial" panose="020B0604020202020204" pitchFamily="34" charset="0"/>
              <a:buChar char="•"/>
            </a:pPr>
            <a:r>
              <a:rPr lang="en-US" dirty="0"/>
              <a:t>“Connection” (but not whether a connection is viable)</a:t>
            </a:r>
          </a:p>
          <a:p>
            <a:pPr marL="796926" lvl="1" indent="-457200">
              <a:buFont typeface="Arial" panose="020B0604020202020204" pitchFamily="34" charset="0"/>
              <a:buChar char="•"/>
            </a:pPr>
            <a:r>
              <a:rPr lang="en-US" dirty="0"/>
              <a:t>Client connects to server.</a:t>
            </a:r>
          </a:p>
          <a:p>
            <a:pPr marL="796926" lvl="1" indent="-457200">
              <a:buFont typeface="Arial" panose="020B0604020202020204" pitchFamily="34" charset="0"/>
              <a:buChar char="•"/>
            </a:pPr>
            <a:r>
              <a:rPr lang="en-US" dirty="0"/>
              <a:t>Connected sockets don’t have an orientation.</a:t>
            </a:r>
          </a:p>
          <a:p>
            <a:pPr marL="457200" indent="-457200">
              <a:buFont typeface="Arial" panose="020B0604020202020204" pitchFamily="34" charset="0"/>
              <a:buChar char="•"/>
            </a:pPr>
            <a:r>
              <a:rPr lang="en-US" dirty="0"/>
              <a:t>Reliability</a:t>
            </a:r>
          </a:p>
          <a:p>
            <a:pPr marL="796926" lvl="1" indent="-457200">
              <a:buFont typeface="Arial" panose="020B0604020202020204" pitchFamily="34" charset="0"/>
              <a:buChar char="•"/>
            </a:pPr>
            <a:r>
              <a:rPr lang="en-US" dirty="0"/>
              <a:t>Acknowledgements, Checksums, Retransmission, Discarding duplicates.</a:t>
            </a:r>
          </a:p>
          <a:p>
            <a:pPr marL="796926" lvl="1" indent="-457200">
              <a:buFont typeface="Arial" panose="020B0604020202020204" pitchFamily="34" charset="0"/>
              <a:buChar char="•"/>
            </a:pPr>
            <a:r>
              <a:rPr lang="en-US" dirty="0"/>
              <a:t>If you send it, it will get there or you will receive an error.</a:t>
            </a:r>
          </a:p>
          <a:p>
            <a:pPr marL="457200" indent="-457200">
              <a:buFont typeface="Arial" panose="020B0604020202020204" pitchFamily="34" charset="0"/>
              <a:buChar char="•"/>
            </a:pPr>
            <a:r>
              <a:rPr lang="en-US" dirty="0"/>
              <a:t>Ordering</a:t>
            </a:r>
          </a:p>
          <a:p>
            <a:pPr marL="796926" lvl="1" indent="-457200">
              <a:buFont typeface="Arial" panose="020B0604020202020204" pitchFamily="34" charset="0"/>
              <a:buChar char="•"/>
            </a:pPr>
            <a:r>
              <a:rPr lang="en-US" dirty="0"/>
              <a:t>Packets sorted on receipt. You end up with an ordered stream of data.</a:t>
            </a:r>
          </a:p>
        </p:txBody>
      </p:sp>
    </p:spTree>
    <p:extLst>
      <p:ext uri="{BB962C8B-B14F-4D97-AF65-F5344CB8AC3E}">
        <p14:creationId xmlns:p14="http://schemas.microsoft.com/office/powerpoint/2010/main" val="30214726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48531A-A0E1-499E-B530-7994EF3BCAB7}"/>
              </a:ext>
            </a:extLst>
          </p:cNvPr>
          <p:cNvSpPr/>
          <p:nvPr/>
        </p:nvSpPr>
        <p:spPr bwMode="auto">
          <a:xfrm>
            <a:off x="4917688" y="3462455"/>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Rectangle 9">
            <a:extLst>
              <a:ext uri="{FF2B5EF4-FFF2-40B4-BE49-F238E27FC236}">
                <a16:creationId xmlns:a16="http://schemas.microsoft.com/office/drawing/2014/main" id="{C55CA94D-9FBA-448B-ACFE-1460BAA2D7DB}"/>
              </a:ext>
            </a:extLst>
          </p:cNvPr>
          <p:cNvSpPr/>
          <p:nvPr/>
        </p:nvSpPr>
        <p:spPr bwMode="auto">
          <a:xfrm>
            <a:off x="6274421" y="4475142"/>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2" name="Straight Connector 11">
            <a:extLst>
              <a:ext uri="{FF2B5EF4-FFF2-40B4-BE49-F238E27FC236}">
                <a16:creationId xmlns:a16="http://schemas.microsoft.com/office/drawing/2014/main" id="{7069416F-A80A-444F-8060-B84A5F2C938B}"/>
              </a:ext>
            </a:extLst>
          </p:cNvPr>
          <p:cNvCxnSpPr>
            <a:stCxn id="4" idx="3"/>
            <a:endCxn id="9" idx="1"/>
          </p:cNvCxnSpPr>
          <p:nvPr/>
        </p:nvCxnSpPr>
        <p:spPr>
          <a:xfrm flipV="1">
            <a:off x="3300761" y="3732872"/>
            <a:ext cx="1616927" cy="535974"/>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B13979-2257-4AEE-B4E8-D9A6B84AB470}"/>
              </a:ext>
            </a:extLst>
          </p:cNvPr>
          <p:cNvCxnSpPr>
            <a:stCxn id="9" idx="2"/>
            <a:endCxn id="10" idx="1"/>
          </p:cNvCxnSpPr>
          <p:nvPr/>
        </p:nvCxnSpPr>
        <p:spPr>
          <a:xfrm>
            <a:off x="5547732" y="4003289"/>
            <a:ext cx="726689" cy="74227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4DFBCAC-089E-45EA-8774-47BCD18123D1}"/>
              </a:ext>
            </a:extLst>
          </p:cNvPr>
          <p:cNvCxnSpPr>
            <a:stCxn id="9" idx="3"/>
            <a:endCxn id="10" idx="0"/>
          </p:cNvCxnSpPr>
          <p:nvPr/>
        </p:nvCxnSpPr>
        <p:spPr>
          <a:xfrm>
            <a:off x="6177776" y="3732872"/>
            <a:ext cx="726689" cy="74227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1E6004-1C7F-4215-BA40-65B8D85B4AB3}"/>
              </a:ext>
            </a:extLst>
          </p:cNvPr>
          <p:cNvCxnSpPr>
            <a:stCxn id="10" idx="3"/>
          </p:cNvCxnSpPr>
          <p:nvPr/>
        </p:nvCxnSpPr>
        <p:spPr>
          <a:xfrm flipV="1">
            <a:off x="7534509" y="4268844"/>
            <a:ext cx="1356732" cy="476715"/>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CECD4F2-B52F-4853-B927-CCC98F2D4AA2}"/>
              </a:ext>
            </a:extLst>
          </p:cNvPr>
          <p:cNvSpPr>
            <a:spLocks noGrp="1"/>
          </p:cNvSpPr>
          <p:nvPr>
            <p:ph type="title"/>
          </p:nvPr>
        </p:nvSpPr>
        <p:spPr/>
        <p:txBody>
          <a:bodyPr/>
          <a:lstStyle/>
          <a:p>
            <a:r>
              <a:rPr lang="en-US" dirty="0"/>
              <a:t>TCP/IP Abstraction: Connection</a:t>
            </a:r>
          </a:p>
        </p:txBody>
      </p:sp>
      <p:sp>
        <p:nvSpPr>
          <p:cNvPr id="3" name="Text Placeholder 2">
            <a:extLst>
              <a:ext uri="{FF2B5EF4-FFF2-40B4-BE49-F238E27FC236}">
                <a16:creationId xmlns:a16="http://schemas.microsoft.com/office/drawing/2014/main" id="{063104B2-C0E0-417A-887C-C48F20B959D4}"/>
              </a:ext>
            </a:extLst>
          </p:cNvPr>
          <p:cNvSpPr>
            <a:spLocks noGrp="1"/>
          </p:cNvSpPr>
          <p:nvPr>
            <p:ph type="body" sz="quarter" idx="10"/>
          </p:nvPr>
        </p:nvSpPr>
        <p:spPr>
          <a:xfrm>
            <a:off x="269239" y="1197324"/>
            <a:ext cx="11653523" cy="1628459"/>
          </a:xfrm>
        </p:spPr>
        <p:txBody>
          <a:bodyPr/>
          <a:lstStyle/>
          <a:p>
            <a:r>
              <a:rPr lang="en-US" dirty="0"/>
              <a:t>No “Known Connection State”</a:t>
            </a:r>
          </a:p>
          <a:p>
            <a:pPr marL="457200" indent="-457200">
              <a:buFont typeface="Arial" panose="020B0604020202020204" pitchFamily="34" charset="0"/>
              <a:buChar char="•"/>
            </a:pPr>
            <a:r>
              <a:rPr lang="en-US" dirty="0"/>
              <a:t>Corollary: These members are useless:</a:t>
            </a:r>
            <a:br>
              <a:rPr lang="en-US" dirty="0"/>
            </a:br>
            <a:r>
              <a:rPr lang="en-US" dirty="0" err="1">
                <a:latin typeface="Consolas" panose="020B0609020204030204" pitchFamily="49" charset="0"/>
              </a:rPr>
              <a:t>Socket.Connected</a:t>
            </a:r>
            <a:r>
              <a:rPr lang="en-US" dirty="0"/>
              <a:t>, </a:t>
            </a:r>
            <a:r>
              <a:rPr lang="en-US" dirty="0" err="1">
                <a:latin typeface="Consolas" panose="020B0609020204030204" pitchFamily="49" charset="0"/>
              </a:rPr>
              <a:t>TcpClient.Connected</a:t>
            </a:r>
            <a:endParaRPr lang="en-US" dirty="0">
              <a:latin typeface="Consolas" panose="020B0609020204030204" pitchFamily="49" charset="0"/>
            </a:endParaRPr>
          </a:p>
        </p:txBody>
      </p:sp>
      <p:sp>
        <p:nvSpPr>
          <p:cNvPr id="4" name="Rectangle 3">
            <a:extLst>
              <a:ext uri="{FF2B5EF4-FFF2-40B4-BE49-F238E27FC236}">
                <a16:creationId xmlns:a16="http://schemas.microsoft.com/office/drawing/2014/main" id="{7709BF13-DC51-422A-8CB0-6181B13673A1}"/>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8552B21A-99C8-4705-82AE-1C0CF9CE1566}"/>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Rectangle 5">
            <a:extLst>
              <a:ext uri="{FF2B5EF4-FFF2-40B4-BE49-F238E27FC236}">
                <a16:creationId xmlns:a16="http://schemas.microsoft.com/office/drawing/2014/main" id="{5BDA6AD1-33A0-4273-85B6-CEC6D51D7343}"/>
              </a:ext>
            </a:extLst>
          </p:cNvPr>
          <p:cNvSpPr/>
          <p:nvPr/>
        </p:nvSpPr>
        <p:spPr bwMode="auto">
          <a:xfrm>
            <a:off x="3133493" y="3590693"/>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SYN</a:t>
            </a:r>
          </a:p>
        </p:txBody>
      </p:sp>
      <p:sp>
        <p:nvSpPr>
          <p:cNvPr id="7" name="Rectangle 6">
            <a:extLst>
              <a:ext uri="{FF2B5EF4-FFF2-40B4-BE49-F238E27FC236}">
                <a16:creationId xmlns:a16="http://schemas.microsoft.com/office/drawing/2014/main" id="{5C1A4E91-D367-4F00-92E8-B13B6A6F4475}"/>
              </a:ext>
            </a:extLst>
          </p:cNvPr>
          <p:cNvSpPr/>
          <p:nvPr/>
        </p:nvSpPr>
        <p:spPr bwMode="auto">
          <a:xfrm>
            <a:off x="7712927" y="4062547"/>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ACK,SYN</a:t>
            </a:r>
          </a:p>
        </p:txBody>
      </p:sp>
      <p:sp>
        <p:nvSpPr>
          <p:cNvPr id="8" name="Rectangle 7">
            <a:extLst>
              <a:ext uri="{FF2B5EF4-FFF2-40B4-BE49-F238E27FC236}">
                <a16:creationId xmlns:a16="http://schemas.microsoft.com/office/drawing/2014/main" id="{90E56148-6990-4080-9C68-606E5E934E42}"/>
              </a:ext>
            </a:extLst>
          </p:cNvPr>
          <p:cNvSpPr/>
          <p:nvPr/>
        </p:nvSpPr>
        <p:spPr bwMode="auto">
          <a:xfrm>
            <a:off x="3133493" y="4475142"/>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ACK</a:t>
            </a:r>
          </a:p>
        </p:txBody>
      </p:sp>
    </p:spTree>
    <p:extLst>
      <p:ext uri="{BB962C8B-B14F-4D97-AF65-F5344CB8AC3E}">
        <p14:creationId xmlns:p14="http://schemas.microsoft.com/office/powerpoint/2010/main" val="2560025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29167E-6 -3.7037E-6 L 0.3888 0.00232 " pathEditMode="relative" rAng="0" ptsTypes="AA">
                                      <p:cBhvr>
                                        <p:cTn id="11" dur="2000" fill="hold"/>
                                        <p:tgtEl>
                                          <p:spTgt spid="6"/>
                                        </p:tgtEl>
                                        <p:attrNameLst>
                                          <p:attrName>ppt_x</p:attrName>
                                          <p:attrName>ppt_y</p:attrName>
                                        </p:attrNameLst>
                                      </p:cBhvr>
                                      <p:rCtr x="19440" y="116"/>
                                    </p:animMotion>
                                  </p:childTnLst>
                                </p:cTn>
                              </p:par>
                            </p:childTnLst>
                          </p:cTn>
                        </p:par>
                        <p:par>
                          <p:cTn id="12" fill="hold">
                            <p:stCondLst>
                              <p:cond delay="2000"/>
                            </p:stCondLst>
                            <p:childTnLst>
                              <p:par>
                                <p:cTn id="13" presetID="10" presetClass="exit" presetSubtype="0" fill="hold" grpId="2"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1.25E-6 -3.7037E-6 L -0.37656 0.00348 " pathEditMode="relative" rAng="0" ptsTypes="AA">
                                      <p:cBhvr>
                                        <p:cTn id="24" dur="2000" fill="hold"/>
                                        <p:tgtEl>
                                          <p:spTgt spid="7"/>
                                        </p:tgtEl>
                                        <p:attrNameLst>
                                          <p:attrName>ppt_x</p:attrName>
                                          <p:attrName>ppt_y</p:attrName>
                                        </p:attrNameLst>
                                      </p:cBhvr>
                                      <p:rCtr x="-18828" y="162"/>
                                    </p:animMotion>
                                  </p:childTnLst>
                                </p:cTn>
                              </p:par>
                            </p:childTnLst>
                          </p:cTn>
                        </p:par>
                        <p:par>
                          <p:cTn id="25" fill="hold">
                            <p:stCondLst>
                              <p:cond delay="2000"/>
                            </p:stCondLst>
                            <p:childTnLst>
                              <p:par>
                                <p:cTn id="26" presetID="10" presetClass="exit" presetSubtype="0" fill="hold" grpId="2" nodeType="after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1" nodeType="clickEffect">
                                  <p:stCondLst>
                                    <p:cond delay="0"/>
                                  </p:stCondLst>
                                  <p:childTnLst>
                                    <p:animMotion origin="layout" path="M 2.29167E-6 1.11111E-6 L 0.3888 0.00231 " pathEditMode="relative" rAng="0" ptsTypes="AA">
                                      <p:cBhvr>
                                        <p:cTn id="37" dur="2000" fill="hold"/>
                                        <p:tgtEl>
                                          <p:spTgt spid="8"/>
                                        </p:tgtEl>
                                        <p:attrNameLst>
                                          <p:attrName>ppt_x</p:attrName>
                                          <p:attrName>ppt_y</p:attrName>
                                        </p:attrNameLst>
                                      </p:cBhvr>
                                      <p:rCtr x="19440" y="116"/>
                                    </p:animMotion>
                                  </p:childTnLst>
                                </p:cTn>
                              </p:par>
                            </p:childTnLst>
                          </p:cTn>
                        </p:par>
                        <p:par>
                          <p:cTn id="38" fill="hold">
                            <p:stCondLst>
                              <p:cond delay="2000"/>
                            </p:stCondLst>
                            <p:childTnLst>
                              <p:par>
                                <p:cTn id="39" presetID="10" presetClass="exit" presetSubtype="0" fill="hold" grpId="2" nodeType="after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2E5B-B16E-46DD-9E3D-D7849F211059}"/>
              </a:ext>
            </a:extLst>
          </p:cNvPr>
          <p:cNvSpPr>
            <a:spLocks noGrp="1"/>
          </p:cNvSpPr>
          <p:nvPr>
            <p:ph type="title"/>
          </p:nvPr>
        </p:nvSpPr>
        <p:spPr/>
        <p:txBody>
          <a:bodyPr/>
          <a:lstStyle/>
          <a:p>
            <a:r>
              <a:rPr lang="en-US" dirty="0"/>
              <a:t>TCP/IP Abstraction: Stream</a:t>
            </a:r>
          </a:p>
        </p:txBody>
      </p:sp>
      <p:sp>
        <p:nvSpPr>
          <p:cNvPr id="3" name="Text Placeholder 2">
            <a:extLst>
              <a:ext uri="{FF2B5EF4-FFF2-40B4-BE49-F238E27FC236}">
                <a16:creationId xmlns:a16="http://schemas.microsoft.com/office/drawing/2014/main" id="{5F4AD941-5848-42F4-9FA7-B36A5EBE0C64}"/>
              </a:ext>
            </a:extLst>
          </p:cNvPr>
          <p:cNvSpPr>
            <a:spLocks noGrp="1"/>
          </p:cNvSpPr>
          <p:nvPr>
            <p:ph type="body" sz="quarter" idx="10"/>
          </p:nvPr>
        </p:nvSpPr>
        <p:spPr>
          <a:xfrm>
            <a:off x="269239" y="1197324"/>
            <a:ext cx="11653523" cy="2275688"/>
          </a:xfrm>
        </p:spPr>
        <p:txBody>
          <a:bodyPr/>
          <a:lstStyle/>
          <a:p>
            <a:endParaRPr lang="en-US" dirty="0"/>
          </a:p>
          <a:p>
            <a:r>
              <a:rPr lang="en-US" dirty="0"/>
              <a:t>TCP/IP provides a stream of bytes, not a stream of packets.</a:t>
            </a:r>
          </a:p>
          <a:p>
            <a:endParaRPr lang="en-US" dirty="0"/>
          </a:p>
          <a:p>
            <a:r>
              <a:rPr lang="en-US" dirty="0"/>
              <a:t>There is </a:t>
            </a:r>
            <a:r>
              <a:rPr lang="en-US" i="1" dirty="0"/>
              <a:t>no way </a:t>
            </a:r>
            <a:r>
              <a:rPr lang="en-US" dirty="0"/>
              <a:t>to “send a packet” or “read a packet”.</a:t>
            </a:r>
          </a:p>
        </p:txBody>
      </p:sp>
      <p:pic>
        <p:nvPicPr>
          <p:cNvPr id="1026" name="Picture 2">
            <a:extLst>
              <a:ext uri="{FF2B5EF4-FFF2-40B4-BE49-F238E27FC236}">
                <a16:creationId xmlns:a16="http://schemas.microsoft.com/office/drawing/2014/main" id="{E2DBEA24-F394-45A0-AEE4-529619AE5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762" y="1344174"/>
            <a:ext cx="532447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05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F610-B843-4173-8A3F-25E12DFB5A35}"/>
              </a:ext>
            </a:extLst>
          </p:cNvPr>
          <p:cNvSpPr>
            <a:spLocks noGrp="1"/>
          </p:cNvSpPr>
          <p:nvPr>
            <p:ph type="title"/>
          </p:nvPr>
        </p:nvSpPr>
        <p:spPr/>
        <p:txBody>
          <a:bodyPr/>
          <a:lstStyle/>
          <a:p>
            <a:r>
              <a:rPr lang="en-US" dirty="0"/>
              <a:t>TCP/IP Abstraction: Stream</a:t>
            </a:r>
          </a:p>
        </p:txBody>
      </p:sp>
      <p:sp>
        <p:nvSpPr>
          <p:cNvPr id="3" name="Text Placeholder 2">
            <a:extLst>
              <a:ext uri="{FF2B5EF4-FFF2-40B4-BE49-F238E27FC236}">
                <a16:creationId xmlns:a16="http://schemas.microsoft.com/office/drawing/2014/main" id="{05437B96-0722-4694-9BA2-6ACA4BE341E6}"/>
              </a:ext>
            </a:extLst>
          </p:cNvPr>
          <p:cNvSpPr>
            <a:spLocks noGrp="1"/>
          </p:cNvSpPr>
          <p:nvPr>
            <p:ph type="body" sz="quarter" idx="10"/>
          </p:nvPr>
        </p:nvSpPr>
        <p:spPr>
          <a:xfrm>
            <a:off x="269239" y="1197324"/>
            <a:ext cx="11653523" cy="2275688"/>
          </a:xfrm>
        </p:spPr>
        <p:txBody>
          <a:bodyPr/>
          <a:lstStyle/>
          <a:p>
            <a:endParaRPr lang="en-US" dirty="0"/>
          </a:p>
          <a:p>
            <a:r>
              <a:rPr lang="en-US" dirty="0"/>
              <a:t>Actually </a:t>
            </a:r>
            <a:r>
              <a:rPr lang="en-US" i="1" dirty="0"/>
              <a:t>two</a:t>
            </a:r>
            <a:r>
              <a:rPr lang="en-US" dirty="0"/>
              <a:t> independent one-way streams: read and write.</a:t>
            </a:r>
          </a:p>
          <a:p>
            <a:endParaRPr lang="en-US" dirty="0"/>
          </a:p>
          <a:p>
            <a:endParaRPr lang="en-US" dirty="0"/>
          </a:p>
        </p:txBody>
      </p:sp>
      <p:sp>
        <p:nvSpPr>
          <p:cNvPr id="4" name="Rectangle 3">
            <a:extLst>
              <a:ext uri="{FF2B5EF4-FFF2-40B4-BE49-F238E27FC236}">
                <a16:creationId xmlns:a16="http://schemas.microsoft.com/office/drawing/2014/main" id="{4C2F85A8-9788-47CF-BBB8-311978F0FE66}"/>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DEA229FE-F0FD-4858-9323-0FE8C30D2987}"/>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Arrow: Right 5">
            <a:extLst>
              <a:ext uri="{FF2B5EF4-FFF2-40B4-BE49-F238E27FC236}">
                <a16:creationId xmlns:a16="http://schemas.microsoft.com/office/drawing/2014/main" id="{588E65C1-A14F-4895-9445-F9E6828688B7}"/>
              </a:ext>
            </a:extLst>
          </p:cNvPr>
          <p:cNvSpPr/>
          <p:nvPr/>
        </p:nvSpPr>
        <p:spPr bwMode="auto">
          <a:xfrm>
            <a:off x="3300761" y="3429000"/>
            <a:ext cx="5590480" cy="696951"/>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Client Write / Server Read</a:t>
            </a:r>
            <a:endParaRPr lang="en-US" sz="2000" dirty="0">
              <a:gradFill>
                <a:gsLst>
                  <a:gs pos="0">
                    <a:srgbClr val="FFFFFF"/>
                  </a:gs>
                  <a:gs pos="100000">
                    <a:srgbClr val="FFFFFF"/>
                  </a:gs>
                </a:gsLst>
                <a:lin ang="5400000" scaled="0"/>
              </a:gradFill>
            </a:endParaRPr>
          </a:p>
        </p:txBody>
      </p:sp>
      <p:sp>
        <p:nvSpPr>
          <p:cNvPr id="7" name="Arrow: Right 6">
            <a:extLst>
              <a:ext uri="{FF2B5EF4-FFF2-40B4-BE49-F238E27FC236}">
                <a16:creationId xmlns:a16="http://schemas.microsoft.com/office/drawing/2014/main" id="{CDDB14D1-03FE-422B-A769-C6F46BC0A411}"/>
              </a:ext>
            </a:extLst>
          </p:cNvPr>
          <p:cNvSpPr/>
          <p:nvPr/>
        </p:nvSpPr>
        <p:spPr bwMode="auto">
          <a:xfrm flipH="1">
            <a:off x="3300760" y="4411740"/>
            <a:ext cx="5590480" cy="696951"/>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Client Read / Server Write</a:t>
            </a: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3640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948FD8-3EBF-4053-BC73-13F470D3B43F}"/>
              </a:ext>
            </a:extLst>
          </p:cNvPr>
          <p:cNvSpPr>
            <a:spLocks noGrp="1"/>
          </p:cNvSpPr>
          <p:nvPr>
            <p:ph type="title"/>
          </p:nvPr>
        </p:nvSpPr>
        <p:spPr/>
        <p:txBody>
          <a:bodyPr/>
          <a:lstStyle/>
          <a:p>
            <a:r>
              <a:rPr lang="en-US" dirty="0"/>
              <a:t>TCP/IP API</a:t>
            </a:r>
          </a:p>
        </p:txBody>
      </p:sp>
    </p:spTree>
    <p:extLst>
      <p:ext uri="{BB962C8B-B14F-4D97-AF65-F5344CB8AC3E}">
        <p14:creationId xmlns:p14="http://schemas.microsoft.com/office/powerpoint/2010/main" val="11811043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9AC9-60DE-469F-85A6-0A412408EDD2}"/>
              </a:ext>
            </a:extLst>
          </p:cNvPr>
          <p:cNvSpPr>
            <a:spLocks noGrp="1"/>
          </p:cNvSpPr>
          <p:nvPr>
            <p:ph type="title"/>
          </p:nvPr>
        </p:nvSpPr>
        <p:spPr/>
        <p:txBody>
          <a:bodyPr/>
          <a:lstStyle/>
          <a:p>
            <a:r>
              <a:rPr lang="en-US" dirty="0"/>
              <a:t>Berkeley API</a:t>
            </a:r>
          </a:p>
        </p:txBody>
      </p:sp>
      <p:sp>
        <p:nvSpPr>
          <p:cNvPr id="3" name="Text Placeholder 2">
            <a:extLst>
              <a:ext uri="{FF2B5EF4-FFF2-40B4-BE49-F238E27FC236}">
                <a16:creationId xmlns:a16="http://schemas.microsoft.com/office/drawing/2014/main" id="{02C5F42F-73B2-43B3-B6E4-630702444CC9}"/>
              </a:ext>
            </a:extLst>
          </p:cNvPr>
          <p:cNvSpPr>
            <a:spLocks noGrp="1"/>
          </p:cNvSpPr>
          <p:nvPr>
            <p:ph type="body" sz="quarter" idx="10"/>
          </p:nvPr>
        </p:nvSpPr>
        <p:spPr>
          <a:xfrm>
            <a:off x="269239" y="1197324"/>
            <a:ext cx="11653523" cy="4443396"/>
          </a:xfrm>
        </p:spPr>
        <p:txBody>
          <a:bodyPr/>
          <a:lstStyle/>
          <a:p>
            <a:r>
              <a:rPr lang="en-US" dirty="0"/>
              <a:t>I generally prefer Berkeley/WinSock or low-level wrappers</a:t>
            </a:r>
          </a:p>
          <a:p>
            <a:pPr marL="796926" lvl="1" indent="-457200">
              <a:buFont typeface="Arial" panose="020B0604020202020204" pitchFamily="34" charset="0"/>
              <a:buChar char="•"/>
            </a:pPr>
            <a:r>
              <a:rPr lang="en-US" dirty="0"/>
              <a:t>I.e., Socket over </a:t>
            </a:r>
            <a:r>
              <a:rPr lang="en-US" dirty="0" err="1"/>
              <a:t>TcpClient</a:t>
            </a:r>
            <a:r>
              <a:rPr lang="en-US" dirty="0"/>
              <a:t>/</a:t>
            </a:r>
            <a:r>
              <a:rPr lang="en-US" dirty="0" err="1"/>
              <a:t>TcpListener</a:t>
            </a:r>
            <a:r>
              <a:rPr lang="en-US" dirty="0"/>
              <a:t>.</a:t>
            </a:r>
          </a:p>
          <a:p>
            <a:pPr marL="796926" lvl="1" indent="-457200">
              <a:buFont typeface="Arial" panose="020B0604020202020204" pitchFamily="34" charset="0"/>
              <a:buChar char="•"/>
            </a:pPr>
            <a:r>
              <a:rPr lang="en-US" dirty="0"/>
              <a:t>This lets you more easily apply lessons learned from any Berkeley system.</a:t>
            </a:r>
          </a:p>
          <a:p>
            <a:pPr marL="796926" lvl="1" indent="-457200">
              <a:buFont typeface="Arial" panose="020B0604020202020204" pitchFamily="34" charset="0"/>
              <a:buChar char="•"/>
            </a:pPr>
            <a:r>
              <a:rPr lang="en-US" dirty="0"/>
              <a:t>However, .NET types are unusually good quality.</a:t>
            </a:r>
          </a:p>
          <a:p>
            <a:pPr marL="796926" lvl="1" indent="-457200">
              <a:buFont typeface="Arial" panose="020B0604020202020204" pitchFamily="34" charset="0"/>
              <a:buChar char="•"/>
            </a:pPr>
            <a:r>
              <a:rPr lang="en-US" dirty="0"/>
              <a:t>But any abstraction can introduce bugs, especially for unusual corner cases in complex systems.</a:t>
            </a:r>
          </a:p>
          <a:p>
            <a:endParaRPr lang="en-US" dirty="0"/>
          </a:p>
          <a:p>
            <a:r>
              <a:rPr lang="en-US" dirty="0"/>
              <a:t>But ignore the UDP parts.</a:t>
            </a:r>
          </a:p>
          <a:p>
            <a:pPr marL="796926" lvl="1" indent="-457200">
              <a:buFont typeface="Arial" panose="020B0604020202020204" pitchFamily="34" charset="0"/>
              <a:buChar char="•"/>
            </a:pPr>
            <a:r>
              <a:rPr lang="en-US" dirty="0"/>
              <a:t>Remember: streams, not packets.</a:t>
            </a:r>
          </a:p>
          <a:p>
            <a:pPr marL="796926" lvl="1" indent="-457200">
              <a:buFont typeface="Arial" panose="020B0604020202020204" pitchFamily="34" charset="0"/>
              <a:buChar char="•"/>
            </a:pPr>
            <a:r>
              <a:rPr lang="en-US" dirty="0"/>
              <a:t>Documentation may talk about packets. </a:t>
            </a:r>
            <a:r>
              <a:rPr lang="en-US" i="1" dirty="0"/>
              <a:t>Does not apply </a:t>
            </a:r>
            <a:r>
              <a:rPr lang="en-US" dirty="0"/>
              <a:t>to stream sockets.</a:t>
            </a:r>
          </a:p>
        </p:txBody>
      </p:sp>
    </p:spTree>
    <p:extLst>
      <p:ext uri="{BB962C8B-B14F-4D97-AF65-F5344CB8AC3E}">
        <p14:creationId xmlns:p14="http://schemas.microsoft.com/office/powerpoint/2010/main" val="14058061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5860-ECE2-4C6E-9155-B5CA496A7459}"/>
              </a:ext>
            </a:extLst>
          </p:cNvPr>
          <p:cNvSpPr>
            <a:spLocks noGrp="1"/>
          </p:cNvSpPr>
          <p:nvPr>
            <p:ph type="title"/>
          </p:nvPr>
        </p:nvSpPr>
        <p:spPr/>
        <p:txBody>
          <a:bodyPr/>
          <a:lstStyle/>
          <a:p>
            <a:r>
              <a:rPr lang="en-US" dirty="0"/>
              <a:t>Berkeley API – Common Mistakes</a:t>
            </a:r>
          </a:p>
        </p:txBody>
      </p:sp>
      <p:sp>
        <p:nvSpPr>
          <p:cNvPr id="3" name="Text Placeholder 2">
            <a:extLst>
              <a:ext uri="{FF2B5EF4-FFF2-40B4-BE49-F238E27FC236}">
                <a16:creationId xmlns:a16="http://schemas.microsoft.com/office/drawing/2014/main" id="{6EFE3134-F6DD-4C81-8C02-8F8CC4A36854}"/>
              </a:ext>
            </a:extLst>
          </p:cNvPr>
          <p:cNvSpPr>
            <a:spLocks noGrp="1"/>
          </p:cNvSpPr>
          <p:nvPr>
            <p:ph type="body" sz="quarter" idx="10"/>
          </p:nvPr>
        </p:nvSpPr>
        <p:spPr>
          <a:xfrm>
            <a:off x="269239" y="1197324"/>
            <a:ext cx="11653523" cy="4018088"/>
          </a:xfrm>
        </p:spPr>
        <p:txBody>
          <a:bodyPr/>
          <a:lstStyle/>
          <a:p>
            <a:r>
              <a:rPr lang="en-US" dirty="0"/>
              <a:t>Writes:</a:t>
            </a:r>
          </a:p>
          <a:p>
            <a:pPr marL="457200" indent="-457200">
              <a:buFont typeface="Arial" panose="020B0604020202020204" pitchFamily="34" charset="0"/>
              <a:buChar char="•"/>
            </a:pPr>
            <a:r>
              <a:rPr lang="en-US" dirty="0"/>
              <a:t>Complete when data is copied to the OS.</a:t>
            </a:r>
          </a:p>
          <a:p>
            <a:pPr marL="796926" lvl="1" indent="-457200">
              <a:buFont typeface="Arial" panose="020B0604020202020204" pitchFamily="34" charset="0"/>
              <a:buChar char="•"/>
            </a:pPr>
            <a:r>
              <a:rPr lang="en-US" dirty="0"/>
              <a:t>Successful write does </a:t>
            </a:r>
            <a:r>
              <a:rPr lang="en-US" i="1" dirty="0"/>
              <a:t>not</a:t>
            </a:r>
            <a:r>
              <a:rPr lang="en-US" dirty="0"/>
              <a:t> mean the other side got it. Or will </a:t>
            </a:r>
            <a:r>
              <a:rPr lang="en-US" i="1" dirty="0"/>
              <a:t>ever</a:t>
            </a:r>
            <a:r>
              <a:rPr lang="en-US" dirty="0"/>
              <a:t> get it.</a:t>
            </a:r>
          </a:p>
          <a:p>
            <a:pPr marL="457200" indent="-457200">
              <a:buFont typeface="Arial" panose="020B0604020202020204" pitchFamily="34" charset="0"/>
              <a:buChar char="•"/>
            </a:pPr>
            <a:endParaRPr lang="en-US" dirty="0"/>
          </a:p>
          <a:p>
            <a:r>
              <a:rPr lang="en-US" dirty="0"/>
              <a:t>Reads:</a:t>
            </a:r>
          </a:p>
          <a:p>
            <a:pPr marL="457200" indent="-457200">
              <a:buFont typeface="Arial" panose="020B0604020202020204" pitchFamily="34" charset="0"/>
              <a:buChar char="•"/>
            </a:pPr>
            <a:r>
              <a:rPr lang="en-US" dirty="0"/>
              <a:t>Complete when data arrives or there is an error.</a:t>
            </a:r>
          </a:p>
          <a:p>
            <a:pPr marL="796926" lvl="1" indent="-457200">
              <a:buFont typeface="Arial" panose="020B0604020202020204" pitchFamily="34" charset="0"/>
              <a:buChar char="•"/>
            </a:pPr>
            <a:r>
              <a:rPr lang="en-US" dirty="0"/>
              <a:t>Successful read </a:t>
            </a:r>
            <a:r>
              <a:rPr lang="en-US" i="1" dirty="0"/>
              <a:t>does</a:t>
            </a:r>
            <a:r>
              <a:rPr lang="en-US" dirty="0"/>
              <a:t> mean these bytes are the next ones in the stream.</a:t>
            </a:r>
          </a:p>
          <a:p>
            <a:pPr marL="796926" lvl="1" indent="-457200">
              <a:buFont typeface="Arial" panose="020B0604020202020204" pitchFamily="34" charset="0"/>
              <a:buChar char="•"/>
            </a:pPr>
            <a:r>
              <a:rPr lang="en-US" dirty="0"/>
              <a:t>Be aware a read-completion of 0 bytes is the normal way to detect EOS.</a:t>
            </a:r>
          </a:p>
        </p:txBody>
      </p:sp>
    </p:spTree>
    <p:extLst>
      <p:ext uri="{BB962C8B-B14F-4D97-AF65-F5344CB8AC3E}">
        <p14:creationId xmlns:p14="http://schemas.microsoft.com/office/powerpoint/2010/main" val="6106863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3F4F9-DBB1-4D61-BE06-1F17F2039B7D}"/>
              </a:ext>
            </a:extLst>
          </p:cNvPr>
          <p:cNvSpPr>
            <a:spLocks noGrp="1"/>
          </p:cNvSpPr>
          <p:nvPr>
            <p:ph type="title"/>
          </p:nvPr>
        </p:nvSpPr>
        <p:spPr/>
        <p:txBody>
          <a:bodyPr/>
          <a:lstStyle/>
          <a:p>
            <a:r>
              <a:rPr lang="en-US" dirty="0"/>
              <a:t>Designing Application Protocols for TCP/IP</a:t>
            </a:r>
          </a:p>
        </p:txBody>
      </p:sp>
    </p:spTree>
    <p:extLst>
      <p:ext uri="{BB962C8B-B14F-4D97-AF65-F5344CB8AC3E}">
        <p14:creationId xmlns:p14="http://schemas.microsoft.com/office/powerpoint/2010/main" val="28018666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12068-08E0-46FA-B211-825384DB192C}"/>
              </a:ext>
            </a:extLst>
          </p:cNvPr>
          <p:cNvSpPr>
            <a:spLocks noGrp="1"/>
          </p:cNvSpPr>
          <p:nvPr>
            <p:ph type="title"/>
          </p:nvPr>
        </p:nvSpPr>
        <p:spPr/>
        <p:txBody>
          <a:bodyPr/>
          <a:lstStyle/>
          <a:p>
            <a:r>
              <a:rPr lang="en-US" dirty="0"/>
              <a:t>Protocol Patterns</a:t>
            </a:r>
          </a:p>
        </p:txBody>
      </p:sp>
      <p:sp>
        <p:nvSpPr>
          <p:cNvPr id="4" name="Text Placeholder 3">
            <a:extLst>
              <a:ext uri="{FF2B5EF4-FFF2-40B4-BE49-F238E27FC236}">
                <a16:creationId xmlns:a16="http://schemas.microsoft.com/office/drawing/2014/main" id="{251A7005-616F-4BF2-9928-334CD8B21472}"/>
              </a:ext>
            </a:extLst>
          </p:cNvPr>
          <p:cNvSpPr>
            <a:spLocks noGrp="1"/>
          </p:cNvSpPr>
          <p:nvPr>
            <p:ph type="body" sz="quarter" idx="10"/>
          </p:nvPr>
        </p:nvSpPr>
        <p:spPr>
          <a:xfrm>
            <a:off x="269239" y="1197324"/>
            <a:ext cx="11653523" cy="4200574"/>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Stream-based</a:t>
            </a:r>
          </a:p>
          <a:p>
            <a:pPr marL="796926" lvl="1" indent="-457200">
              <a:buFont typeface="Arial" panose="020B0604020202020204" pitchFamily="34" charset="0"/>
              <a:buChar char="•"/>
            </a:pPr>
            <a:r>
              <a:rPr lang="en-US" dirty="0"/>
              <a:t>E.g., audio/video transmission, file transfer.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Message-based</a:t>
            </a:r>
          </a:p>
          <a:p>
            <a:pPr marL="796926" lvl="1" indent="-457200">
              <a:buFont typeface="Arial" panose="020B0604020202020204" pitchFamily="34" charset="0"/>
              <a:buChar char="•"/>
            </a:pPr>
            <a:r>
              <a:rPr lang="en-US" dirty="0"/>
              <a:t>Command/Response: one side sends Command; other side sends Response.</a:t>
            </a:r>
          </a:p>
          <a:p>
            <a:pPr marL="1030290" lvl="2" indent="-457200">
              <a:buFont typeface="Arial" panose="020B0604020202020204" pitchFamily="34" charset="0"/>
              <a:buChar char="•"/>
            </a:pPr>
            <a:r>
              <a:rPr lang="en-US" dirty="0"/>
              <a:t>Can be bidirectional.</a:t>
            </a:r>
          </a:p>
          <a:p>
            <a:pPr marL="796926" lvl="1" indent="-457200">
              <a:buFont typeface="Arial" panose="020B0604020202020204" pitchFamily="34" charset="0"/>
              <a:buChar char="•"/>
            </a:pPr>
            <a:r>
              <a:rPr lang="en-US" dirty="0"/>
              <a:t>Poll/Status: a simple form of Command/Response.</a:t>
            </a:r>
          </a:p>
          <a:p>
            <a:pPr marL="796926" lvl="1" indent="-457200">
              <a:buFont typeface="Arial" panose="020B0604020202020204" pitchFamily="34" charset="0"/>
              <a:buChar char="•"/>
            </a:pPr>
            <a:r>
              <a:rPr lang="en-US" dirty="0"/>
              <a:t>Subscribe/Event: one side sends Subscribe/Unsubscribe; other side sends Event.</a:t>
            </a:r>
          </a:p>
        </p:txBody>
      </p:sp>
    </p:spTree>
    <p:extLst>
      <p:ext uri="{BB962C8B-B14F-4D97-AF65-F5344CB8AC3E}">
        <p14:creationId xmlns:p14="http://schemas.microsoft.com/office/powerpoint/2010/main" val="16214098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4DA5-4DDF-4F19-814F-8B5D107FEAB5}"/>
              </a:ext>
            </a:extLst>
          </p:cNvPr>
          <p:cNvSpPr>
            <a:spLocks noGrp="1"/>
          </p:cNvSpPr>
          <p:nvPr>
            <p:ph type="title"/>
          </p:nvPr>
        </p:nvSpPr>
        <p:spPr/>
        <p:txBody>
          <a:bodyPr/>
          <a:lstStyle/>
          <a:p>
            <a:r>
              <a:rPr lang="en-US" dirty="0"/>
              <a:t>Write It Down: Formal Specification</a:t>
            </a:r>
          </a:p>
        </p:txBody>
      </p:sp>
      <p:sp>
        <p:nvSpPr>
          <p:cNvPr id="3" name="Text Placeholder 2">
            <a:extLst>
              <a:ext uri="{FF2B5EF4-FFF2-40B4-BE49-F238E27FC236}">
                <a16:creationId xmlns:a16="http://schemas.microsoft.com/office/drawing/2014/main" id="{35BAD4CA-F019-40EB-A9D8-C70E3217F2E1}"/>
              </a:ext>
            </a:extLst>
          </p:cNvPr>
          <p:cNvSpPr>
            <a:spLocks noGrp="1"/>
          </p:cNvSpPr>
          <p:nvPr>
            <p:ph type="body" sz="quarter" idx="10"/>
          </p:nvPr>
        </p:nvSpPr>
        <p:spPr>
          <a:xfrm>
            <a:off x="269239" y="1197324"/>
            <a:ext cx="11653523" cy="3769237"/>
          </a:xfrm>
        </p:spPr>
        <p:txBody>
          <a:bodyPr/>
          <a:lstStyle/>
          <a:p>
            <a:r>
              <a:rPr lang="en-US" dirty="0"/>
              <a:t>Even if it’s not “your” protocol.</a:t>
            </a:r>
          </a:p>
          <a:p>
            <a:r>
              <a:rPr lang="en-US" dirty="0"/>
              <a:t>Formal documentation:</a:t>
            </a:r>
          </a:p>
          <a:p>
            <a:pPr marL="457200" indent="-457200">
              <a:buFont typeface="Arial" panose="020B0604020202020204" pitchFamily="34" charset="0"/>
              <a:buChar char="•"/>
            </a:pPr>
            <a:r>
              <a:rPr lang="en-US" dirty="0">
                <a:latin typeface="Consolas" panose="020B0609020204030204" pitchFamily="49" charset="0"/>
              </a:rPr>
              <a:t>MUST</a:t>
            </a:r>
            <a:r>
              <a:rPr lang="en-US" dirty="0">
                <a:latin typeface="+mn-lt"/>
              </a:rPr>
              <a:t>, </a:t>
            </a:r>
            <a:r>
              <a:rPr lang="en-US" dirty="0">
                <a:latin typeface="Consolas" panose="020B0609020204030204" pitchFamily="49" charset="0"/>
              </a:rPr>
              <a:t>MAY</a:t>
            </a:r>
            <a:r>
              <a:rPr lang="en-US" dirty="0">
                <a:latin typeface="+mn-lt"/>
              </a:rPr>
              <a:t>, and </a:t>
            </a:r>
            <a:r>
              <a:rPr lang="en-US" dirty="0">
                <a:latin typeface="Consolas" panose="020B0609020204030204" pitchFamily="49" charset="0"/>
              </a:rPr>
              <a:t>SHOULD</a:t>
            </a:r>
            <a:r>
              <a:rPr lang="en-US" dirty="0"/>
              <a:t> from </a:t>
            </a:r>
            <a:r>
              <a:rPr lang="en-US" dirty="0">
                <a:latin typeface="+mn-lt"/>
              </a:rPr>
              <a:t>RFC </a:t>
            </a:r>
            <a:r>
              <a:rPr lang="en-US" dirty="0">
                <a:latin typeface="Consolas" panose="020B0609020204030204" pitchFamily="49" charset="0"/>
              </a:rPr>
              <a:t>2119</a:t>
            </a:r>
            <a:r>
              <a:rPr lang="en-US" dirty="0"/>
              <a:t>.</a:t>
            </a:r>
          </a:p>
          <a:p>
            <a:pPr marL="457200" indent="-457200">
              <a:buFont typeface="Arial" panose="020B0604020202020204" pitchFamily="34" charset="0"/>
              <a:buChar char="•"/>
            </a:pPr>
            <a:r>
              <a:rPr lang="en-US" dirty="0"/>
              <a:t>Build on established standards.</a:t>
            </a:r>
          </a:p>
          <a:p>
            <a:pPr marL="796926" lvl="1" indent="-457200">
              <a:buFont typeface="Arial" panose="020B0604020202020204" pitchFamily="34" charset="0"/>
              <a:buChar char="•"/>
            </a:pPr>
            <a:r>
              <a:rPr lang="en-US" dirty="0"/>
              <a:t>Clarify: bytes vs characters (encoding), endianness.</a:t>
            </a:r>
          </a:p>
          <a:p>
            <a:r>
              <a:rPr lang="en-US" dirty="0"/>
              <a:t>First contact:</a:t>
            </a:r>
          </a:p>
          <a:p>
            <a:pPr marL="457200" indent="-457200">
              <a:buFont typeface="Arial" panose="020B0604020202020204" pitchFamily="34" charset="0"/>
              <a:buChar char="•"/>
            </a:pPr>
            <a:r>
              <a:rPr lang="en-US" dirty="0"/>
              <a:t>Explicitly state which side is the server.</a:t>
            </a:r>
          </a:p>
        </p:txBody>
      </p:sp>
    </p:spTree>
    <p:extLst>
      <p:ext uri="{BB962C8B-B14F-4D97-AF65-F5344CB8AC3E}">
        <p14:creationId xmlns:p14="http://schemas.microsoft.com/office/powerpoint/2010/main" val="28008773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Who is this guy?</a:t>
            </a:r>
          </a:p>
        </p:txBody>
      </p:sp>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4378009" y="4769939"/>
            <a:ext cx="3435985" cy="1389380"/>
          </a:xfrm>
          <a:prstGeom prst="rect">
            <a:avLst/>
          </a:prstGeom>
        </p:spPr>
      </p:pic>
    </p:spTree>
    <p:extLst>
      <p:ext uri="{BB962C8B-B14F-4D97-AF65-F5344CB8AC3E}">
        <p14:creationId xmlns:p14="http://schemas.microsoft.com/office/powerpoint/2010/main" val="22329089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4DA5-4DDF-4F19-814F-8B5D107FEAB5}"/>
              </a:ext>
            </a:extLst>
          </p:cNvPr>
          <p:cNvSpPr>
            <a:spLocks noGrp="1"/>
          </p:cNvSpPr>
          <p:nvPr>
            <p:ph type="title"/>
          </p:nvPr>
        </p:nvSpPr>
        <p:spPr/>
        <p:txBody>
          <a:bodyPr/>
          <a:lstStyle/>
          <a:p>
            <a:r>
              <a:rPr lang="en-US" dirty="0"/>
              <a:t>Write It Down: Formal Specification</a:t>
            </a:r>
          </a:p>
        </p:txBody>
      </p:sp>
      <p:sp>
        <p:nvSpPr>
          <p:cNvPr id="3" name="Text Placeholder 2">
            <a:extLst>
              <a:ext uri="{FF2B5EF4-FFF2-40B4-BE49-F238E27FC236}">
                <a16:creationId xmlns:a16="http://schemas.microsoft.com/office/drawing/2014/main" id="{35BAD4CA-F019-40EB-A9D8-C70E3217F2E1}"/>
              </a:ext>
            </a:extLst>
          </p:cNvPr>
          <p:cNvSpPr>
            <a:spLocks noGrp="1"/>
          </p:cNvSpPr>
          <p:nvPr>
            <p:ph type="body" sz="quarter" idx="10"/>
          </p:nvPr>
        </p:nvSpPr>
        <p:spPr>
          <a:xfrm>
            <a:off x="269239" y="1197324"/>
            <a:ext cx="11653523" cy="3619837"/>
          </a:xfrm>
        </p:spPr>
        <p:txBody>
          <a:bodyPr/>
          <a:lstStyle/>
          <a:p>
            <a:endParaRPr lang="en-US" dirty="0"/>
          </a:p>
          <a:p>
            <a:r>
              <a:rPr lang="en-US" dirty="0"/>
              <a:t>Choosing a port for the server</a:t>
            </a:r>
          </a:p>
          <a:p>
            <a:pPr marL="457200" indent="-457200">
              <a:buFont typeface="Arial" panose="020B0604020202020204" pitchFamily="34" charset="0"/>
              <a:buChar char="•"/>
            </a:pPr>
            <a:r>
              <a:rPr lang="en-US" dirty="0"/>
              <a:t>Configurable if possible.</a:t>
            </a:r>
          </a:p>
          <a:p>
            <a:pPr marL="457200" indent="-457200">
              <a:buFont typeface="Arial" panose="020B0604020202020204" pitchFamily="34" charset="0"/>
              <a:buChar char="•"/>
            </a:pPr>
            <a:r>
              <a:rPr lang="en-US" dirty="0"/>
              <a:t>IANA: 0-1023 is off limits; use 1024-49151.</a:t>
            </a:r>
          </a:p>
          <a:p>
            <a:pPr marL="457200" indent="-457200">
              <a:buFont typeface="Arial" panose="020B0604020202020204" pitchFamily="34" charset="0"/>
              <a:buChar char="•"/>
            </a:pPr>
            <a:r>
              <a:rPr lang="en-US" dirty="0"/>
              <a:t>Avoid ephemeral port conflicts:</a:t>
            </a:r>
          </a:p>
          <a:p>
            <a:pPr marL="796926" lvl="1" indent="-457200">
              <a:buFont typeface="Arial" panose="020B0604020202020204" pitchFamily="34" charset="0"/>
              <a:buChar char="•"/>
            </a:pPr>
            <a:r>
              <a:rPr lang="en-US" dirty="0"/>
              <a:t>IANA (modern OSes): 49152 to 65535</a:t>
            </a:r>
          </a:p>
          <a:p>
            <a:pPr marL="796926" lvl="1" indent="-457200">
              <a:buFont typeface="Arial" panose="020B0604020202020204" pitchFamily="34" charset="0"/>
              <a:buChar char="•"/>
            </a:pPr>
            <a:r>
              <a:rPr lang="en-US" dirty="0"/>
              <a:t>Old Linux/Windows: 1025-5000</a:t>
            </a:r>
          </a:p>
        </p:txBody>
      </p:sp>
    </p:spTree>
    <p:extLst>
      <p:ext uri="{BB962C8B-B14F-4D97-AF65-F5344CB8AC3E}">
        <p14:creationId xmlns:p14="http://schemas.microsoft.com/office/powerpoint/2010/main" val="29817581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DCA0-C37D-4FDD-977E-7E0FB43478CA}"/>
              </a:ext>
            </a:extLst>
          </p:cNvPr>
          <p:cNvSpPr>
            <a:spLocks noGrp="1"/>
          </p:cNvSpPr>
          <p:nvPr>
            <p:ph type="title"/>
          </p:nvPr>
        </p:nvSpPr>
        <p:spPr/>
        <p:txBody>
          <a:bodyPr/>
          <a:lstStyle/>
          <a:p>
            <a:r>
              <a:rPr lang="en-US" dirty="0"/>
              <a:t>Application Protocol Versioning</a:t>
            </a:r>
          </a:p>
        </p:txBody>
      </p:sp>
      <p:sp>
        <p:nvSpPr>
          <p:cNvPr id="3" name="Text Placeholder 2">
            <a:extLst>
              <a:ext uri="{FF2B5EF4-FFF2-40B4-BE49-F238E27FC236}">
                <a16:creationId xmlns:a16="http://schemas.microsoft.com/office/drawing/2014/main" id="{9EAC42A8-3BB3-4639-819E-AF67F6136416}"/>
              </a:ext>
            </a:extLst>
          </p:cNvPr>
          <p:cNvSpPr>
            <a:spLocks noGrp="1"/>
          </p:cNvSpPr>
          <p:nvPr>
            <p:ph type="body" sz="quarter" idx="10"/>
          </p:nvPr>
        </p:nvSpPr>
        <p:spPr>
          <a:xfrm>
            <a:off x="269239" y="1197324"/>
            <a:ext cx="11653523" cy="3819059"/>
          </a:xfrm>
        </p:spPr>
        <p:txBody>
          <a:bodyPr/>
          <a:lstStyle/>
          <a:p>
            <a:endParaRPr lang="en-US" dirty="0"/>
          </a:p>
          <a:p>
            <a:r>
              <a:rPr lang="en-US" dirty="0"/>
              <a:t>Enabling backwards compatibility is easier now than later!</a:t>
            </a:r>
          </a:p>
          <a:p>
            <a:endParaRPr lang="en-US" dirty="0"/>
          </a:p>
          <a:p>
            <a:r>
              <a:rPr lang="en-US" dirty="0"/>
              <a:t>The version to use should be negotiated, not assumed.</a:t>
            </a:r>
          </a:p>
          <a:p>
            <a:endParaRPr lang="en-US" dirty="0"/>
          </a:p>
          <a:p>
            <a:r>
              <a:rPr lang="en-US" dirty="0"/>
              <a:t>Don’t over-engineer; i.e., just have one side send a list and have the other side choose one.</a:t>
            </a:r>
          </a:p>
        </p:txBody>
      </p:sp>
    </p:spTree>
    <p:extLst>
      <p:ext uri="{BB962C8B-B14F-4D97-AF65-F5344CB8AC3E}">
        <p14:creationId xmlns:p14="http://schemas.microsoft.com/office/powerpoint/2010/main" val="4048726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Provides (Review)</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4416337"/>
          </a:xfrm>
        </p:spPr>
        <p:txBody>
          <a:bodyPr/>
          <a:lstStyle/>
          <a:p>
            <a:pPr marL="457200" indent="-457200">
              <a:buFont typeface="Arial" panose="020B0604020202020204" pitchFamily="34" charset="0"/>
              <a:buChar char="•"/>
            </a:pPr>
            <a:r>
              <a:rPr lang="en-US" dirty="0"/>
              <a:t>“Connection” (but not whether a connection is viable)</a:t>
            </a:r>
          </a:p>
          <a:p>
            <a:pPr marL="796926" lvl="1" indent="-457200">
              <a:buFont typeface="Arial" panose="020B0604020202020204" pitchFamily="34" charset="0"/>
              <a:buChar char="•"/>
            </a:pPr>
            <a:r>
              <a:rPr lang="en-US" dirty="0"/>
              <a:t>Client connects to server.</a:t>
            </a:r>
          </a:p>
          <a:p>
            <a:pPr marL="796926" lvl="1" indent="-457200">
              <a:buFont typeface="Arial" panose="020B0604020202020204" pitchFamily="34" charset="0"/>
              <a:buChar char="•"/>
            </a:pPr>
            <a:r>
              <a:rPr lang="en-US" dirty="0"/>
              <a:t>Connected sockets don’t have an orientation.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Reliability</a:t>
            </a:r>
          </a:p>
          <a:p>
            <a:pPr marL="796926" lvl="1" indent="-457200">
              <a:buFont typeface="Arial" panose="020B0604020202020204" pitchFamily="34" charset="0"/>
              <a:buChar char="•"/>
            </a:pPr>
            <a:r>
              <a:rPr lang="en-US" dirty="0"/>
              <a:t>Acknowledgements, Checksums, Retransmission, Discarding duplicates.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Ordering</a:t>
            </a:r>
          </a:p>
          <a:p>
            <a:pPr marL="796926" lvl="1" indent="-457200">
              <a:buFont typeface="Arial" panose="020B0604020202020204" pitchFamily="34" charset="0"/>
              <a:buChar char="•"/>
            </a:pPr>
            <a:r>
              <a:rPr lang="en-US" dirty="0"/>
              <a:t>Packets sorted on receipt</a:t>
            </a:r>
          </a:p>
        </p:txBody>
      </p:sp>
    </p:spTree>
    <p:extLst>
      <p:ext uri="{BB962C8B-B14F-4D97-AF65-F5344CB8AC3E}">
        <p14:creationId xmlns:p14="http://schemas.microsoft.com/office/powerpoint/2010/main" val="423625872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Does NOT Provide</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3072188"/>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Message Boundaries</a:t>
            </a:r>
          </a:p>
          <a:p>
            <a:pPr marL="796926" lvl="1" indent="-457200">
              <a:buFont typeface="Arial" panose="020B0604020202020204" pitchFamily="34" charset="0"/>
              <a:buChar char="•"/>
            </a:pPr>
            <a:r>
              <a:rPr lang="en-US" dirty="0"/>
              <a:t>Your abstraction is a stream of bytes, not packets.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Known Connection State</a:t>
            </a:r>
          </a:p>
          <a:p>
            <a:pPr marL="796926" lvl="1" indent="-457200">
              <a:buFont typeface="Arial" panose="020B0604020202020204" pitchFamily="34" charset="0"/>
              <a:buChar char="•"/>
            </a:pPr>
            <a:r>
              <a:rPr lang="en-US" dirty="0"/>
              <a:t>You cannot know whether a connection is viable.</a:t>
            </a:r>
          </a:p>
        </p:txBody>
      </p:sp>
    </p:spTree>
    <p:extLst>
      <p:ext uri="{BB962C8B-B14F-4D97-AF65-F5344CB8AC3E}">
        <p14:creationId xmlns:p14="http://schemas.microsoft.com/office/powerpoint/2010/main" val="16704259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3F4F9-DBB1-4D61-BE06-1F17F2039B7D}"/>
              </a:ext>
            </a:extLst>
          </p:cNvPr>
          <p:cNvSpPr>
            <a:spLocks noGrp="1"/>
          </p:cNvSpPr>
          <p:nvPr>
            <p:ph type="title"/>
          </p:nvPr>
        </p:nvSpPr>
        <p:spPr/>
        <p:txBody>
          <a:bodyPr/>
          <a:lstStyle/>
          <a:p>
            <a:r>
              <a:rPr lang="en-US" dirty="0"/>
              <a:t>Designing Application Protocols for TCP/IP:</a:t>
            </a:r>
            <a:br>
              <a:rPr lang="en-US" dirty="0"/>
            </a:br>
            <a:r>
              <a:rPr lang="en-US" dirty="0"/>
              <a:t>The Two Tricky Bits</a:t>
            </a:r>
          </a:p>
        </p:txBody>
      </p:sp>
    </p:spTree>
    <p:extLst>
      <p:ext uri="{BB962C8B-B14F-4D97-AF65-F5344CB8AC3E}">
        <p14:creationId xmlns:p14="http://schemas.microsoft.com/office/powerpoint/2010/main" val="262387301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E174-F6F7-4A1D-B41B-CFD76EDCC095}"/>
              </a:ext>
            </a:extLst>
          </p:cNvPr>
          <p:cNvSpPr>
            <a:spLocks noGrp="1"/>
          </p:cNvSpPr>
          <p:nvPr>
            <p:ph type="title"/>
          </p:nvPr>
        </p:nvSpPr>
        <p:spPr/>
        <p:txBody>
          <a:bodyPr/>
          <a:lstStyle/>
          <a:p>
            <a:r>
              <a:rPr lang="en-US" dirty="0"/>
              <a:t>Message Framing: Problem</a:t>
            </a:r>
          </a:p>
        </p:txBody>
      </p:sp>
      <p:sp>
        <p:nvSpPr>
          <p:cNvPr id="3" name="Text Placeholder 2">
            <a:extLst>
              <a:ext uri="{FF2B5EF4-FFF2-40B4-BE49-F238E27FC236}">
                <a16:creationId xmlns:a16="http://schemas.microsoft.com/office/drawing/2014/main" id="{42793C31-FD7E-4E97-85D7-5A1C17D708DB}"/>
              </a:ext>
            </a:extLst>
          </p:cNvPr>
          <p:cNvSpPr>
            <a:spLocks noGrp="1"/>
          </p:cNvSpPr>
          <p:nvPr>
            <p:ph type="body" sz="quarter" idx="10"/>
          </p:nvPr>
        </p:nvSpPr>
        <p:spPr>
          <a:xfrm>
            <a:off x="269239" y="1197324"/>
            <a:ext cx="11653523" cy="4615559"/>
          </a:xfrm>
        </p:spPr>
        <p:txBody>
          <a:bodyPr/>
          <a:lstStyle/>
          <a:p>
            <a:pPr marL="457200" indent="-457200">
              <a:buFont typeface="Arial" panose="020B0604020202020204" pitchFamily="34" charset="0"/>
              <a:buChar char="•"/>
            </a:pPr>
            <a:r>
              <a:rPr lang="en-US" dirty="0"/>
              <a:t>Most protocols have some notion of a “message”, e.g., Command, Response, (Un)Subscribe, Event.</a:t>
            </a:r>
          </a:p>
          <a:p>
            <a:pPr marL="457200" indent="-457200">
              <a:buFont typeface="Arial" panose="020B0604020202020204" pitchFamily="34" charset="0"/>
              <a:buChar char="•"/>
            </a:pPr>
            <a:r>
              <a:rPr lang="en-US" dirty="0"/>
              <a:t>TCP </a:t>
            </a:r>
            <a:r>
              <a:rPr lang="en-US" i="1" dirty="0"/>
              <a:t>does not </a:t>
            </a:r>
            <a:r>
              <a:rPr lang="en-US" dirty="0"/>
              <a:t>preserve message boundaries.</a:t>
            </a:r>
          </a:p>
          <a:p>
            <a:pPr marL="796926" lvl="1" indent="-457200">
              <a:buFont typeface="Arial" panose="020B0604020202020204" pitchFamily="34" charset="0"/>
              <a:buChar char="•"/>
            </a:pPr>
            <a:r>
              <a:rPr lang="en-US" dirty="0"/>
              <a:t>Stream of bytes, not packets.</a:t>
            </a:r>
          </a:p>
          <a:p>
            <a:pPr marL="457200" indent="-457200">
              <a:buFont typeface="Arial" panose="020B0604020202020204" pitchFamily="34" charset="0"/>
              <a:buChar char="•"/>
            </a:pPr>
            <a:r>
              <a:rPr lang="en-US" dirty="0"/>
              <a:t>“Send”: place bytes in outgoing stream.</a:t>
            </a:r>
          </a:p>
          <a:p>
            <a:pPr marL="457200" indent="-457200">
              <a:buFont typeface="Arial" panose="020B0604020202020204" pitchFamily="34" charset="0"/>
              <a:buChar char="•"/>
            </a:pPr>
            <a:r>
              <a:rPr lang="en-US" dirty="0"/>
              <a:t>“Receive”: read bytes from incoming stream.</a:t>
            </a:r>
          </a:p>
          <a:p>
            <a:pPr marL="457200" indent="-457200">
              <a:buFont typeface="Arial" panose="020B0604020202020204" pitchFamily="34" charset="0"/>
              <a:buChar char="•"/>
            </a:pPr>
            <a:r>
              <a:rPr lang="en-US" dirty="0"/>
              <a:t>“Send” and “Receive” are not 1:1.</a:t>
            </a:r>
          </a:p>
          <a:p>
            <a:pPr marL="796926" lvl="1" indent="-457200">
              <a:buFont typeface="Arial" panose="020B0604020202020204" pitchFamily="34" charset="0"/>
              <a:buChar char="•"/>
            </a:pPr>
            <a:r>
              <a:rPr lang="en-US" dirty="0"/>
              <a:t>1:N or N:1 or even M:N!</a:t>
            </a:r>
          </a:p>
          <a:p>
            <a:pPr marL="796926" lvl="1" indent="-457200">
              <a:buFont typeface="Arial" panose="020B0604020202020204" pitchFamily="34" charset="0"/>
              <a:buChar char="•"/>
            </a:pPr>
            <a:r>
              <a:rPr lang="en-US" dirty="0"/>
              <a:t>Loopback testing implies 1:1</a:t>
            </a:r>
          </a:p>
        </p:txBody>
      </p:sp>
      <p:pic>
        <p:nvPicPr>
          <p:cNvPr id="2050" name="Picture 2">
            <a:extLst>
              <a:ext uri="{FF2B5EF4-FFF2-40B4-BE49-F238E27FC236}">
                <a16:creationId xmlns:a16="http://schemas.microsoft.com/office/drawing/2014/main" id="{623AE587-4C78-4C67-BF67-32A3944D4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614363"/>
            <a:ext cx="47625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069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F87AF0-3AA6-4F85-AB70-7B70B2E8E8E6}"/>
              </a:ext>
            </a:extLst>
          </p:cNvPr>
          <p:cNvSpPr/>
          <p:nvPr/>
        </p:nvSpPr>
        <p:spPr bwMode="auto">
          <a:xfrm>
            <a:off x="657921" y="1979914"/>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11" name="Rectangle 10">
            <a:extLst>
              <a:ext uri="{FF2B5EF4-FFF2-40B4-BE49-F238E27FC236}">
                <a16:creationId xmlns:a16="http://schemas.microsoft.com/office/drawing/2014/main" id="{2020FAC7-61D6-4A6A-9C6D-B9B1B52D6A12}"/>
              </a:ext>
            </a:extLst>
          </p:cNvPr>
          <p:cNvSpPr/>
          <p:nvPr/>
        </p:nvSpPr>
        <p:spPr bwMode="auto">
          <a:xfrm>
            <a:off x="8891241" y="1979913"/>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18" name="Rectangle 17">
            <a:extLst>
              <a:ext uri="{FF2B5EF4-FFF2-40B4-BE49-F238E27FC236}">
                <a16:creationId xmlns:a16="http://schemas.microsoft.com/office/drawing/2014/main" id="{80AEB4A3-117F-46A6-BA8C-097029E34400}"/>
              </a:ext>
            </a:extLst>
          </p:cNvPr>
          <p:cNvSpPr/>
          <p:nvPr/>
        </p:nvSpPr>
        <p:spPr bwMode="auto">
          <a:xfrm>
            <a:off x="8891241" y="4478642"/>
            <a:ext cx="2642839" cy="9680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OS</a:t>
            </a:r>
          </a:p>
        </p:txBody>
      </p:sp>
      <p:sp>
        <p:nvSpPr>
          <p:cNvPr id="17" name="Rectangle 16">
            <a:extLst>
              <a:ext uri="{FF2B5EF4-FFF2-40B4-BE49-F238E27FC236}">
                <a16:creationId xmlns:a16="http://schemas.microsoft.com/office/drawing/2014/main" id="{2BC149E0-9FC3-41BA-8F1B-1103898E752E}"/>
              </a:ext>
            </a:extLst>
          </p:cNvPr>
          <p:cNvSpPr/>
          <p:nvPr/>
        </p:nvSpPr>
        <p:spPr bwMode="auto">
          <a:xfrm>
            <a:off x="657921" y="4499451"/>
            <a:ext cx="2642839" cy="9680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OS</a:t>
            </a:r>
          </a:p>
        </p:txBody>
      </p:sp>
      <p:sp>
        <p:nvSpPr>
          <p:cNvPr id="19" name="Rectangle 18">
            <a:extLst>
              <a:ext uri="{FF2B5EF4-FFF2-40B4-BE49-F238E27FC236}">
                <a16:creationId xmlns:a16="http://schemas.microsoft.com/office/drawing/2014/main" id="{46BFB3A9-B736-4791-B5AC-AAADCD41BC66}"/>
              </a:ext>
            </a:extLst>
          </p:cNvPr>
          <p:cNvSpPr/>
          <p:nvPr/>
        </p:nvSpPr>
        <p:spPr bwMode="auto">
          <a:xfrm>
            <a:off x="2564778" y="3154297"/>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CD</a:t>
            </a:r>
          </a:p>
        </p:txBody>
      </p:sp>
      <p:sp>
        <p:nvSpPr>
          <p:cNvPr id="2" name="Title 1">
            <a:extLst>
              <a:ext uri="{FF2B5EF4-FFF2-40B4-BE49-F238E27FC236}">
                <a16:creationId xmlns:a16="http://schemas.microsoft.com/office/drawing/2014/main" id="{5328428D-6E30-4C5A-A2FB-895D4D21630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78D3BA9-0146-4D77-8A22-BD29AC1C5396}"/>
              </a:ext>
            </a:extLst>
          </p:cNvPr>
          <p:cNvSpPr>
            <a:spLocks noGrp="1"/>
          </p:cNvSpPr>
          <p:nvPr>
            <p:ph type="body" sz="quarter" idx="10"/>
          </p:nvPr>
        </p:nvSpPr>
        <p:spPr/>
        <p:txBody>
          <a:bodyPr/>
          <a:lstStyle/>
          <a:p>
            <a:endParaRPr lang="en-US" dirty="0"/>
          </a:p>
        </p:txBody>
      </p:sp>
      <p:sp>
        <p:nvSpPr>
          <p:cNvPr id="12" name="Rectangle 11">
            <a:extLst>
              <a:ext uri="{FF2B5EF4-FFF2-40B4-BE49-F238E27FC236}">
                <a16:creationId xmlns:a16="http://schemas.microsoft.com/office/drawing/2014/main" id="{92D511FC-3132-4B0E-9B77-9108BFBBEB07}"/>
              </a:ext>
            </a:extLst>
          </p:cNvPr>
          <p:cNvSpPr/>
          <p:nvPr/>
        </p:nvSpPr>
        <p:spPr bwMode="auto">
          <a:xfrm>
            <a:off x="2564779" y="3162443"/>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AB</a:t>
            </a:r>
          </a:p>
        </p:txBody>
      </p:sp>
      <p:sp>
        <p:nvSpPr>
          <p:cNvPr id="20" name="Rectangle 19">
            <a:extLst>
              <a:ext uri="{FF2B5EF4-FFF2-40B4-BE49-F238E27FC236}">
                <a16:creationId xmlns:a16="http://schemas.microsoft.com/office/drawing/2014/main" id="{57750B5E-8F2F-46E4-B63F-F652857E408E}"/>
              </a:ext>
            </a:extLst>
          </p:cNvPr>
          <p:cNvSpPr/>
          <p:nvPr/>
        </p:nvSpPr>
        <p:spPr bwMode="auto">
          <a:xfrm>
            <a:off x="8155260" y="4756354"/>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ABCD</a:t>
            </a:r>
          </a:p>
        </p:txBody>
      </p:sp>
    </p:spTree>
    <p:extLst>
      <p:ext uri="{BB962C8B-B14F-4D97-AF65-F5344CB8AC3E}">
        <p14:creationId xmlns:p14="http://schemas.microsoft.com/office/powerpoint/2010/main" val="996981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125E-6 -3.7037E-6 L -3.125E-6 0.23079 " pathEditMode="relative" rAng="0" ptsTypes="AA">
                                      <p:cBhvr>
                                        <p:cTn id="11" dur="2000" fill="hold"/>
                                        <p:tgtEl>
                                          <p:spTgt spid="12"/>
                                        </p:tgtEl>
                                        <p:attrNameLst>
                                          <p:attrName>ppt_x</p:attrName>
                                          <p:attrName>ppt_y</p:attrName>
                                        </p:attrNameLst>
                                      </p:cBhvr>
                                      <p:rCtr x="0" y="11528"/>
                                    </p:animMotion>
                                  </p:childTnLst>
                                </p:cTn>
                              </p:par>
                            </p:childTnLst>
                          </p:cTn>
                        </p:par>
                        <p:par>
                          <p:cTn id="12" fill="hold">
                            <p:stCondLst>
                              <p:cond delay="2000"/>
                            </p:stCondLst>
                            <p:childTnLst>
                              <p:par>
                                <p:cTn id="13" presetID="42" presetClass="path" presetSubtype="0" accel="50000" decel="50000" fill="hold" grpId="2" nodeType="afterEffect">
                                  <p:stCondLst>
                                    <p:cond delay="0"/>
                                  </p:stCondLst>
                                  <p:childTnLst>
                                    <p:animMotion origin="layout" path="M -3.125E-6 0.23079 L 0.45091 0.23079 " pathEditMode="relative" rAng="0" ptsTypes="AA">
                                      <p:cBhvr>
                                        <p:cTn id="14" dur="2000" fill="hold"/>
                                        <p:tgtEl>
                                          <p:spTgt spid="12"/>
                                        </p:tgtEl>
                                        <p:attrNameLst>
                                          <p:attrName>ppt_x</p:attrName>
                                          <p:attrName>ppt_y</p:attrName>
                                        </p:attrNameLst>
                                      </p:cBhvr>
                                      <p:rCtr x="22539" y="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3.125E-6 3.7037E-6 L -3.125E-6 0.23078 " pathEditMode="relative" rAng="0" ptsTypes="AA">
                                      <p:cBhvr>
                                        <p:cTn id="23" dur="2000" fill="hold"/>
                                        <p:tgtEl>
                                          <p:spTgt spid="19"/>
                                        </p:tgtEl>
                                        <p:attrNameLst>
                                          <p:attrName>ppt_x</p:attrName>
                                          <p:attrName>ppt_y</p:attrName>
                                        </p:attrNameLst>
                                      </p:cBhvr>
                                      <p:rCtr x="0" y="11528"/>
                                    </p:animMotion>
                                  </p:childTnLst>
                                </p:cTn>
                              </p:par>
                            </p:childTnLst>
                          </p:cTn>
                        </p:par>
                        <p:par>
                          <p:cTn id="24" fill="hold">
                            <p:stCondLst>
                              <p:cond delay="2000"/>
                            </p:stCondLst>
                            <p:childTnLst>
                              <p:par>
                                <p:cTn id="25" presetID="42" presetClass="path" presetSubtype="0" accel="50000" decel="50000" fill="hold" grpId="2" nodeType="afterEffect">
                                  <p:stCondLst>
                                    <p:cond delay="0"/>
                                  </p:stCondLst>
                                  <p:childTnLst>
                                    <p:animMotion origin="layout" path="M -3.125E-6 0.23078 L 0.45091 0.23078 " pathEditMode="relative" rAng="0" ptsTypes="AA">
                                      <p:cBhvr>
                                        <p:cTn id="26" dur="2000" fill="hold"/>
                                        <p:tgtEl>
                                          <p:spTgt spid="19"/>
                                        </p:tgtEl>
                                        <p:attrNameLst>
                                          <p:attrName>ppt_x</p:attrName>
                                          <p:attrName>ppt_y</p:attrName>
                                        </p:attrNameLst>
                                      </p:cBhvr>
                                      <p:rCtr x="22539" y="0"/>
                                    </p:animMotion>
                                  </p:childTnLst>
                                </p:cTn>
                              </p:par>
                            </p:childTnLst>
                          </p:cTn>
                        </p:par>
                        <p:par>
                          <p:cTn id="27" fill="hold">
                            <p:stCondLst>
                              <p:cond delay="4000"/>
                            </p:stCondLst>
                            <p:childTnLst>
                              <p:par>
                                <p:cTn id="28" presetID="1" presetClass="entr" presetSubtype="0" fill="hold" grpId="1" nodeType="after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xit" presetSubtype="0" fill="hold" grpId="3"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grpId="3" nodeType="withEffect">
                                  <p:stCondLst>
                                    <p:cond delay="0"/>
                                  </p:stCondLst>
                                  <p:childTnLst>
                                    <p:set>
                                      <p:cBhvr>
                                        <p:cTn id="33" dur="1" fill="hold">
                                          <p:stCondLst>
                                            <p:cond delay="0"/>
                                          </p:stCondLst>
                                        </p:cTn>
                                        <p:tgtEl>
                                          <p:spTgt spid="1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3.33333E-6 -1.11111E-6 L 0.00013 -0.24491 " pathEditMode="relative" rAng="0" ptsTypes="AA">
                                      <p:cBhvr>
                                        <p:cTn id="37" dur="2000" fill="hold"/>
                                        <p:tgtEl>
                                          <p:spTgt spid="20"/>
                                        </p:tgtEl>
                                        <p:attrNameLst>
                                          <p:attrName>ppt_x</p:attrName>
                                          <p:attrName>ppt_y</p:attrName>
                                        </p:attrNameLst>
                                      </p:cBhvr>
                                      <p:rCtr x="0" y="-12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9" grpId="2" animBg="1"/>
      <p:bldP spid="19" grpId="3" animBg="1"/>
      <p:bldP spid="12" grpId="0" animBg="1"/>
      <p:bldP spid="12" grpId="1" animBg="1"/>
      <p:bldP spid="12" grpId="2" animBg="1"/>
      <p:bldP spid="12" grpId="3" animBg="1"/>
      <p:bldP spid="20" grpId="0" animBg="1"/>
      <p:bldP spid="2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8206-5217-4F78-8E52-7E2EB401D7F5}"/>
              </a:ext>
            </a:extLst>
          </p:cNvPr>
          <p:cNvSpPr>
            <a:spLocks noGrp="1"/>
          </p:cNvSpPr>
          <p:nvPr>
            <p:ph type="title"/>
          </p:nvPr>
        </p:nvSpPr>
        <p:spPr/>
        <p:txBody>
          <a:bodyPr/>
          <a:lstStyle/>
          <a:p>
            <a:r>
              <a:rPr lang="en-US" dirty="0"/>
              <a:t>Message Framing: Solutions</a:t>
            </a:r>
          </a:p>
        </p:txBody>
      </p:sp>
      <p:sp>
        <p:nvSpPr>
          <p:cNvPr id="3" name="Text Placeholder 2">
            <a:extLst>
              <a:ext uri="{FF2B5EF4-FFF2-40B4-BE49-F238E27FC236}">
                <a16:creationId xmlns:a16="http://schemas.microsoft.com/office/drawing/2014/main" id="{9E3B0B98-EBA8-4E93-B9DD-D2C9326D092E}"/>
              </a:ext>
            </a:extLst>
          </p:cNvPr>
          <p:cNvSpPr>
            <a:spLocks noGrp="1"/>
          </p:cNvSpPr>
          <p:nvPr>
            <p:ph type="body" sz="quarter" idx="10"/>
          </p:nvPr>
        </p:nvSpPr>
        <p:spPr>
          <a:xfrm>
            <a:off x="269239" y="1197324"/>
            <a:ext cx="11653523" cy="4466287"/>
          </a:xfrm>
        </p:spPr>
        <p:txBody>
          <a:bodyPr/>
          <a:lstStyle/>
          <a:p>
            <a:endParaRPr lang="en-US" dirty="0"/>
          </a:p>
          <a:p>
            <a:r>
              <a:rPr lang="en-US" dirty="0"/>
              <a:t>Length Prefixing:</a:t>
            </a:r>
          </a:p>
          <a:p>
            <a:pPr marL="457200" indent="-457200">
              <a:buFont typeface="Arial" panose="020B0604020202020204" pitchFamily="34" charset="0"/>
              <a:buChar char="•"/>
            </a:pPr>
            <a:r>
              <a:rPr lang="en-US" dirty="0"/>
              <a:t>Binary number indicating length of message.</a:t>
            </a:r>
          </a:p>
          <a:p>
            <a:pPr marL="457200" indent="-457200">
              <a:buFont typeface="Arial" panose="020B0604020202020204" pitchFamily="34" charset="0"/>
              <a:buChar char="•"/>
            </a:pPr>
            <a:r>
              <a:rPr lang="en-US" dirty="0"/>
              <a:t>Document: length and endianness.</a:t>
            </a:r>
          </a:p>
          <a:p>
            <a:pPr marL="457200" indent="-457200">
              <a:buFont typeface="Arial" panose="020B0604020202020204" pitchFamily="34" charset="0"/>
              <a:buChar char="•"/>
            </a:pPr>
            <a:endParaRPr lang="en-US" dirty="0"/>
          </a:p>
          <a:p>
            <a:r>
              <a:rPr lang="en-US" dirty="0"/>
              <a:t>Delimiters:</a:t>
            </a:r>
          </a:p>
          <a:p>
            <a:pPr marL="457200" indent="-457200">
              <a:buFont typeface="Arial" panose="020B0604020202020204" pitchFamily="34" charset="0"/>
              <a:buChar char="•"/>
            </a:pPr>
            <a:r>
              <a:rPr lang="en-US" dirty="0"/>
              <a:t>May require escaping message data to avoid delimiters.</a:t>
            </a:r>
          </a:p>
          <a:p>
            <a:pPr marL="457200" indent="-457200">
              <a:buFont typeface="Arial" panose="020B0604020202020204" pitchFamily="34" charset="0"/>
              <a:buChar char="•"/>
            </a:pPr>
            <a:r>
              <a:rPr lang="en-US" dirty="0"/>
              <a:t>Requires flexible buffers on receiving side.</a:t>
            </a:r>
          </a:p>
        </p:txBody>
      </p:sp>
    </p:spTree>
    <p:extLst>
      <p:ext uri="{BB962C8B-B14F-4D97-AF65-F5344CB8AC3E}">
        <p14:creationId xmlns:p14="http://schemas.microsoft.com/office/powerpoint/2010/main" val="168406190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A060-ECBB-4C3F-BEF6-CE204568BEA7}"/>
              </a:ext>
            </a:extLst>
          </p:cNvPr>
          <p:cNvSpPr>
            <a:spLocks noGrp="1"/>
          </p:cNvSpPr>
          <p:nvPr>
            <p:ph type="title"/>
          </p:nvPr>
        </p:nvSpPr>
        <p:spPr/>
        <p:txBody>
          <a:bodyPr/>
          <a:lstStyle/>
          <a:p>
            <a:r>
              <a:rPr lang="en-US" dirty="0"/>
              <a:t>Keepalives: Problem</a:t>
            </a:r>
          </a:p>
        </p:txBody>
      </p:sp>
      <p:sp>
        <p:nvSpPr>
          <p:cNvPr id="3" name="Text Placeholder 2">
            <a:extLst>
              <a:ext uri="{FF2B5EF4-FFF2-40B4-BE49-F238E27FC236}">
                <a16:creationId xmlns:a16="http://schemas.microsoft.com/office/drawing/2014/main" id="{9437BA8C-8F36-456C-A4C8-5CC44B914A73}"/>
              </a:ext>
            </a:extLst>
          </p:cNvPr>
          <p:cNvSpPr>
            <a:spLocks noGrp="1"/>
          </p:cNvSpPr>
          <p:nvPr>
            <p:ph type="body" sz="quarter" idx="10"/>
          </p:nvPr>
        </p:nvSpPr>
        <p:spPr>
          <a:xfrm>
            <a:off x="269239" y="1197324"/>
            <a:ext cx="11653523" cy="4343946"/>
          </a:xfrm>
        </p:spPr>
        <p:txBody>
          <a:bodyPr/>
          <a:lstStyle/>
          <a:p>
            <a:pPr marL="457200" indent="-457200">
              <a:buFont typeface="Arial" panose="020B0604020202020204" pitchFamily="34" charset="0"/>
              <a:buChar char="•"/>
            </a:pPr>
            <a:r>
              <a:rPr lang="en-US" dirty="0"/>
              <a:t>TCP is an “idle protocol”:</a:t>
            </a:r>
          </a:p>
          <a:p>
            <a:pPr marL="796926" lvl="1" indent="-457200">
              <a:buFont typeface="Arial" panose="020B0604020202020204" pitchFamily="34" charset="0"/>
              <a:buChar char="•"/>
            </a:pPr>
            <a:r>
              <a:rPr lang="en-US" dirty="0"/>
              <a:t>No packets are transferred when idle.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TCP will detect a dropped connection </a:t>
            </a:r>
            <a:r>
              <a:rPr lang="en-US" i="1" dirty="0"/>
              <a:t>if</a:t>
            </a:r>
            <a:r>
              <a:rPr lang="en-US" dirty="0"/>
              <a:t> data is sent.</a:t>
            </a:r>
          </a:p>
          <a:p>
            <a:pPr marL="796926" lvl="1" indent="-457200">
              <a:buFont typeface="Arial" panose="020B0604020202020204" pitchFamily="34" charset="0"/>
              <a:buChar char="•"/>
            </a:pPr>
            <a:r>
              <a:rPr lang="en-US" dirty="0"/>
              <a:t>Reliability guaranteed!</a:t>
            </a:r>
          </a:p>
          <a:p>
            <a:pPr marL="796926" lvl="1" indent="-457200">
              <a:buFont typeface="Arial" panose="020B0604020202020204" pitchFamily="34" charset="0"/>
              <a:buChar char="•"/>
            </a:pPr>
            <a:r>
              <a:rPr lang="en-US" dirty="0"/>
              <a:t>Most protocols only have one side sending at a time;</a:t>
            </a:r>
            <a:br>
              <a:rPr lang="en-US" dirty="0"/>
            </a:br>
            <a:r>
              <a:rPr lang="en-US" dirty="0"/>
              <a:t>the sending side sees an error – the receiving side is </a:t>
            </a:r>
            <a:r>
              <a:rPr lang="en-US" i="1" dirty="0"/>
              <a:t>half-open</a:t>
            </a:r>
            <a:r>
              <a:rPr lang="en-US" dirty="0"/>
              <a: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Windows detects local network link loss and notifies apps!</a:t>
            </a:r>
          </a:p>
        </p:txBody>
      </p:sp>
      <p:pic>
        <p:nvPicPr>
          <p:cNvPr id="5" name="Picture 2">
            <a:extLst>
              <a:ext uri="{FF2B5EF4-FFF2-40B4-BE49-F238E27FC236}">
                <a16:creationId xmlns:a16="http://schemas.microsoft.com/office/drawing/2014/main" id="{AADA95B2-715E-4347-91F0-10A9DFBC7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614363"/>
            <a:ext cx="47625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63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01E0-AF26-4565-BD83-774E1F46192C}"/>
              </a:ext>
            </a:extLst>
          </p:cNvPr>
          <p:cNvSpPr>
            <a:spLocks noGrp="1"/>
          </p:cNvSpPr>
          <p:nvPr>
            <p:ph type="title"/>
          </p:nvPr>
        </p:nvSpPr>
        <p:spPr/>
        <p:txBody>
          <a:bodyPr/>
          <a:lstStyle/>
          <a:p>
            <a:r>
              <a:rPr lang="en-US" dirty="0"/>
              <a:t>Avoiding Windows’ Helpfulness</a:t>
            </a:r>
          </a:p>
        </p:txBody>
      </p:sp>
      <p:sp>
        <p:nvSpPr>
          <p:cNvPr id="3" name="Text Placeholder 2">
            <a:extLst>
              <a:ext uri="{FF2B5EF4-FFF2-40B4-BE49-F238E27FC236}">
                <a16:creationId xmlns:a16="http://schemas.microsoft.com/office/drawing/2014/main" id="{8B1EC806-6D3A-40D1-9FC6-AAE114C4E44C}"/>
              </a:ext>
            </a:extLst>
          </p:cNvPr>
          <p:cNvSpPr>
            <a:spLocks noGrp="1"/>
          </p:cNvSpPr>
          <p:nvPr>
            <p:ph type="body" sz="quarter" idx="10"/>
          </p:nvPr>
        </p:nvSpPr>
        <p:spPr>
          <a:xfrm>
            <a:off x="269239" y="1197324"/>
            <a:ext cx="11653523" cy="1628459"/>
          </a:xfrm>
        </p:spPr>
        <p:txBody>
          <a:bodyPr/>
          <a:lstStyle/>
          <a:p>
            <a:pPr marL="457200" indent="-457200">
              <a:buFont typeface="Arial" panose="020B0604020202020204" pitchFamily="34" charset="0"/>
              <a:buChar char="•"/>
            </a:pPr>
            <a:r>
              <a:rPr lang="en-US" dirty="0"/>
              <a:t>You can’t just unplug the network cable.</a:t>
            </a:r>
          </a:p>
          <a:p>
            <a:pPr marL="457200" indent="-457200">
              <a:buFont typeface="Arial" panose="020B0604020202020204" pitchFamily="34" charset="0"/>
              <a:buChar char="•"/>
            </a:pPr>
            <a:r>
              <a:rPr lang="en-US" dirty="0"/>
              <a:t>You have to unplug a network cable not connected to your client or server.</a:t>
            </a:r>
          </a:p>
        </p:txBody>
      </p:sp>
      <p:sp>
        <p:nvSpPr>
          <p:cNvPr id="4" name="Rectangle 3">
            <a:extLst>
              <a:ext uri="{FF2B5EF4-FFF2-40B4-BE49-F238E27FC236}">
                <a16:creationId xmlns:a16="http://schemas.microsoft.com/office/drawing/2014/main" id="{07328A8F-8BC3-4CAE-995A-B6F90E402114}"/>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0CB50BCD-F3DC-4758-ABCC-05DC6A628D96}"/>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Rectangle 5">
            <a:extLst>
              <a:ext uri="{FF2B5EF4-FFF2-40B4-BE49-F238E27FC236}">
                <a16:creationId xmlns:a16="http://schemas.microsoft.com/office/drawing/2014/main" id="{0A90C8AA-9F26-403E-8332-661E52DD1932}"/>
              </a:ext>
            </a:extLst>
          </p:cNvPr>
          <p:cNvSpPr/>
          <p:nvPr/>
        </p:nvSpPr>
        <p:spPr bwMode="auto">
          <a:xfrm>
            <a:off x="4021872" y="3998428"/>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router</a:t>
            </a:r>
          </a:p>
        </p:txBody>
      </p:sp>
      <p:sp>
        <p:nvSpPr>
          <p:cNvPr id="7" name="Rectangle 6">
            <a:extLst>
              <a:ext uri="{FF2B5EF4-FFF2-40B4-BE49-F238E27FC236}">
                <a16:creationId xmlns:a16="http://schemas.microsoft.com/office/drawing/2014/main" id="{B9364CA6-6286-424C-8E11-82E4DE90AB67}"/>
              </a:ext>
            </a:extLst>
          </p:cNvPr>
          <p:cNvSpPr/>
          <p:nvPr/>
        </p:nvSpPr>
        <p:spPr bwMode="auto">
          <a:xfrm>
            <a:off x="6910041" y="3998428"/>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router</a:t>
            </a:r>
            <a:endParaRPr lang="en-US" sz="2000" dirty="0">
              <a:gradFill>
                <a:gsLst>
                  <a:gs pos="0">
                    <a:srgbClr val="FFFFFF"/>
                  </a:gs>
                  <a:gs pos="100000">
                    <a:srgbClr val="FFFFFF"/>
                  </a:gs>
                </a:gsLst>
                <a:lin ang="5400000" scaled="0"/>
              </a:gradFill>
            </a:endParaRPr>
          </a:p>
        </p:txBody>
      </p:sp>
      <p:cxnSp>
        <p:nvCxnSpPr>
          <p:cNvPr id="9" name="Straight Connector 8">
            <a:extLst>
              <a:ext uri="{FF2B5EF4-FFF2-40B4-BE49-F238E27FC236}">
                <a16:creationId xmlns:a16="http://schemas.microsoft.com/office/drawing/2014/main" id="{3E85CFEB-F253-4AD6-9A8E-0D3006127855}"/>
              </a:ext>
            </a:extLst>
          </p:cNvPr>
          <p:cNvCxnSpPr>
            <a:stCxn id="4" idx="3"/>
            <a:endCxn id="6" idx="1"/>
          </p:cNvCxnSpPr>
          <p:nvPr/>
        </p:nvCxnSpPr>
        <p:spPr>
          <a:xfrm flipV="1">
            <a:off x="3300761" y="4268845"/>
            <a:ext cx="721111" cy="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EFB8935-B337-4CC4-80A4-E2FD64DD93AF}"/>
              </a:ext>
            </a:extLst>
          </p:cNvPr>
          <p:cNvCxnSpPr>
            <a:stCxn id="6" idx="3"/>
            <a:endCxn id="7" idx="1"/>
          </p:cNvCxnSpPr>
          <p:nvPr/>
        </p:nvCxnSpPr>
        <p:spPr>
          <a:xfrm>
            <a:off x="5281960" y="4268845"/>
            <a:ext cx="1628081"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1EC9646-CF20-4325-BD24-DAE42B997312}"/>
              </a:ext>
            </a:extLst>
          </p:cNvPr>
          <p:cNvCxnSpPr>
            <a:stCxn id="7" idx="3"/>
            <a:endCxn id="5" idx="1"/>
          </p:cNvCxnSpPr>
          <p:nvPr/>
        </p:nvCxnSpPr>
        <p:spPr>
          <a:xfrm>
            <a:off x="8170129" y="4268845"/>
            <a:ext cx="721112" cy="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4226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EB195A-A122-41F3-8A41-4D96FF71D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433" y="0"/>
            <a:ext cx="5227134" cy="6858000"/>
          </a:xfrm>
          <a:prstGeom prst="rect">
            <a:avLst/>
          </a:prstGeom>
        </p:spPr>
      </p:pic>
    </p:spTree>
    <p:extLst>
      <p:ext uri="{BB962C8B-B14F-4D97-AF65-F5344CB8AC3E}">
        <p14:creationId xmlns:p14="http://schemas.microsoft.com/office/powerpoint/2010/main" val="393857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A060-ECBB-4C3F-BEF6-CE204568BEA7}"/>
              </a:ext>
            </a:extLst>
          </p:cNvPr>
          <p:cNvSpPr>
            <a:spLocks noGrp="1"/>
          </p:cNvSpPr>
          <p:nvPr>
            <p:ph type="title"/>
          </p:nvPr>
        </p:nvSpPr>
        <p:spPr/>
        <p:txBody>
          <a:bodyPr/>
          <a:lstStyle/>
          <a:p>
            <a:r>
              <a:rPr lang="en-US" dirty="0"/>
              <a:t>Keepalives: Solution</a:t>
            </a:r>
          </a:p>
        </p:txBody>
      </p:sp>
      <p:sp>
        <p:nvSpPr>
          <p:cNvPr id="3" name="Text Placeholder 2">
            <a:extLst>
              <a:ext uri="{FF2B5EF4-FFF2-40B4-BE49-F238E27FC236}">
                <a16:creationId xmlns:a16="http://schemas.microsoft.com/office/drawing/2014/main" id="{9437BA8C-8F36-456C-A4C8-5CC44B914A73}"/>
              </a:ext>
            </a:extLst>
          </p:cNvPr>
          <p:cNvSpPr>
            <a:spLocks noGrp="1"/>
          </p:cNvSpPr>
          <p:nvPr>
            <p:ph type="body" sz="quarter" idx="10"/>
          </p:nvPr>
        </p:nvSpPr>
        <p:spPr>
          <a:xfrm>
            <a:off x="269239" y="1197324"/>
            <a:ext cx="11653523" cy="4349973"/>
          </a:xfrm>
        </p:spPr>
        <p:txBody>
          <a:bodyPr/>
          <a:lstStyle/>
          <a:p>
            <a:pPr marL="457200" indent="-457200">
              <a:buFont typeface="Arial" panose="020B0604020202020204" pitchFamily="34" charset="0"/>
              <a:buChar char="•"/>
            </a:pPr>
            <a:r>
              <a:rPr lang="en-US" dirty="0"/>
              <a:t>Wrong solutions: ping, second connection.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Correct solution:</a:t>
            </a:r>
          </a:p>
          <a:p>
            <a:pPr marL="796926" lvl="1" indent="-457200">
              <a:buFont typeface="Arial" panose="020B0604020202020204" pitchFamily="34" charset="0"/>
              <a:buChar char="•"/>
            </a:pPr>
            <a:r>
              <a:rPr lang="en-US" dirty="0"/>
              <a:t>Periodic </a:t>
            </a:r>
            <a:r>
              <a:rPr lang="en-US" dirty="0" err="1"/>
              <a:t>noop</a:t>
            </a:r>
            <a:r>
              <a:rPr lang="en-US" dirty="0"/>
              <a:t> message (“ping” / “heartbeat” / “keepalive”)</a:t>
            </a:r>
          </a:p>
          <a:p>
            <a:pPr marL="796926" lvl="1" indent="-457200">
              <a:buFont typeface="Arial" panose="020B0604020202020204" pitchFamily="34" charset="0"/>
              <a:buChar char="•"/>
            </a:pPr>
            <a:r>
              <a:rPr lang="en-US" dirty="0"/>
              <a:t>TCP has a “keepalive” option, but:</a:t>
            </a:r>
          </a:p>
          <a:p>
            <a:pPr marL="1030290" lvl="2" indent="-457200">
              <a:buFont typeface="Arial" panose="020B0604020202020204" pitchFamily="34" charset="0"/>
              <a:buChar char="•"/>
            </a:pPr>
            <a:r>
              <a:rPr lang="en-US" dirty="0"/>
              <a:t>Stack support, router support, 2 hours, systemwide settings.</a:t>
            </a:r>
          </a:p>
          <a:p>
            <a:pPr marL="796926" lvl="1"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Periodic sends </a:t>
            </a:r>
            <a:r>
              <a:rPr lang="en-US" i="1" dirty="0"/>
              <a:t>must</a:t>
            </a:r>
            <a:r>
              <a:rPr lang="en-US" dirty="0"/>
              <a:t> be done on </a:t>
            </a:r>
            <a:r>
              <a:rPr lang="en-US" i="1" dirty="0"/>
              <a:t>both</a:t>
            </a:r>
            <a:r>
              <a:rPr lang="en-US" dirty="0"/>
              <a:t> sides.</a:t>
            </a:r>
          </a:p>
          <a:p>
            <a:pPr marL="796926" lvl="1" indent="-457200">
              <a:buFont typeface="Arial" panose="020B0604020202020204" pitchFamily="34" charset="0"/>
              <a:buChar char="•"/>
            </a:pPr>
            <a:r>
              <a:rPr lang="en-US" dirty="0"/>
              <a:t>If you </a:t>
            </a:r>
            <a:r>
              <a:rPr lang="en-US" i="1" dirty="0"/>
              <a:t>can’t </a:t>
            </a:r>
            <a:r>
              <a:rPr lang="en-US" dirty="0"/>
              <a:t>(i.e., it’s not your protocol), then you have to use an idle timer.</a:t>
            </a:r>
          </a:p>
        </p:txBody>
      </p:sp>
    </p:spTree>
    <p:extLst>
      <p:ext uri="{BB962C8B-B14F-4D97-AF65-F5344CB8AC3E}">
        <p14:creationId xmlns:p14="http://schemas.microsoft.com/office/powerpoint/2010/main" val="23709634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CA7D92-BF3B-44EE-BB96-6B57BCD88EB0}"/>
              </a:ext>
            </a:extLst>
          </p:cNvPr>
          <p:cNvSpPr>
            <a:spLocks noGrp="1"/>
          </p:cNvSpPr>
          <p:nvPr>
            <p:ph type="title"/>
          </p:nvPr>
        </p:nvSpPr>
        <p:spPr/>
        <p:txBody>
          <a:bodyPr/>
          <a:lstStyle/>
          <a:p>
            <a:r>
              <a:rPr lang="en-US" dirty="0"/>
              <a:t>History Lesson: HTTP</a:t>
            </a:r>
          </a:p>
        </p:txBody>
      </p:sp>
    </p:spTree>
    <p:extLst>
      <p:ext uri="{BB962C8B-B14F-4D97-AF65-F5344CB8AC3E}">
        <p14:creationId xmlns:p14="http://schemas.microsoft.com/office/powerpoint/2010/main" val="12662602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643515"/>
          </a:xfrm>
        </p:spPr>
        <p:txBody>
          <a:bodyPr/>
          <a:lstStyle/>
          <a:p>
            <a:r>
              <a:rPr lang="en-US" dirty="0"/>
              <a:t>HTTP 1.0 (1989-1996)</a:t>
            </a:r>
          </a:p>
          <a:p>
            <a:pPr marL="457200" indent="-457200">
              <a:buFont typeface="Arial" panose="020B0604020202020204" pitchFamily="34" charset="0"/>
              <a:buChar char="•"/>
            </a:pPr>
            <a:r>
              <a:rPr lang="en-US" dirty="0"/>
              <a:t>One connection per request (3-way, req, resp, 4-way)</a:t>
            </a:r>
          </a:p>
          <a:p>
            <a:pPr marL="457200" indent="-457200">
              <a:buFont typeface="Arial" panose="020B0604020202020204" pitchFamily="34" charset="0"/>
              <a:buChar char="•"/>
            </a:pPr>
            <a:r>
              <a:rPr lang="en-US" dirty="0"/>
              <a:t>Text-based</a:t>
            </a:r>
          </a:p>
          <a:p>
            <a:pPr marL="457200" indent="-457200">
              <a:buFont typeface="Arial" panose="020B0604020202020204" pitchFamily="34" charset="0"/>
              <a:buChar char="•"/>
            </a:pPr>
            <a:r>
              <a:rPr lang="en-US" dirty="0"/>
              <a:t>Headers added for flexibility: Headers and Body (\n\n)</a:t>
            </a:r>
          </a:p>
          <a:p>
            <a:pPr marL="796926" lvl="1" indent="-457200">
              <a:buFont typeface="Arial" panose="020B0604020202020204" pitchFamily="34" charset="0"/>
              <a:buChar char="•"/>
            </a:pPr>
            <a:r>
              <a:rPr lang="en-US" dirty="0"/>
              <a:t>Header might specify body length (Content-Length)</a:t>
            </a:r>
          </a:p>
          <a:p>
            <a:r>
              <a:rPr lang="en-US" dirty="0"/>
              <a:t>Implementation:</a:t>
            </a:r>
          </a:p>
          <a:p>
            <a:pPr marL="457200" indent="-457200">
              <a:buFont typeface="Arial" panose="020B0604020202020204" pitchFamily="34" charset="0"/>
              <a:buChar char="•"/>
            </a:pPr>
            <a:r>
              <a:rPr lang="en-US" sz="2800" dirty="0"/>
              <a:t>Requires very flexible buffering.</a:t>
            </a:r>
          </a:p>
          <a:p>
            <a:pPr marL="457200" indent="-457200">
              <a:buFont typeface="Arial" panose="020B0604020202020204" pitchFamily="34" charset="0"/>
              <a:buChar char="•"/>
            </a:pPr>
            <a:r>
              <a:rPr lang="en-US" sz="2800" dirty="0"/>
              <a:t>Also requires an idle timer to detect idle connections.</a:t>
            </a:r>
          </a:p>
          <a:p>
            <a:pPr marL="457200" indent="-457200">
              <a:buFont typeface="Arial" panose="020B0604020202020204" pitchFamily="34" charset="0"/>
              <a:buChar char="•"/>
            </a:pPr>
            <a:r>
              <a:rPr lang="en-US" sz="2800" dirty="0"/>
              <a:t>Very inefficient. Impossible for some devices.</a:t>
            </a:r>
          </a:p>
        </p:txBody>
      </p:sp>
    </p:spTree>
    <p:extLst>
      <p:ext uri="{BB962C8B-B14F-4D97-AF65-F5344CB8AC3E}">
        <p14:creationId xmlns:p14="http://schemas.microsoft.com/office/powerpoint/2010/main" val="359557188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864537"/>
          </a:xfrm>
        </p:spPr>
        <p:txBody>
          <a:bodyPr/>
          <a:lstStyle/>
          <a:p>
            <a:r>
              <a:rPr lang="en-US" dirty="0"/>
              <a:t>HTTP 1.1 (1997)</a:t>
            </a:r>
          </a:p>
          <a:p>
            <a:pPr marL="457200" indent="-457200">
              <a:buFont typeface="Arial" panose="020B0604020202020204" pitchFamily="34" charset="0"/>
              <a:buChar char="•"/>
            </a:pPr>
            <a:r>
              <a:rPr lang="en-US" dirty="0"/>
              <a:t>Connections can be reused, plus pipelined requests.</a:t>
            </a:r>
          </a:p>
          <a:p>
            <a:pPr marL="457200" indent="-457200">
              <a:buFont typeface="Arial" panose="020B0604020202020204" pitchFamily="34" charset="0"/>
              <a:buChar char="•"/>
            </a:pPr>
            <a:r>
              <a:rPr lang="en-US" dirty="0"/>
              <a:t>Still text-based</a:t>
            </a:r>
          </a:p>
          <a:p>
            <a:pPr marL="457200" indent="-457200">
              <a:buFont typeface="Arial" panose="020B0604020202020204" pitchFamily="34" charset="0"/>
              <a:buChar char="•"/>
            </a:pPr>
            <a:r>
              <a:rPr lang="en-US" dirty="0"/>
              <a:t>Still super flexible: Headers and Body</a:t>
            </a:r>
          </a:p>
          <a:p>
            <a:pPr marL="796926" lvl="1" indent="-457200">
              <a:buFont typeface="Arial" panose="020B0604020202020204" pitchFamily="34" charset="0"/>
              <a:buChar char="•"/>
            </a:pPr>
            <a:r>
              <a:rPr lang="en-US" dirty="0"/>
              <a:t>Header might specify body length (Content-Length)</a:t>
            </a:r>
          </a:p>
          <a:p>
            <a:r>
              <a:rPr lang="en-US" dirty="0"/>
              <a:t>Implementation:</a:t>
            </a:r>
          </a:p>
          <a:p>
            <a:pPr marL="457200" indent="-457200">
              <a:buFont typeface="Arial" panose="020B0604020202020204" pitchFamily="34" charset="0"/>
              <a:buChar char="•"/>
            </a:pPr>
            <a:r>
              <a:rPr lang="en-US" sz="2800" dirty="0"/>
              <a:t>Still requires very flexible buffering.</a:t>
            </a:r>
          </a:p>
          <a:p>
            <a:pPr marL="457200" indent="-457200">
              <a:buFont typeface="Arial" panose="020B0604020202020204" pitchFamily="34" charset="0"/>
              <a:buChar char="•"/>
            </a:pPr>
            <a:r>
              <a:rPr lang="en-US" sz="2800" dirty="0"/>
              <a:t>Still requires an idle timer to detect idle connections.</a:t>
            </a:r>
          </a:p>
          <a:p>
            <a:pPr marL="457200" indent="-457200">
              <a:buFont typeface="Arial" panose="020B0604020202020204" pitchFamily="34" charset="0"/>
              <a:buChar char="•"/>
            </a:pPr>
            <a:r>
              <a:rPr lang="en-US" sz="2800" dirty="0"/>
              <a:t>Slightly more efficient. Still impossible for some devices</a:t>
            </a:r>
            <a:r>
              <a:rPr lang="en-US" dirty="0"/>
              <a:t>.</a:t>
            </a:r>
          </a:p>
        </p:txBody>
      </p:sp>
    </p:spTree>
    <p:extLst>
      <p:ext uri="{BB962C8B-B14F-4D97-AF65-F5344CB8AC3E}">
        <p14:creationId xmlns:p14="http://schemas.microsoft.com/office/powerpoint/2010/main" val="301383851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717189"/>
          </a:xfrm>
        </p:spPr>
        <p:txBody>
          <a:bodyPr/>
          <a:lstStyle/>
          <a:p>
            <a:r>
              <a:rPr lang="en-US" dirty="0"/>
              <a:t>HTTP 2 (2015)</a:t>
            </a:r>
          </a:p>
          <a:p>
            <a:pPr marL="457200" indent="-457200">
              <a:buFont typeface="Arial" panose="020B0604020202020204" pitchFamily="34" charset="0"/>
              <a:buChar char="•"/>
            </a:pPr>
            <a:r>
              <a:rPr lang="en-US" dirty="0"/>
              <a:t>Multiplexing: multiple simultaneous bidirectional requests.</a:t>
            </a:r>
          </a:p>
          <a:p>
            <a:pPr marL="796926" lvl="1" indent="-457200">
              <a:buFont typeface="Arial" panose="020B0604020202020204" pitchFamily="34" charset="0"/>
              <a:buChar char="•"/>
            </a:pPr>
            <a:r>
              <a:rPr lang="en-US" dirty="0"/>
              <a:t>Still one TCP/IP stream, though, so has head-of-line issues.</a:t>
            </a:r>
          </a:p>
          <a:p>
            <a:pPr marL="457200" indent="-457200">
              <a:buFont typeface="Arial" panose="020B0604020202020204" pitchFamily="34" charset="0"/>
              <a:buChar char="•"/>
            </a:pPr>
            <a:r>
              <a:rPr lang="en-US" dirty="0"/>
              <a:t>Binary</a:t>
            </a:r>
          </a:p>
          <a:p>
            <a:pPr marL="457200" indent="-457200">
              <a:buFont typeface="Arial" panose="020B0604020202020204" pitchFamily="34" charset="0"/>
              <a:buChar char="•"/>
            </a:pPr>
            <a:r>
              <a:rPr lang="en-US" dirty="0"/>
              <a:t>Content-Length is optional but binary.</a:t>
            </a:r>
          </a:p>
          <a:p>
            <a:pPr marL="457200" indent="-457200">
              <a:buFont typeface="Arial" panose="020B0604020202020204" pitchFamily="34" charset="0"/>
              <a:buChar char="•"/>
            </a:pPr>
            <a:r>
              <a:rPr lang="en-US" dirty="0"/>
              <a:t>Ping message to detect idle connections.</a:t>
            </a:r>
          </a:p>
          <a:p>
            <a:r>
              <a:rPr lang="en-US" dirty="0"/>
              <a:t>Implementation:</a:t>
            </a:r>
          </a:p>
          <a:p>
            <a:pPr marL="457200" indent="-457200">
              <a:buFont typeface="Arial" panose="020B0604020202020204" pitchFamily="34" charset="0"/>
              <a:buChar char="•"/>
            </a:pPr>
            <a:r>
              <a:rPr lang="en-US" sz="2800" dirty="0"/>
              <a:t>Only requires flexible buffering if Content-Length is missing.</a:t>
            </a:r>
          </a:p>
          <a:p>
            <a:pPr marL="457200" indent="-457200">
              <a:buFont typeface="Arial" panose="020B0604020202020204" pitchFamily="34" charset="0"/>
              <a:buChar char="•"/>
            </a:pPr>
            <a:r>
              <a:rPr lang="en-US" sz="2800" dirty="0"/>
              <a:t>Much more efficient. Possible for more devices.</a:t>
            </a:r>
          </a:p>
        </p:txBody>
      </p:sp>
    </p:spTree>
    <p:extLst>
      <p:ext uri="{BB962C8B-B14F-4D97-AF65-F5344CB8AC3E}">
        <p14:creationId xmlns:p14="http://schemas.microsoft.com/office/powerpoint/2010/main" val="6110912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617611"/>
          </a:xfrm>
        </p:spPr>
        <p:txBody>
          <a:bodyPr/>
          <a:lstStyle/>
          <a:p>
            <a:r>
              <a:rPr lang="en-US" dirty="0"/>
              <a:t>HTTP 3 (2022)</a:t>
            </a:r>
          </a:p>
          <a:p>
            <a:pPr marL="457200" indent="-457200">
              <a:buFont typeface="Arial" panose="020B0604020202020204" pitchFamily="34" charset="0"/>
              <a:buChar char="•"/>
            </a:pPr>
            <a:r>
              <a:rPr lang="en-US" dirty="0"/>
              <a:t>Multiplexing: multiple simultaneous bidirectional requests.</a:t>
            </a:r>
          </a:p>
          <a:p>
            <a:pPr marL="796926" lvl="1" indent="-457200">
              <a:buFont typeface="Arial" panose="020B0604020202020204" pitchFamily="34" charset="0"/>
              <a:buChar char="•"/>
            </a:pPr>
            <a:r>
              <a:rPr lang="en-US" dirty="0"/>
              <a:t>Truly independent streams!</a:t>
            </a:r>
          </a:p>
          <a:p>
            <a:pPr marL="457200" indent="-457200">
              <a:buFont typeface="Arial" panose="020B0604020202020204" pitchFamily="34" charset="0"/>
              <a:buChar char="•"/>
            </a:pPr>
            <a:r>
              <a:rPr lang="en-US" dirty="0"/>
              <a:t>Based on UDP (QUIC)</a:t>
            </a:r>
          </a:p>
          <a:p>
            <a:pPr marL="457200" indent="-457200">
              <a:buFont typeface="Arial" panose="020B0604020202020204" pitchFamily="34" charset="0"/>
              <a:buChar char="•"/>
            </a:pPr>
            <a:r>
              <a:rPr lang="en-US" dirty="0"/>
              <a:t>Ping message to detect idle connections (and keep UDP forwarding working).</a:t>
            </a:r>
          </a:p>
          <a:p>
            <a:r>
              <a:rPr lang="en-US" dirty="0"/>
              <a:t>Implementation:</a:t>
            </a:r>
          </a:p>
          <a:p>
            <a:pPr marL="457200" indent="-457200">
              <a:buFont typeface="Arial" panose="020B0604020202020204" pitchFamily="34" charset="0"/>
              <a:buChar char="•"/>
            </a:pPr>
            <a:r>
              <a:rPr lang="en-US" sz="2800" dirty="0"/>
              <a:t>Most efficient.</a:t>
            </a:r>
          </a:p>
          <a:p>
            <a:pPr marL="457200" indent="-457200">
              <a:buFont typeface="Arial" panose="020B0604020202020204" pitchFamily="34" charset="0"/>
              <a:buChar char="•"/>
            </a:pPr>
            <a:r>
              <a:rPr lang="en-US" sz="2800" dirty="0"/>
              <a:t>QUIC support currently isn’t available for many embedded systems.</a:t>
            </a:r>
          </a:p>
        </p:txBody>
      </p:sp>
    </p:spTree>
    <p:extLst>
      <p:ext uri="{BB962C8B-B14F-4D97-AF65-F5344CB8AC3E}">
        <p14:creationId xmlns:p14="http://schemas.microsoft.com/office/powerpoint/2010/main" val="115080394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1F46-A0A4-A01B-E9CB-3F0E33C50EA6}"/>
              </a:ext>
            </a:extLst>
          </p:cNvPr>
          <p:cNvSpPr>
            <a:spLocks noGrp="1"/>
          </p:cNvSpPr>
          <p:nvPr>
            <p:ph type="title"/>
          </p:nvPr>
        </p:nvSpPr>
        <p:spPr/>
        <p:txBody>
          <a:bodyPr/>
          <a:lstStyle/>
          <a:p>
            <a:r>
              <a:rPr lang="en-US" dirty="0"/>
              <a:t>The Future Is QUIC</a:t>
            </a:r>
          </a:p>
        </p:txBody>
      </p:sp>
      <p:sp>
        <p:nvSpPr>
          <p:cNvPr id="3" name="Text Placeholder 2">
            <a:extLst>
              <a:ext uri="{FF2B5EF4-FFF2-40B4-BE49-F238E27FC236}">
                <a16:creationId xmlns:a16="http://schemas.microsoft.com/office/drawing/2014/main" id="{9D268524-DCAD-7D3D-5D31-4BBA04EF951B}"/>
              </a:ext>
            </a:extLst>
          </p:cNvPr>
          <p:cNvSpPr>
            <a:spLocks noGrp="1"/>
          </p:cNvSpPr>
          <p:nvPr>
            <p:ph type="body" sz="quarter" idx="10"/>
          </p:nvPr>
        </p:nvSpPr>
        <p:spPr>
          <a:xfrm>
            <a:off x="269239" y="1197324"/>
            <a:ext cx="11653523" cy="3370987"/>
          </a:xfrm>
        </p:spPr>
        <p:txBody>
          <a:bodyPr/>
          <a:lstStyle/>
          <a:p>
            <a:r>
              <a:rPr lang="en-US" dirty="0"/>
              <a:t>QUIC is more than just HTTP/3!</a:t>
            </a:r>
          </a:p>
          <a:p>
            <a:pPr marL="457200" indent="-457200">
              <a:buFont typeface="Arial" panose="020B0604020202020204" pitchFamily="34" charset="0"/>
              <a:buChar char="•"/>
            </a:pPr>
            <a:r>
              <a:rPr lang="en-US" dirty="0"/>
              <a:t>SMB</a:t>
            </a:r>
          </a:p>
          <a:p>
            <a:pPr marL="457200" indent="-457200">
              <a:buFont typeface="Arial" panose="020B0604020202020204" pitchFamily="34" charset="0"/>
              <a:buChar char="•"/>
            </a:pPr>
            <a:r>
              <a:rPr lang="en-US" dirty="0"/>
              <a:t>DNS</a:t>
            </a:r>
          </a:p>
          <a:p>
            <a:pPr marL="457200" indent="-457200">
              <a:buFont typeface="Arial" panose="020B0604020202020204" pitchFamily="34" charset="0"/>
              <a:buChar char="•"/>
            </a:pPr>
            <a:r>
              <a:rPr lang="en-US" dirty="0" err="1"/>
              <a:t>Syncthing</a:t>
            </a:r>
            <a:endParaRPr lang="en-US" dirty="0"/>
          </a:p>
          <a:p>
            <a:pPr marL="457200" indent="-457200">
              <a:buFont typeface="Arial" panose="020B0604020202020204" pitchFamily="34" charset="0"/>
              <a:buChar char="•"/>
            </a:pPr>
            <a:r>
              <a:rPr lang="en-US" dirty="0"/>
              <a:t>MQTT</a:t>
            </a:r>
          </a:p>
          <a:p>
            <a:pPr marL="457200" indent="-457200">
              <a:buFont typeface="Arial" panose="020B0604020202020204" pitchFamily="34" charset="0"/>
              <a:buChar char="•"/>
            </a:pPr>
            <a:r>
              <a:rPr lang="en-US" dirty="0"/>
              <a:t>(your protocol here)</a:t>
            </a:r>
          </a:p>
        </p:txBody>
      </p:sp>
    </p:spTree>
    <p:extLst>
      <p:ext uri="{BB962C8B-B14F-4D97-AF65-F5344CB8AC3E}">
        <p14:creationId xmlns:p14="http://schemas.microsoft.com/office/powerpoint/2010/main" val="57987969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E1358A-8DD8-4EA0-9A26-EF8CD774EABE}"/>
              </a:ext>
            </a:extLst>
          </p:cNvPr>
          <p:cNvSpPr>
            <a:spLocks noGrp="1"/>
          </p:cNvSpPr>
          <p:nvPr>
            <p:ph type="title"/>
          </p:nvPr>
        </p:nvSpPr>
        <p:spPr/>
        <p:txBody>
          <a:bodyPr/>
          <a:lstStyle/>
          <a:p>
            <a:r>
              <a:rPr lang="en-US" dirty="0"/>
              <a:t>Tips</a:t>
            </a:r>
          </a:p>
        </p:txBody>
      </p:sp>
    </p:spTree>
    <p:extLst>
      <p:ext uri="{BB962C8B-B14F-4D97-AF65-F5344CB8AC3E}">
        <p14:creationId xmlns:p14="http://schemas.microsoft.com/office/powerpoint/2010/main" val="28394084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5632E6-1185-466D-8A25-FFA1AC872B49}"/>
              </a:ext>
            </a:extLst>
          </p:cNvPr>
          <p:cNvSpPr>
            <a:spLocks noGrp="1"/>
          </p:cNvSpPr>
          <p:nvPr>
            <p:ph type="title"/>
          </p:nvPr>
        </p:nvSpPr>
        <p:spPr/>
        <p:txBody>
          <a:bodyPr/>
          <a:lstStyle/>
          <a:p>
            <a:r>
              <a:rPr lang="en-US" dirty="0"/>
              <a:t>Error Handling</a:t>
            </a:r>
          </a:p>
        </p:txBody>
      </p:sp>
      <p:sp>
        <p:nvSpPr>
          <p:cNvPr id="4" name="Text Placeholder 3">
            <a:extLst>
              <a:ext uri="{FF2B5EF4-FFF2-40B4-BE49-F238E27FC236}">
                <a16:creationId xmlns:a16="http://schemas.microsoft.com/office/drawing/2014/main" id="{B68FDA5F-C67A-4E42-BBA3-E67EB66B97CC}"/>
              </a:ext>
            </a:extLst>
          </p:cNvPr>
          <p:cNvSpPr>
            <a:spLocks noGrp="1"/>
          </p:cNvSpPr>
          <p:nvPr>
            <p:ph type="body" sz="quarter" idx="10"/>
          </p:nvPr>
        </p:nvSpPr>
        <p:spPr>
          <a:xfrm>
            <a:off x="269239" y="1197324"/>
            <a:ext cx="11653523" cy="4343946"/>
          </a:xfrm>
        </p:spPr>
        <p:txBody>
          <a:bodyPr/>
          <a:lstStyle/>
          <a:p>
            <a:pPr marL="457200" indent="-457200">
              <a:buFont typeface="Arial" panose="020B0604020202020204" pitchFamily="34" charset="0"/>
              <a:buChar char="•"/>
            </a:pPr>
            <a:r>
              <a:rPr lang="en-US" dirty="0"/>
              <a:t>All errors should close the connection.</a:t>
            </a:r>
          </a:p>
          <a:p>
            <a:pPr marL="796926" lvl="1" indent="-457200">
              <a:buFont typeface="Arial" panose="020B0604020202020204" pitchFamily="34" charset="0"/>
              <a:buChar char="•"/>
            </a:pPr>
            <a:r>
              <a:rPr lang="en-US" dirty="0"/>
              <a:t>Delay for some time before retrying.</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Allow abortive close.</a:t>
            </a:r>
          </a:p>
          <a:p>
            <a:pPr marL="796926" lvl="1" indent="-457200">
              <a:buFont typeface="Arial" panose="020B0604020202020204" pitchFamily="34" charset="0"/>
              <a:buChar char="•"/>
            </a:pPr>
            <a:r>
              <a:rPr lang="en-US" dirty="0"/>
              <a:t>If you’re done communicating and you were about to close the connection anyway, then ignore any errors.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Keep a continuous read operation to detect errors.</a:t>
            </a:r>
          </a:p>
          <a:p>
            <a:pPr marL="796926" lvl="1" indent="-457200">
              <a:buFont typeface="Arial" panose="020B0604020202020204" pitchFamily="34" charset="0"/>
              <a:buChar char="•"/>
            </a:pPr>
            <a:r>
              <a:rPr lang="en-US" dirty="0"/>
              <a:t>Writes complete successfully when data is copied to OS.</a:t>
            </a:r>
          </a:p>
        </p:txBody>
      </p:sp>
    </p:spTree>
    <p:extLst>
      <p:ext uri="{BB962C8B-B14F-4D97-AF65-F5344CB8AC3E}">
        <p14:creationId xmlns:p14="http://schemas.microsoft.com/office/powerpoint/2010/main" val="226317556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5632E6-1185-466D-8A25-FFA1AC872B49}"/>
              </a:ext>
            </a:extLst>
          </p:cNvPr>
          <p:cNvSpPr>
            <a:spLocks noGrp="1"/>
          </p:cNvSpPr>
          <p:nvPr>
            <p:ph type="title"/>
          </p:nvPr>
        </p:nvSpPr>
        <p:spPr/>
        <p:txBody>
          <a:bodyPr/>
          <a:lstStyle/>
          <a:p>
            <a:r>
              <a:rPr lang="en-US" dirty="0"/>
              <a:t>Logging</a:t>
            </a:r>
          </a:p>
        </p:txBody>
      </p:sp>
      <p:sp>
        <p:nvSpPr>
          <p:cNvPr id="4" name="Text Placeholder 3">
            <a:extLst>
              <a:ext uri="{FF2B5EF4-FFF2-40B4-BE49-F238E27FC236}">
                <a16:creationId xmlns:a16="http://schemas.microsoft.com/office/drawing/2014/main" id="{B68FDA5F-C67A-4E42-BBA3-E67EB66B97CC}"/>
              </a:ext>
            </a:extLst>
          </p:cNvPr>
          <p:cNvSpPr>
            <a:spLocks noGrp="1"/>
          </p:cNvSpPr>
          <p:nvPr>
            <p:ph type="body" sz="quarter" idx="10"/>
          </p:nvPr>
        </p:nvSpPr>
        <p:spPr>
          <a:xfrm>
            <a:off x="269239" y="1197324"/>
            <a:ext cx="11653523" cy="1180388"/>
          </a:xfrm>
        </p:spPr>
        <p:txBody>
          <a:bodyPr/>
          <a:lstStyle/>
          <a:p>
            <a:endParaRPr lang="en-US" dirty="0"/>
          </a:p>
          <a:p>
            <a:pPr marL="457200" indent="-457200">
              <a:buFont typeface="Arial" panose="020B0604020202020204" pitchFamily="34" charset="0"/>
              <a:buChar char="•"/>
            </a:pPr>
            <a:r>
              <a:rPr lang="en-US" dirty="0"/>
              <a:t>Have some way to log </a:t>
            </a:r>
            <a:r>
              <a:rPr lang="en-US" i="1" dirty="0"/>
              <a:t>everything</a:t>
            </a:r>
            <a:r>
              <a:rPr lang="en-US" dirty="0"/>
              <a:t>, from day 1.</a:t>
            </a:r>
          </a:p>
        </p:txBody>
      </p:sp>
    </p:spTree>
    <p:extLst>
      <p:ext uri="{BB962C8B-B14F-4D97-AF65-F5344CB8AC3E}">
        <p14:creationId xmlns:p14="http://schemas.microsoft.com/office/powerpoint/2010/main" val="18369553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0756-F2B0-45F4-824A-F678691296A2}"/>
              </a:ext>
            </a:extLst>
          </p:cNvPr>
          <p:cNvSpPr>
            <a:spLocks noGrp="1"/>
          </p:cNvSpPr>
          <p:nvPr>
            <p:ph type="title"/>
          </p:nvPr>
        </p:nvSpPr>
        <p:spPr/>
        <p:txBody>
          <a:bodyPr/>
          <a:lstStyle/>
          <a:p>
            <a:r>
              <a:rPr lang="en-US" dirty="0"/>
              <a:t>Who is this guy?</a:t>
            </a:r>
          </a:p>
        </p:txBody>
      </p:sp>
      <p:sp>
        <p:nvSpPr>
          <p:cNvPr id="3" name="Text Placeholder 2">
            <a:extLst>
              <a:ext uri="{FF2B5EF4-FFF2-40B4-BE49-F238E27FC236}">
                <a16:creationId xmlns:a16="http://schemas.microsoft.com/office/drawing/2014/main" id="{9511DA54-7647-428D-AF43-780C70F51573}"/>
              </a:ext>
            </a:extLst>
          </p:cNvPr>
          <p:cNvSpPr>
            <a:spLocks noGrp="1"/>
          </p:cNvSpPr>
          <p:nvPr>
            <p:ph type="body" sz="quarter" idx="10"/>
          </p:nvPr>
        </p:nvSpPr>
        <p:spPr>
          <a:xfrm>
            <a:off x="269239" y="1197324"/>
            <a:ext cx="11653523" cy="4338367"/>
          </a:xfrm>
        </p:spPr>
        <p:txBody>
          <a:bodyPr/>
          <a:lstStyle/>
          <a:p>
            <a:r>
              <a:rPr lang="en-US" dirty="0"/>
              <a:t>Custom TCP/IP communication with:</a:t>
            </a:r>
          </a:p>
          <a:p>
            <a:pPr marL="457200" indent="-457200">
              <a:buFont typeface="Arial" panose="020B0604020202020204" pitchFamily="34" charset="0"/>
              <a:buChar char="•"/>
            </a:pPr>
            <a:r>
              <a:rPr lang="en-US" sz="2800" dirty="0"/>
              <a:t>Automatic Guided Vehicles</a:t>
            </a:r>
          </a:p>
          <a:p>
            <a:pPr marL="457200" indent="-457200">
              <a:buFont typeface="Arial" panose="020B0604020202020204" pitchFamily="34" charset="0"/>
              <a:buChar char="•"/>
            </a:pPr>
            <a:r>
              <a:rPr lang="en-US" sz="2800" dirty="0"/>
              <a:t>Printing presses</a:t>
            </a:r>
          </a:p>
          <a:p>
            <a:pPr marL="457200" indent="-457200">
              <a:buFont typeface="Arial" panose="020B0604020202020204" pitchFamily="34" charset="0"/>
              <a:buChar char="•"/>
            </a:pPr>
            <a:r>
              <a:rPr lang="en-US" sz="2800" dirty="0"/>
              <a:t>Hot backup systems</a:t>
            </a:r>
          </a:p>
          <a:p>
            <a:pPr marL="457200" indent="-457200">
              <a:buFont typeface="Arial" panose="020B0604020202020204" pitchFamily="34" charset="0"/>
              <a:buChar char="•"/>
            </a:pPr>
            <a:r>
              <a:rPr lang="en-US" sz="2800" dirty="0"/>
              <a:t>GUI clients for factory automation systems</a:t>
            </a:r>
          </a:p>
          <a:p>
            <a:pPr marL="457200" indent="-457200">
              <a:buFont typeface="Arial" panose="020B0604020202020204" pitchFamily="34" charset="0"/>
              <a:buChar char="•"/>
            </a:pPr>
            <a:r>
              <a:rPr lang="en-US" sz="2800" dirty="0"/>
              <a:t>Bridge devices (TCP/IP to/from serial or unusual networks)</a:t>
            </a:r>
          </a:p>
          <a:p>
            <a:pPr marL="457200" indent="-457200">
              <a:buFont typeface="Arial" panose="020B0604020202020204" pitchFamily="34" charset="0"/>
              <a:buChar char="•"/>
            </a:pPr>
            <a:r>
              <a:rPr lang="en-US" sz="2800" dirty="0"/>
              <a:t>Oil pipeline inspection tools</a:t>
            </a:r>
          </a:p>
          <a:p>
            <a:pPr marL="457200" indent="-457200">
              <a:buFont typeface="Arial" panose="020B0604020202020204" pitchFamily="34" charset="0"/>
              <a:buChar char="•"/>
            </a:pPr>
            <a:r>
              <a:rPr lang="en-US" sz="2800" dirty="0"/>
              <a:t>Clients: GM, Syracuse News, Estee Lauder, RR Donnelley, Ricoh, BlueScope Steel. All 24x7 automated systems.</a:t>
            </a:r>
          </a:p>
        </p:txBody>
      </p:sp>
    </p:spTree>
    <p:extLst>
      <p:ext uri="{BB962C8B-B14F-4D97-AF65-F5344CB8AC3E}">
        <p14:creationId xmlns:p14="http://schemas.microsoft.com/office/powerpoint/2010/main" val="34506307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DCB5-4349-41BC-A351-BAAD4084D634}"/>
              </a:ext>
            </a:extLst>
          </p:cNvPr>
          <p:cNvSpPr>
            <a:spLocks noGrp="1"/>
          </p:cNvSpPr>
          <p:nvPr>
            <p:ph type="title"/>
          </p:nvPr>
        </p:nvSpPr>
        <p:spPr/>
        <p:txBody>
          <a:bodyPr/>
          <a:lstStyle/>
          <a:p>
            <a:r>
              <a:rPr lang="en-US" dirty="0"/>
              <a:t>Inspection Tools: Wireshark</a:t>
            </a:r>
          </a:p>
        </p:txBody>
      </p:sp>
      <p:sp>
        <p:nvSpPr>
          <p:cNvPr id="3" name="Text Placeholder 2">
            <a:extLst>
              <a:ext uri="{FF2B5EF4-FFF2-40B4-BE49-F238E27FC236}">
                <a16:creationId xmlns:a16="http://schemas.microsoft.com/office/drawing/2014/main" id="{B93B550D-7A82-4515-AD8A-87C174A08E24}"/>
              </a:ext>
            </a:extLst>
          </p:cNvPr>
          <p:cNvSpPr>
            <a:spLocks noGrp="1"/>
          </p:cNvSpPr>
          <p:nvPr>
            <p:ph type="body" sz="quarter" idx="10"/>
          </p:nvPr>
        </p:nvSpPr>
        <p:spPr>
          <a:xfrm>
            <a:off x="269240" y="2253619"/>
            <a:ext cx="4927229" cy="1528880"/>
          </a:xfrm>
        </p:spPr>
        <p:txBody>
          <a:bodyPr/>
          <a:lstStyle/>
          <a:p>
            <a:r>
              <a:rPr lang="en-US" dirty="0"/>
              <a:t>If you need Wireshark, also get TCP/IP Protocols Volume 1 (Stevens).</a:t>
            </a:r>
          </a:p>
        </p:txBody>
      </p:sp>
      <p:pic>
        <p:nvPicPr>
          <p:cNvPr id="4098" name="Picture 2" descr="Wireshark User's Guide">
            <a:extLst>
              <a:ext uri="{FF2B5EF4-FFF2-40B4-BE49-F238E27FC236}">
                <a16:creationId xmlns:a16="http://schemas.microsoft.com/office/drawing/2014/main" id="{22CF88DE-0BF4-43B7-B094-5896B58CE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282" y="1281753"/>
            <a:ext cx="6342953" cy="500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63824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DCB5-4349-41BC-A351-BAAD4084D634}"/>
              </a:ext>
            </a:extLst>
          </p:cNvPr>
          <p:cNvSpPr>
            <a:spLocks noGrp="1"/>
          </p:cNvSpPr>
          <p:nvPr>
            <p:ph type="title"/>
          </p:nvPr>
        </p:nvSpPr>
        <p:spPr/>
        <p:txBody>
          <a:bodyPr/>
          <a:lstStyle/>
          <a:p>
            <a:r>
              <a:rPr lang="en-US" dirty="0"/>
              <a:t>Testing Tools: Clumsy</a:t>
            </a:r>
          </a:p>
        </p:txBody>
      </p:sp>
      <p:sp>
        <p:nvSpPr>
          <p:cNvPr id="3" name="Text Placeholder 2">
            <a:extLst>
              <a:ext uri="{FF2B5EF4-FFF2-40B4-BE49-F238E27FC236}">
                <a16:creationId xmlns:a16="http://schemas.microsoft.com/office/drawing/2014/main" id="{B93B550D-7A82-4515-AD8A-87C174A08E24}"/>
              </a:ext>
            </a:extLst>
          </p:cNvPr>
          <p:cNvSpPr>
            <a:spLocks noGrp="1"/>
          </p:cNvSpPr>
          <p:nvPr>
            <p:ph type="body" sz="quarter" idx="10"/>
          </p:nvPr>
        </p:nvSpPr>
        <p:spPr>
          <a:xfrm>
            <a:off x="269240" y="2253619"/>
            <a:ext cx="4927229" cy="1728037"/>
          </a:xfrm>
        </p:spPr>
        <p:txBody>
          <a:bodyPr/>
          <a:lstStyle/>
          <a:p>
            <a:r>
              <a:rPr lang="en-US" dirty="0"/>
              <a:t>Alternatives:</a:t>
            </a:r>
          </a:p>
          <a:p>
            <a:pPr marL="457200" indent="-457200">
              <a:buFont typeface="Arial" panose="020B0604020202020204" pitchFamily="34" charset="0"/>
              <a:buChar char="•"/>
            </a:pPr>
            <a:r>
              <a:rPr lang="en-US" dirty="0" err="1"/>
              <a:t>TMNetSim</a:t>
            </a:r>
            <a:endParaRPr lang="en-US" dirty="0"/>
          </a:p>
          <a:p>
            <a:pPr marL="457200" indent="-457200">
              <a:buFont typeface="Arial" panose="020B0604020202020204" pitchFamily="34" charset="0"/>
              <a:buChar char="•"/>
            </a:pPr>
            <a:r>
              <a:rPr lang="en-US" dirty="0" err="1"/>
              <a:t>dummynet</a:t>
            </a:r>
            <a:endParaRPr lang="en-US" dirty="0"/>
          </a:p>
        </p:txBody>
      </p:sp>
      <p:pic>
        <p:nvPicPr>
          <p:cNvPr id="5122" name="Picture 2">
            <a:extLst>
              <a:ext uri="{FF2B5EF4-FFF2-40B4-BE49-F238E27FC236}">
                <a16:creationId xmlns:a16="http://schemas.microsoft.com/office/drawing/2014/main" id="{798609C9-6F0F-44FE-A48A-05972E7A3CC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56410" y="1545722"/>
            <a:ext cx="7315200"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23127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EB44-EE57-0E5B-56A3-F3616178EFB2}"/>
              </a:ext>
            </a:extLst>
          </p:cNvPr>
          <p:cNvSpPr>
            <a:spLocks noGrp="1"/>
          </p:cNvSpPr>
          <p:nvPr>
            <p:ph type="title"/>
          </p:nvPr>
        </p:nvSpPr>
        <p:spPr/>
        <p:txBody>
          <a:bodyPr/>
          <a:lstStyle/>
          <a:p>
            <a:r>
              <a:rPr lang="en-US" dirty="0"/>
              <a:t>Don’t Use UDP</a:t>
            </a:r>
          </a:p>
        </p:txBody>
      </p:sp>
      <p:sp>
        <p:nvSpPr>
          <p:cNvPr id="3" name="Text Placeholder 2">
            <a:extLst>
              <a:ext uri="{FF2B5EF4-FFF2-40B4-BE49-F238E27FC236}">
                <a16:creationId xmlns:a16="http://schemas.microsoft.com/office/drawing/2014/main" id="{F7D77969-3430-2952-1870-EA66D3F08BBA}"/>
              </a:ext>
            </a:extLst>
          </p:cNvPr>
          <p:cNvSpPr>
            <a:spLocks noGrp="1"/>
          </p:cNvSpPr>
          <p:nvPr>
            <p:ph type="body" sz="quarter" idx="10"/>
          </p:nvPr>
        </p:nvSpPr>
        <p:spPr>
          <a:xfrm>
            <a:off x="269239" y="1197324"/>
            <a:ext cx="11653523" cy="4565609"/>
          </a:xfrm>
        </p:spPr>
        <p:txBody>
          <a:bodyPr/>
          <a:lstStyle/>
          <a:p>
            <a:r>
              <a:rPr lang="en-US" dirty="0"/>
              <a:t>Sometimes </a:t>
            </a:r>
            <a:r>
              <a:rPr lang="en-US" dirty="0" err="1"/>
              <a:t>devs</a:t>
            </a:r>
            <a:r>
              <a:rPr lang="en-US" dirty="0"/>
              <a:t> think “I don’t want to do message framing; I want to send and receive packets. That’s easier.” But it’s not.</a:t>
            </a:r>
          </a:p>
          <a:p>
            <a:endParaRPr lang="en-US" dirty="0"/>
          </a:p>
          <a:p>
            <a:r>
              <a:rPr lang="en-US" dirty="0"/>
              <a:t>UDP is primitive compared to TCP/IP:</a:t>
            </a:r>
          </a:p>
          <a:p>
            <a:pPr marL="796926" lvl="1" indent="-457200">
              <a:buFont typeface="Arial" panose="020B0604020202020204" pitchFamily="34" charset="0"/>
              <a:buChar char="•"/>
            </a:pPr>
            <a:r>
              <a:rPr lang="en-US" dirty="0"/>
              <a:t>Unreliable packet delivery.</a:t>
            </a:r>
          </a:p>
          <a:p>
            <a:pPr marL="796926" lvl="1" indent="-457200">
              <a:buFont typeface="Arial" panose="020B0604020202020204" pitchFamily="34" charset="0"/>
              <a:buChar char="•"/>
            </a:pPr>
            <a:r>
              <a:rPr lang="en-US" dirty="0"/>
              <a:t>Unreliable packet order.</a:t>
            </a:r>
          </a:p>
          <a:p>
            <a:pPr marL="796926" lvl="1" indent="-457200">
              <a:buFont typeface="Arial" panose="020B0604020202020204" pitchFamily="34" charset="0"/>
              <a:buChar char="•"/>
            </a:pPr>
            <a:r>
              <a:rPr lang="en-US" dirty="0"/>
              <a:t>Message size limited to Path MTU.</a:t>
            </a:r>
          </a:p>
          <a:p>
            <a:pPr marL="796926" lvl="1" indent="-457200">
              <a:buFont typeface="Arial" panose="020B0604020202020204" pitchFamily="34" charset="0"/>
              <a:buChar char="•"/>
            </a:pPr>
            <a:r>
              <a:rPr lang="en-US" dirty="0"/>
              <a:t>No Path MTU discovery (and fragmented packets are usually dropped).</a:t>
            </a:r>
          </a:p>
          <a:p>
            <a:pPr marL="796926" lvl="1" indent="-457200">
              <a:buFont typeface="Arial" panose="020B0604020202020204" pitchFamily="34" charset="0"/>
              <a:buChar char="•"/>
            </a:pPr>
            <a:r>
              <a:rPr lang="en-US" dirty="0"/>
              <a:t>Routers are less friendly to UDP, particularly NAT.</a:t>
            </a:r>
          </a:p>
          <a:p>
            <a:pPr marL="796926" lvl="1" indent="-457200">
              <a:buFont typeface="Arial" panose="020B0604020202020204" pitchFamily="34" charset="0"/>
              <a:buChar char="•"/>
            </a:pPr>
            <a:r>
              <a:rPr lang="en-US" dirty="0"/>
              <a:t>Subject to IP spoofing (MITM attacks).</a:t>
            </a:r>
          </a:p>
        </p:txBody>
      </p:sp>
    </p:spTree>
    <p:extLst>
      <p:ext uri="{BB962C8B-B14F-4D97-AF65-F5344CB8AC3E}">
        <p14:creationId xmlns:p14="http://schemas.microsoft.com/office/powerpoint/2010/main" val="34052988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F4C02A-026C-49B7-BF0B-6602F524F00F}"/>
              </a:ext>
            </a:extLst>
          </p:cNvPr>
          <p:cNvSpPr>
            <a:spLocks noGrp="1"/>
          </p:cNvSpPr>
          <p:nvPr>
            <p:ph type="title"/>
          </p:nvPr>
        </p:nvSpPr>
        <p:spPr/>
        <p:txBody>
          <a:bodyPr/>
          <a:lstStyle/>
          <a:p>
            <a:r>
              <a:rPr lang="en-US" dirty="0"/>
              <a:t>TL;DL</a:t>
            </a:r>
          </a:p>
        </p:txBody>
      </p:sp>
    </p:spTree>
    <p:extLst>
      <p:ext uri="{BB962C8B-B14F-4D97-AF65-F5344CB8AC3E}">
        <p14:creationId xmlns:p14="http://schemas.microsoft.com/office/powerpoint/2010/main" val="330719371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B015-3354-5F58-2276-8922D4D1B598}"/>
              </a:ext>
            </a:extLst>
          </p:cNvPr>
          <p:cNvSpPr>
            <a:spLocks noGrp="1"/>
          </p:cNvSpPr>
          <p:nvPr>
            <p:ph type="title"/>
          </p:nvPr>
        </p:nvSpPr>
        <p:spPr/>
        <p:txBody>
          <a:bodyPr/>
          <a:lstStyle/>
          <a:p>
            <a:r>
              <a:rPr lang="en-US" dirty="0"/>
              <a:t>The Future Is QUIC</a:t>
            </a:r>
          </a:p>
        </p:txBody>
      </p:sp>
      <p:sp>
        <p:nvSpPr>
          <p:cNvPr id="3" name="Text Placeholder 2">
            <a:extLst>
              <a:ext uri="{FF2B5EF4-FFF2-40B4-BE49-F238E27FC236}">
                <a16:creationId xmlns:a16="http://schemas.microsoft.com/office/drawing/2014/main" id="{FAF3DBF4-8442-8B1E-B95D-488A89F3E1EE}"/>
              </a:ext>
            </a:extLst>
          </p:cNvPr>
          <p:cNvSpPr>
            <a:spLocks noGrp="1"/>
          </p:cNvSpPr>
          <p:nvPr>
            <p:ph type="body" sz="quarter" idx="10"/>
          </p:nvPr>
        </p:nvSpPr>
        <p:spPr>
          <a:xfrm>
            <a:off x="269239" y="1197324"/>
            <a:ext cx="11653523" cy="4791889"/>
          </a:xfrm>
        </p:spPr>
        <p:txBody>
          <a:bodyPr/>
          <a:lstStyle/>
          <a:p>
            <a:pPr marL="457200" indent="-457200">
              <a:buFont typeface="Arial" panose="020B0604020202020204" pitchFamily="34" charset="0"/>
              <a:buChar char="•"/>
            </a:pPr>
            <a:r>
              <a:rPr lang="en-US" dirty="0"/>
              <a:t>Over the last 50 years (!), OS vendors have (re-)written many TCP/IP stacks many times, adjusting:</a:t>
            </a:r>
          </a:p>
          <a:p>
            <a:pPr marL="796926" lvl="1" indent="-457200">
              <a:buFont typeface="Arial" panose="020B0604020202020204" pitchFamily="34" charset="0"/>
              <a:buChar char="•"/>
            </a:pPr>
            <a:r>
              <a:rPr lang="en-US" dirty="0"/>
              <a:t>Flow control (e.g., sliding window)</a:t>
            </a:r>
          </a:p>
          <a:p>
            <a:pPr marL="796926" lvl="1" indent="-457200">
              <a:buFont typeface="Arial" panose="020B0604020202020204" pitchFamily="34" charset="0"/>
              <a:buChar char="•"/>
            </a:pPr>
            <a:r>
              <a:rPr lang="en-US" dirty="0"/>
              <a:t>Congestion control (e.g., slow start)</a:t>
            </a:r>
          </a:p>
          <a:p>
            <a:pPr marL="796926" lvl="1" indent="-457200">
              <a:buFont typeface="Arial" panose="020B0604020202020204" pitchFamily="34" charset="0"/>
              <a:buChar char="•"/>
            </a:pPr>
            <a:r>
              <a:rPr lang="en-US" dirty="0"/>
              <a:t>Efficiency (e.g., Nagle algorithm, delayed ack)</a:t>
            </a:r>
          </a:p>
          <a:p>
            <a:pPr marL="796926" lvl="1" indent="-457200">
              <a:buFont typeface="Arial" panose="020B0604020202020204" pitchFamily="34" charset="0"/>
              <a:buChar char="•"/>
            </a:pPr>
            <a:r>
              <a:rPr lang="en-US" dirty="0"/>
              <a:t>Reliability (e.g., retries)</a:t>
            </a:r>
          </a:p>
          <a:p>
            <a:pPr marL="796926" lvl="1" indent="-457200">
              <a:buFont typeface="Arial" panose="020B0604020202020204" pitchFamily="34" charset="0"/>
              <a:buChar char="•"/>
            </a:pPr>
            <a:r>
              <a:rPr lang="en-US" dirty="0"/>
              <a:t>Path MTU discovery</a:t>
            </a:r>
          </a:p>
          <a:p>
            <a:pPr marL="457200" indent="-457200">
              <a:buFont typeface="Arial" panose="020B0604020202020204" pitchFamily="34" charset="0"/>
              <a:buChar char="•"/>
            </a:pPr>
            <a:r>
              <a:rPr lang="en-US" dirty="0"/>
              <a:t>QUIC takes all the best algorithms developed for TCP/IP and implements them in user space over UDP.</a:t>
            </a:r>
          </a:p>
          <a:p>
            <a:pPr marL="796926" lvl="1" indent="-457200">
              <a:buFont typeface="Arial" panose="020B0604020202020204" pitchFamily="34" charset="0"/>
              <a:buChar char="•"/>
            </a:pPr>
            <a:r>
              <a:rPr lang="en-US" dirty="0"/>
              <a:t>You get all of the benefits of higher-level TCP-like abstractions</a:t>
            </a:r>
            <a:br>
              <a:rPr lang="en-US" dirty="0"/>
            </a:br>
            <a:r>
              <a:rPr lang="en-US" dirty="0"/>
              <a:t>with most of the efficiency of UDP!</a:t>
            </a:r>
          </a:p>
        </p:txBody>
      </p:sp>
    </p:spTree>
    <p:extLst>
      <p:ext uri="{BB962C8B-B14F-4D97-AF65-F5344CB8AC3E}">
        <p14:creationId xmlns:p14="http://schemas.microsoft.com/office/powerpoint/2010/main" val="70861346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84F158-0D84-4D14-B45C-96A8018D50FD}"/>
              </a:ext>
            </a:extLst>
          </p:cNvPr>
          <p:cNvSpPr>
            <a:spLocks noGrp="1"/>
          </p:cNvSpPr>
          <p:nvPr>
            <p:ph type="title"/>
          </p:nvPr>
        </p:nvSpPr>
        <p:spPr/>
        <p:txBody>
          <a:bodyPr/>
          <a:lstStyle/>
          <a:p>
            <a:r>
              <a:rPr lang="en-US" dirty="0"/>
              <a:t>The Key Information (TCP and QUIC)</a:t>
            </a:r>
          </a:p>
        </p:txBody>
      </p:sp>
      <p:sp>
        <p:nvSpPr>
          <p:cNvPr id="4" name="Text Placeholder 3">
            <a:extLst>
              <a:ext uri="{FF2B5EF4-FFF2-40B4-BE49-F238E27FC236}">
                <a16:creationId xmlns:a16="http://schemas.microsoft.com/office/drawing/2014/main" id="{838893CB-FAA2-47D1-AC62-39771047F152}"/>
              </a:ext>
            </a:extLst>
          </p:cNvPr>
          <p:cNvSpPr>
            <a:spLocks noGrp="1"/>
          </p:cNvSpPr>
          <p:nvPr>
            <p:ph type="body" sz="quarter" idx="10"/>
          </p:nvPr>
        </p:nvSpPr>
        <p:spPr>
          <a:xfrm>
            <a:off x="269239" y="1197324"/>
            <a:ext cx="11653523" cy="5163016"/>
          </a:xfrm>
        </p:spPr>
        <p:txBody>
          <a:bodyPr/>
          <a:lstStyle/>
          <a:p>
            <a:r>
              <a:rPr lang="en-US" dirty="0"/>
              <a:t>Design:</a:t>
            </a:r>
          </a:p>
          <a:p>
            <a:pPr marL="796926" lvl="1" indent="-457200">
              <a:buFont typeface="Arial" panose="020B0604020202020204" pitchFamily="34" charset="0"/>
              <a:buChar char="•"/>
            </a:pPr>
            <a:r>
              <a:rPr lang="en-US" dirty="0"/>
              <a:t>Write the protocol down in a formal document.</a:t>
            </a:r>
          </a:p>
          <a:p>
            <a:pPr marL="796926" lvl="1" indent="-457200">
              <a:buFont typeface="Arial" panose="020B0604020202020204" pitchFamily="34" charset="0"/>
              <a:buChar char="•"/>
            </a:pPr>
            <a:r>
              <a:rPr lang="en-US" dirty="0"/>
              <a:t>Message framing.</a:t>
            </a:r>
          </a:p>
          <a:p>
            <a:br>
              <a:rPr lang="en-US" dirty="0"/>
            </a:br>
            <a:r>
              <a:rPr lang="en-US" dirty="0"/>
              <a:t>Implementation:</a:t>
            </a:r>
          </a:p>
          <a:p>
            <a:pPr marL="796926" lvl="1" indent="-457200">
              <a:buFont typeface="Arial" panose="020B0604020202020204" pitchFamily="34" charset="0"/>
              <a:buChar char="•"/>
            </a:pPr>
            <a:r>
              <a:rPr lang="en-US" dirty="0"/>
              <a:t>Always be reading</a:t>
            </a:r>
          </a:p>
          <a:p>
            <a:pPr marL="1030290" lvl="2" indent="-457200">
              <a:buFont typeface="Arial" panose="020B0604020202020204" pitchFamily="34" charset="0"/>
              <a:buChar char="•"/>
            </a:pPr>
            <a:r>
              <a:rPr lang="en-US" dirty="0"/>
              <a:t>Detect errors ASAP.</a:t>
            </a:r>
          </a:p>
          <a:p>
            <a:pPr marL="796926" lvl="1" indent="-457200">
              <a:buFont typeface="Arial" panose="020B0604020202020204" pitchFamily="34" charset="0"/>
              <a:buChar char="•"/>
            </a:pPr>
            <a:r>
              <a:rPr lang="en-US" dirty="0"/>
              <a:t>Periodically write</a:t>
            </a:r>
          </a:p>
          <a:p>
            <a:pPr marL="1030290" lvl="2" indent="-457200">
              <a:buFont typeface="Arial" panose="020B0604020202020204" pitchFamily="34" charset="0"/>
              <a:buChar char="•"/>
            </a:pPr>
            <a:r>
              <a:rPr lang="en-US" dirty="0"/>
              <a:t>Detect half-open connections.</a:t>
            </a:r>
          </a:p>
          <a:p>
            <a:pPr marL="796926" lvl="1" indent="-457200">
              <a:buFont typeface="Arial" panose="020B0604020202020204" pitchFamily="34" charset="0"/>
              <a:buChar char="•"/>
            </a:pPr>
            <a:r>
              <a:rPr lang="en-US" dirty="0"/>
              <a:t>Use asynchronous APIs for production servers</a:t>
            </a:r>
          </a:p>
          <a:p>
            <a:pPr marL="1030290" lvl="2" indent="-457200">
              <a:buFont typeface="Arial" panose="020B0604020202020204" pitchFamily="34" charset="0"/>
              <a:buChar char="•"/>
            </a:pPr>
            <a:r>
              <a:rPr lang="en-US" dirty="0"/>
              <a:t>Thread </a:t>
            </a:r>
            <a:r>
              <a:rPr lang="en-US"/>
              <a:t>per connection (or 2!) </a:t>
            </a:r>
            <a:r>
              <a:rPr lang="en-US" dirty="0"/>
              <a:t>doesn’t scale.</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11959228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883-5355-B731-779A-48B08833090E}"/>
              </a:ext>
            </a:extLst>
          </p:cNvPr>
          <p:cNvSpPr>
            <a:spLocks noGrp="1"/>
          </p:cNvSpPr>
          <p:nvPr>
            <p:ph type="title"/>
          </p:nvPr>
        </p:nvSpPr>
        <p:spPr/>
        <p:txBody>
          <a:bodyPr/>
          <a:lstStyle/>
          <a:p>
            <a:r>
              <a:rPr lang="en-US" dirty="0"/>
              <a:t>Demo: Custom TCP/IP Protocol</a:t>
            </a:r>
          </a:p>
        </p:txBody>
      </p:sp>
      <p:sp>
        <p:nvSpPr>
          <p:cNvPr id="3" name="Text Placeholder 2">
            <a:extLst>
              <a:ext uri="{FF2B5EF4-FFF2-40B4-BE49-F238E27FC236}">
                <a16:creationId xmlns:a16="http://schemas.microsoft.com/office/drawing/2014/main" id="{2A5A7EAE-EEFA-830A-F026-6B3EE5A160DB}"/>
              </a:ext>
            </a:extLst>
          </p:cNvPr>
          <p:cNvSpPr>
            <a:spLocks noGrp="1"/>
          </p:cNvSpPr>
          <p:nvPr>
            <p:ph type="body" sz="quarter" idx="10"/>
          </p:nvPr>
        </p:nvSpPr>
        <p:spPr>
          <a:xfrm>
            <a:off x="269239" y="1197324"/>
            <a:ext cx="11653523" cy="4515788"/>
          </a:xfrm>
        </p:spPr>
        <p:txBody>
          <a:bodyPr/>
          <a:lstStyle/>
          <a:p>
            <a:r>
              <a:rPr lang="en-US" dirty="0">
                <a:hlinkClick r:id="rId2"/>
              </a:rPr>
              <a:t>https://tinyurl.com/async-tcp</a:t>
            </a:r>
            <a:endParaRPr lang="en-US" dirty="0"/>
          </a:p>
          <a:p>
            <a:pPr marL="457200" indent="-457200">
              <a:buFont typeface="Arial" panose="020B0604020202020204" pitchFamily="34" charset="0"/>
              <a:buChar char="•"/>
            </a:pPr>
            <a:r>
              <a:rPr lang="en-US" dirty="0"/>
              <a:t>Uses:</a:t>
            </a:r>
          </a:p>
          <a:p>
            <a:pPr marL="796926" lvl="1" indent="-457200">
              <a:buFont typeface="Arial" panose="020B0604020202020204" pitchFamily="34" charset="0"/>
              <a:buChar char="•"/>
            </a:pPr>
            <a:r>
              <a:rPr lang="en-US" dirty="0"/>
              <a:t>Asynchronous TCP/IP Socket APIs.</a:t>
            </a:r>
          </a:p>
          <a:p>
            <a:pPr marL="796926" lvl="1" indent="-457200">
              <a:buFont typeface="Arial" panose="020B0604020202020204" pitchFamily="34" charset="0"/>
              <a:buChar char="•"/>
            </a:pPr>
            <a:r>
              <a:rPr lang="en-US" dirty="0" err="1"/>
              <a:t>System.IO.Pipelines</a:t>
            </a:r>
            <a:r>
              <a:rPr lang="en-US" dirty="0"/>
              <a:t> for buffer management.</a:t>
            </a:r>
          </a:p>
          <a:p>
            <a:pPr marL="796926" lvl="1" indent="-457200">
              <a:buFont typeface="Arial" panose="020B0604020202020204" pitchFamily="34" charset="0"/>
              <a:buChar char="•"/>
            </a:pPr>
            <a:r>
              <a:rPr lang="en-US" dirty="0" err="1"/>
              <a:t>System.Threading.Channels</a:t>
            </a:r>
            <a:r>
              <a:rPr lang="en-US" dirty="0"/>
              <a:t> for queueing.</a:t>
            </a:r>
          </a:p>
          <a:p>
            <a:pPr marL="457200" indent="-457200">
              <a:buFont typeface="Arial" panose="020B0604020202020204" pitchFamily="34" charset="0"/>
              <a:buChar char="•"/>
            </a:pPr>
            <a:r>
              <a:rPr lang="en-US" dirty="0"/>
              <a:t>Demonstrates:</a:t>
            </a:r>
          </a:p>
          <a:p>
            <a:pPr marL="796926" lvl="1" indent="-457200">
              <a:buFont typeface="Arial" panose="020B0604020202020204" pitchFamily="34" charset="0"/>
              <a:buChar char="•"/>
            </a:pPr>
            <a:r>
              <a:rPr lang="en-US" dirty="0"/>
              <a:t>Length-prefix message framing.</a:t>
            </a:r>
          </a:p>
          <a:p>
            <a:pPr marL="796926" lvl="1" indent="-457200">
              <a:buFont typeface="Arial" panose="020B0604020202020204" pitchFamily="34" charset="0"/>
              <a:buChar char="•"/>
            </a:pPr>
            <a:r>
              <a:rPr lang="en-US" dirty="0"/>
              <a:t>Keepalives.</a:t>
            </a:r>
          </a:p>
          <a:p>
            <a:pPr marL="796926" lvl="1" indent="-457200">
              <a:buFont typeface="Arial" panose="020B0604020202020204" pitchFamily="34" charset="0"/>
              <a:buChar char="•"/>
            </a:pPr>
            <a:r>
              <a:rPr lang="en-US" dirty="0"/>
              <a:t>Request/response association and higher-level APIs (e.g., </a:t>
            </a:r>
            <a:r>
              <a:rPr lang="en-US" dirty="0" err="1"/>
              <a:t>HttpClient.GetAsync</a:t>
            </a:r>
            <a:r>
              <a:rPr lang="en-US" dirty="0"/>
              <a:t>).</a:t>
            </a:r>
          </a:p>
          <a:p>
            <a:pPr marL="796926" lvl="1" indent="-457200">
              <a:buFont typeface="Arial" panose="020B0604020202020204" pitchFamily="34" charset="0"/>
              <a:buChar char="•"/>
            </a:pPr>
            <a:r>
              <a:rPr lang="en-US" dirty="0"/>
              <a:t>Connection management.</a:t>
            </a:r>
          </a:p>
        </p:txBody>
      </p:sp>
    </p:spTree>
    <p:extLst>
      <p:ext uri="{BB962C8B-B14F-4D97-AF65-F5344CB8AC3E}">
        <p14:creationId xmlns:p14="http://schemas.microsoft.com/office/powerpoint/2010/main" val="196476412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CAB1-1C27-4820-BF8B-4D6DF8B9A289}"/>
              </a:ext>
            </a:extLst>
          </p:cNvPr>
          <p:cNvSpPr>
            <a:spLocks noGrp="1"/>
          </p:cNvSpPr>
          <p:nvPr>
            <p:ph type="title"/>
          </p:nvPr>
        </p:nvSpPr>
        <p:spPr/>
        <p:txBody>
          <a:bodyPr/>
          <a:lstStyle/>
          <a:p>
            <a:r>
              <a:rPr lang="en-US" dirty="0"/>
              <a:t>Q&amp;A Time!</a:t>
            </a:r>
          </a:p>
        </p:txBody>
      </p:sp>
    </p:spTree>
    <p:extLst>
      <p:ext uri="{BB962C8B-B14F-4D97-AF65-F5344CB8AC3E}">
        <p14:creationId xmlns:p14="http://schemas.microsoft.com/office/powerpoint/2010/main" val="38362225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00C41-C260-7703-9112-1DDAB4E4F6BA}"/>
              </a:ext>
            </a:extLst>
          </p:cNvPr>
          <p:cNvSpPr>
            <a:spLocks noGrp="1"/>
          </p:cNvSpPr>
          <p:nvPr>
            <p:ph type="title"/>
          </p:nvPr>
        </p:nvSpPr>
        <p:spPr/>
        <p:txBody>
          <a:bodyPr/>
          <a:lstStyle/>
          <a:p>
            <a:r>
              <a:rPr lang="en-US" dirty="0"/>
              <a:t>Meta</a:t>
            </a:r>
          </a:p>
        </p:txBody>
      </p:sp>
    </p:spTree>
    <p:extLst>
      <p:ext uri="{BB962C8B-B14F-4D97-AF65-F5344CB8AC3E}">
        <p14:creationId xmlns:p14="http://schemas.microsoft.com/office/powerpoint/2010/main" val="33439875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F863-CDC6-4E68-A0BD-71189176B907}"/>
              </a:ext>
            </a:extLst>
          </p:cNvPr>
          <p:cNvSpPr>
            <a:spLocks noGrp="1"/>
          </p:cNvSpPr>
          <p:nvPr>
            <p:ph type="title"/>
          </p:nvPr>
        </p:nvSpPr>
        <p:spPr/>
        <p:txBody>
          <a:bodyPr/>
          <a:lstStyle/>
          <a:p>
            <a:r>
              <a:rPr lang="en-US" dirty="0"/>
              <a:t>Scope</a:t>
            </a:r>
          </a:p>
        </p:txBody>
      </p:sp>
      <p:sp>
        <p:nvSpPr>
          <p:cNvPr id="3" name="Text Placeholder 2">
            <a:extLst>
              <a:ext uri="{FF2B5EF4-FFF2-40B4-BE49-F238E27FC236}">
                <a16:creationId xmlns:a16="http://schemas.microsoft.com/office/drawing/2014/main" id="{C83AB6C6-506C-444F-8BA1-1133E9A0CA29}"/>
              </a:ext>
            </a:extLst>
          </p:cNvPr>
          <p:cNvSpPr>
            <a:spLocks noGrp="1"/>
          </p:cNvSpPr>
          <p:nvPr>
            <p:ph type="body" sz="quarter" idx="10"/>
          </p:nvPr>
        </p:nvSpPr>
        <p:spPr>
          <a:xfrm>
            <a:off x="269240" y="1189178"/>
            <a:ext cx="11653523" cy="4493218"/>
          </a:xfrm>
        </p:spPr>
        <p:txBody>
          <a:bodyPr/>
          <a:lstStyle/>
          <a:p>
            <a:r>
              <a:rPr lang="en-US" dirty="0"/>
              <a:t>The first rule of TCP/IP socket communication: Don’t.</a:t>
            </a:r>
          </a:p>
          <a:p>
            <a:pPr marL="796926" lvl="1" indent="-457200">
              <a:buFont typeface="Arial" panose="020B0604020202020204" pitchFamily="34" charset="0"/>
              <a:buChar char="•"/>
            </a:pPr>
            <a:r>
              <a:rPr lang="en-US" dirty="0"/>
              <a:t>HTTP / </a:t>
            </a:r>
            <a:r>
              <a:rPr lang="en-US" dirty="0" err="1"/>
              <a:t>WebSockets</a:t>
            </a:r>
            <a:r>
              <a:rPr lang="en-US" dirty="0"/>
              <a:t>.</a:t>
            </a:r>
          </a:p>
          <a:p>
            <a:pPr marL="796926" lvl="1" indent="-457200">
              <a:buFont typeface="Arial" panose="020B0604020202020204" pitchFamily="34" charset="0"/>
              <a:buChar char="•"/>
            </a:pPr>
            <a:r>
              <a:rPr lang="en-US" dirty="0"/>
              <a:t>ASP.NET Core / </a:t>
            </a:r>
            <a:r>
              <a:rPr lang="en-US" dirty="0" err="1"/>
              <a:t>SignalR</a:t>
            </a:r>
            <a:r>
              <a:rPr lang="en-US" dirty="0"/>
              <a:t>.</a:t>
            </a:r>
          </a:p>
          <a:p>
            <a:br>
              <a:rPr lang="en-US" dirty="0"/>
            </a:br>
            <a:r>
              <a:rPr lang="en-US" dirty="0"/>
              <a:t>TCP/IP sockets exist primarily for devices.</a:t>
            </a:r>
          </a:p>
          <a:p>
            <a:pPr marL="796926" lvl="1" indent="-457200">
              <a:buFont typeface="Arial" panose="020B0604020202020204" pitchFamily="34" charset="0"/>
              <a:buChar char="•"/>
            </a:pPr>
            <a:r>
              <a:rPr lang="en-US" dirty="0"/>
              <a:t>Generic protocols are complex and difficult to implement on constrained hardware. E.g., HTTP.</a:t>
            </a:r>
          </a:p>
          <a:p>
            <a:pPr marL="796926" lvl="1" indent="-457200">
              <a:buFont typeface="Arial" panose="020B0604020202020204" pitchFamily="34" charset="0"/>
              <a:buChar char="•"/>
            </a:pPr>
            <a:r>
              <a:rPr lang="en-US" dirty="0"/>
              <a:t>Even when they can be implemented, they’re inefficient. E.g., HTTP.</a:t>
            </a:r>
          </a:p>
          <a:p>
            <a:pPr marL="796926" lvl="1" indent="-457200">
              <a:buFont typeface="Arial" panose="020B0604020202020204" pitchFamily="34" charset="0"/>
              <a:buChar char="•"/>
            </a:pPr>
            <a:endParaRPr lang="en-US" dirty="0"/>
          </a:p>
          <a:p>
            <a:r>
              <a:rPr lang="en-US" dirty="0"/>
              <a:t>Goal: Implement (or fix!) TCP/IP socket protocols.</a:t>
            </a:r>
          </a:p>
        </p:txBody>
      </p:sp>
    </p:spTree>
    <p:extLst>
      <p:ext uri="{BB962C8B-B14F-4D97-AF65-F5344CB8AC3E}">
        <p14:creationId xmlns:p14="http://schemas.microsoft.com/office/powerpoint/2010/main" val="23658911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8853-FC56-4976-878C-D9B0180F9D36}"/>
              </a:ext>
            </a:extLst>
          </p:cNvPr>
          <p:cNvSpPr>
            <a:spLocks noGrp="1"/>
          </p:cNvSpPr>
          <p:nvPr>
            <p:ph type="title"/>
          </p:nvPr>
        </p:nvSpPr>
        <p:spPr/>
        <p:txBody>
          <a:bodyPr/>
          <a:lstStyle/>
          <a:p>
            <a:r>
              <a:rPr lang="en-US" dirty="0"/>
              <a:t>Out of Scope</a:t>
            </a:r>
          </a:p>
        </p:txBody>
      </p:sp>
      <p:sp>
        <p:nvSpPr>
          <p:cNvPr id="3" name="Text Placeholder 2">
            <a:extLst>
              <a:ext uri="{FF2B5EF4-FFF2-40B4-BE49-F238E27FC236}">
                <a16:creationId xmlns:a16="http://schemas.microsoft.com/office/drawing/2014/main" id="{4B70E800-01B8-450B-99D2-20097962A791}"/>
              </a:ext>
            </a:extLst>
          </p:cNvPr>
          <p:cNvSpPr>
            <a:spLocks noGrp="1"/>
          </p:cNvSpPr>
          <p:nvPr>
            <p:ph type="body" sz="quarter" idx="10"/>
          </p:nvPr>
        </p:nvSpPr>
        <p:spPr>
          <a:xfrm>
            <a:off x="269239" y="1197324"/>
            <a:ext cx="11653523" cy="3404073"/>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UDP (mostly)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Packet details (FIN/ACK/RST):</a:t>
            </a:r>
          </a:p>
          <a:p>
            <a:pPr marL="796926" lvl="1" indent="-457200">
              <a:buFont typeface="Arial" panose="020B0604020202020204" pitchFamily="34" charset="0"/>
              <a:buChar char="•"/>
            </a:pPr>
            <a:r>
              <a:rPr lang="en-US" dirty="0"/>
              <a:t>Stevens, Volume 1</a:t>
            </a:r>
          </a:p>
          <a:p>
            <a:pPr marL="796926" lvl="1" indent="-457200">
              <a:buFont typeface="Arial" panose="020B0604020202020204" pitchFamily="34" charset="0"/>
              <a:buChar char="•"/>
            </a:pPr>
            <a:r>
              <a:rPr lang="en-US" dirty="0"/>
              <a:t>Also state diagram from Volume 2</a:t>
            </a:r>
          </a:p>
          <a:p>
            <a:pPr marL="1030290" lvl="2" indent="-457200">
              <a:buFont typeface="Arial" panose="020B0604020202020204" pitchFamily="34" charset="0"/>
              <a:buChar char="•"/>
            </a:pPr>
            <a:r>
              <a:rPr lang="en-US" dirty="0"/>
              <a:t>E.g., TIME_WAIT</a:t>
            </a:r>
          </a:p>
        </p:txBody>
      </p:sp>
      <p:pic>
        <p:nvPicPr>
          <p:cNvPr id="1026" name="Picture 2">
            <a:extLst>
              <a:ext uri="{FF2B5EF4-FFF2-40B4-BE49-F238E27FC236}">
                <a16:creationId xmlns:a16="http://schemas.microsoft.com/office/drawing/2014/main" id="{91C8CF1B-C625-4FB3-82C2-7CA6AA0F78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0097" y="452747"/>
            <a:ext cx="4476127" cy="5660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F0DA992-B057-4894-8D19-FEBEB5F39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822" y="228052"/>
            <a:ext cx="5368938" cy="611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207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1D39-3A12-460B-B651-3E49AE98B518}"/>
              </a:ext>
            </a:extLst>
          </p:cNvPr>
          <p:cNvSpPr>
            <a:spLocks noGrp="1"/>
          </p:cNvSpPr>
          <p:nvPr>
            <p:ph type="title"/>
          </p:nvPr>
        </p:nvSpPr>
        <p:spPr/>
        <p:txBody>
          <a:bodyPr/>
          <a:lstStyle/>
          <a:p>
            <a:r>
              <a:rPr lang="en-US" dirty="0"/>
              <a:t>Definition: “Application Protocol”</a:t>
            </a:r>
          </a:p>
        </p:txBody>
      </p:sp>
      <p:sp>
        <p:nvSpPr>
          <p:cNvPr id="3" name="Text Placeholder 2">
            <a:extLst>
              <a:ext uri="{FF2B5EF4-FFF2-40B4-BE49-F238E27FC236}">
                <a16:creationId xmlns:a16="http://schemas.microsoft.com/office/drawing/2014/main" id="{01D5BFA2-29C1-492F-924A-80A37005973A}"/>
              </a:ext>
            </a:extLst>
          </p:cNvPr>
          <p:cNvSpPr>
            <a:spLocks noGrp="1"/>
          </p:cNvSpPr>
          <p:nvPr>
            <p:ph type="body" sz="quarter" idx="10"/>
          </p:nvPr>
        </p:nvSpPr>
        <p:spPr>
          <a:xfrm>
            <a:off x="269239" y="1197324"/>
            <a:ext cx="11653523" cy="2424959"/>
          </a:xfrm>
        </p:spPr>
        <p:txBody>
          <a:bodyPr/>
          <a:lstStyle/>
          <a:p>
            <a:endParaRPr lang="en-US" dirty="0"/>
          </a:p>
          <a:p>
            <a:pPr marL="457200" indent="-457200">
              <a:buFont typeface="Arial" panose="020B0604020202020204" pitchFamily="34" charset="0"/>
              <a:buChar char="•"/>
            </a:pPr>
            <a:r>
              <a:rPr lang="en-US" dirty="0"/>
              <a:t>All communication above the TCP/IP layer for a given application.</a:t>
            </a:r>
          </a:p>
          <a:p>
            <a:pPr marL="796926" lvl="1" indent="-457200">
              <a:buFont typeface="Arial" panose="020B0604020202020204" pitchFamily="34" charset="0"/>
              <a:buChar char="•"/>
            </a:pPr>
            <a:r>
              <a:rPr lang="en-US" dirty="0"/>
              <a:t>E.g.: POP, SMTP, IMAP, FTP, SSH</a:t>
            </a:r>
          </a:p>
          <a:p>
            <a:pPr marL="796926" lvl="1" indent="-457200">
              <a:buFont typeface="Arial" panose="020B0604020202020204" pitchFamily="34" charset="0"/>
              <a:buChar char="•"/>
            </a:pPr>
            <a:r>
              <a:rPr lang="en-US" dirty="0"/>
              <a:t>“Custom Application Protocol” – the details of how your apps communicate.</a:t>
            </a:r>
          </a:p>
        </p:txBody>
      </p:sp>
    </p:spTree>
    <p:extLst>
      <p:ext uri="{BB962C8B-B14F-4D97-AF65-F5344CB8AC3E}">
        <p14:creationId xmlns:p14="http://schemas.microsoft.com/office/powerpoint/2010/main" val="36592925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B59C5-D4B3-4C47-A354-5B91F5356DEF}"/>
              </a:ext>
            </a:extLst>
          </p:cNvPr>
          <p:cNvSpPr>
            <a:spLocks noGrp="1"/>
          </p:cNvSpPr>
          <p:nvPr>
            <p:ph type="title"/>
          </p:nvPr>
        </p:nvSpPr>
        <p:spPr/>
        <p:txBody>
          <a:bodyPr/>
          <a:lstStyle/>
          <a:p>
            <a:r>
              <a:rPr lang="en-US" dirty="0"/>
              <a:t>TCP/IP Semantics</a:t>
            </a:r>
          </a:p>
        </p:txBody>
      </p:sp>
    </p:spTree>
    <p:extLst>
      <p:ext uri="{BB962C8B-B14F-4D97-AF65-F5344CB8AC3E}">
        <p14:creationId xmlns:p14="http://schemas.microsoft.com/office/powerpoint/2010/main" val="1675405252"/>
      </p:ext>
    </p:extLst>
  </p:cSld>
  <p:clrMapOvr>
    <a:masterClrMapping/>
  </p:clrMapOvr>
  <p:transition>
    <p:fade/>
  </p:transition>
</p:sld>
</file>

<file path=ppt/theme/theme1.xml><?xml version="1.0" encoding="utf-8"?>
<a:theme xmlns:a="http://schemas.openxmlformats.org/drawingml/2006/main" name="Theme1">
  <a:themeElements>
    <a:clrScheme name="Custom 1">
      <a:dk1>
        <a:srgbClr val="000000"/>
      </a:dk1>
      <a:lt1>
        <a:srgbClr val="FFFFFF"/>
      </a:lt1>
      <a:dk2>
        <a:srgbClr val="26539C"/>
      </a:dk2>
      <a:lt2>
        <a:srgbClr val="B8E9FA"/>
      </a:lt2>
      <a:accent1>
        <a:srgbClr val="176F4E"/>
      </a:accent1>
      <a:accent2>
        <a:srgbClr val="F04848"/>
      </a:accent2>
      <a:accent3>
        <a:srgbClr val="603C1B"/>
      </a:accent3>
      <a:accent4>
        <a:srgbClr val="109A78"/>
      </a:accent4>
      <a:accent5>
        <a:srgbClr val="FCE470"/>
      </a:accent5>
      <a:accent6>
        <a:srgbClr val="70BC82"/>
      </a:accent6>
      <a:hlink>
        <a:srgbClr val="F04848"/>
      </a:hlink>
      <a:folHlink>
        <a:srgbClr val="F0484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3A1D99AA-2C26-4EE3-9549-072F209D0352}" vid="{CC9ED212-E232-4257-BD79-C2D0F5FD60E9}"/>
    </a:ext>
  </a:extLst>
</a:theme>
</file>

<file path=ppt/theme/theme2.xml><?xml version="1.0" encoding="utf-8"?>
<a:theme xmlns:a="http://schemas.openxmlformats.org/drawingml/2006/main" name="2023 ThatConf Landscape">
  <a:themeElements>
    <a:clrScheme name="Custom 1">
      <a:dk1>
        <a:srgbClr val="000000"/>
      </a:dk1>
      <a:lt1>
        <a:srgbClr val="FFFFFF"/>
      </a:lt1>
      <a:dk2>
        <a:srgbClr val="26539C"/>
      </a:dk2>
      <a:lt2>
        <a:srgbClr val="B8E9FA"/>
      </a:lt2>
      <a:accent1>
        <a:srgbClr val="176F4E"/>
      </a:accent1>
      <a:accent2>
        <a:srgbClr val="F04848"/>
      </a:accent2>
      <a:accent3>
        <a:srgbClr val="603C1B"/>
      </a:accent3>
      <a:accent4>
        <a:srgbClr val="109A78"/>
      </a:accent4>
      <a:accent5>
        <a:srgbClr val="FCE470"/>
      </a:accent5>
      <a:accent6>
        <a:srgbClr val="70BC82"/>
      </a:accent6>
      <a:hlink>
        <a:srgbClr val="F04848"/>
      </a:hlink>
      <a:folHlink>
        <a:srgbClr val="F0484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AC9B6D51-8BBA-4D25-816B-B1B284F1984B}" vid="{5CB1449E-9144-40FE-A958-E686E79664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Template>
  <TotalTime>23961</TotalTime>
  <Words>2863</Words>
  <Application>Microsoft Office PowerPoint</Application>
  <PresentationFormat>Widescreen</PresentationFormat>
  <Paragraphs>376</Paragraphs>
  <Slides>47</Slides>
  <Notes>31</Notes>
  <HiddenSlides>1</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Arial</vt:lpstr>
      <vt:lpstr>Calibri</vt:lpstr>
      <vt:lpstr>Consolas</vt:lpstr>
      <vt:lpstr>Segoe UI</vt:lpstr>
      <vt:lpstr>Segoe UI Light</vt:lpstr>
      <vt:lpstr>Theme1</vt:lpstr>
      <vt:lpstr>2023 ThatConf Landscape</vt:lpstr>
      <vt:lpstr>Protocol Design</vt:lpstr>
      <vt:lpstr>Who is this guy?</vt:lpstr>
      <vt:lpstr>PowerPoint Presentation</vt:lpstr>
      <vt:lpstr>Who is this guy?</vt:lpstr>
      <vt:lpstr>Meta</vt:lpstr>
      <vt:lpstr>Scope</vt:lpstr>
      <vt:lpstr>Out of Scope</vt:lpstr>
      <vt:lpstr>Definition: “Application Protocol”</vt:lpstr>
      <vt:lpstr>TCP/IP Semantics</vt:lpstr>
      <vt:lpstr>What TCP/IP Provides</vt:lpstr>
      <vt:lpstr>TCP/IP Abstraction: Connection</vt:lpstr>
      <vt:lpstr>TCP/IP Abstraction: Stream</vt:lpstr>
      <vt:lpstr>TCP/IP Abstraction: Stream</vt:lpstr>
      <vt:lpstr>TCP/IP API</vt:lpstr>
      <vt:lpstr>Berkeley API</vt:lpstr>
      <vt:lpstr>Berkeley API – Common Mistakes</vt:lpstr>
      <vt:lpstr>Designing Application Protocols for TCP/IP</vt:lpstr>
      <vt:lpstr>Protocol Patterns</vt:lpstr>
      <vt:lpstr>Write It Down: Formal Specification</vt:lpstr>
      <vt:lpstr>Write It Down: Formal Specification</vt:lpstr>
      <vt:lpstr>Application Protocol Versioning</vt:lpstr>
      <vt:lpstr>What TCP/IP Provides (Review)</vt:lpstr>
      <vt:lpstr>What TCP/IP Does NOT Provide</vt:lpstr>
      <vt:lpstr>Designing Application Protocols for TCP/IP: The Two Tricky Bits</vt:lpstr>
      <vt:lpstr>Message Framing: Problem</vt:lpstr>
      <vt:lpstr>PowerPoint Presentation</vt:lpstr>
      <vt:lpstr>Message Framing: Solutions</vt:lpstr>
      <vt:lpstr>Keepalives: Problem</vt:lpstr>
      <vt:lpstr>Avoiding Windows’ Helpfulness</vt:lpstr>
      <vt:lpstr>Keepalives: Solution</vt:lpstr>
      <vt:lpstr>History Lesson: HTTP</vt:lpstr>
      <vt:lpstr>History of HTTP</vt:lpstr>
      <vt:lpstr>History of HTTP</vt:lpstr>
      <vt:lpstr>History of HTTP</vt:lpstr>
      <vt:lpstr>History of HTTP</vt:lpstr>
      <vt:lpstr>The Future Is QUIC</vt:lpstr>
      <vt:lpstr>Tips</vt:lpstr>
      <vt:lpstr>Error Handling</vt:lpstr>
      <vt:lpstr>Logging</vt:lpstr>
      <vt:lpstr>Inspection Tools: Wireshark</vt:lpstr>
      <vt:lpstr>Testing Tools: Clumsy</vt:lpstr>
      <vt:lpstr>Don’t Use UDP</vt:lpstr>
      <vt:lpstr>TL;DL</vt:lpstr>
      <vt:lpstr>The Future Is QUIC</vt:lpstr>
      <vt:lpstr>The Key Information (TCP and QUIC)</vt:lpstr>
      <vt:lpstr>Demo: Custom TCP/IP Protocol</vt:lpstr>
      <vt:lpstr>Q&amp;A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ThatConference</dc:title>
  <dc:creator>Stephen Cleary</dc:creator>
  <cp:lastModifiedBy>Stephen Cleary</cp:lastModifiedBy>
  <cp:revision>602</cp:revision>
  <dcterms:created xsi:type="dcterms:W3CDTF">2013-02-28T01:41:02Z</dcterms:created>
  <dcterms:modified xsi:type="dcterms:W3CDTF">2024-03-21T15:25:13Z</dcterms:modified>
</cp:coreProperties>
</file>