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4"/>
  </p:notesMasterIdLst>
  <p:sldIdLst>
    <p:sldId id="256" r:id="rId5"/>
    <p:sldId id="257" r:id="rId6"/>
    <p:sldId id="487" r:id="rId7"/>
    <p:sldId id="448" r:id="rId8"/>
    <p:sldId id="449" r:id="rId9"/>
    <p:sldId id="450" r:id="rId10"/>
    <p:sldId id="453" r:id="rId11"/>
    <p:sldId id="454" r:id="rId12"/>
    <p:sldId id="457" r:id="rId13"/>
    <p:sldId id="458" r:id="rId14"/>
    <p:sldId id="459" r:id="rId15"/>
    <p:sldId id="461" r:id="rId16"/>
    <p:sldId id="463" r:id="rId17"/>
    <p:sldId id="465" r:id="rId18"/>
    <p:sldId id="466" r:id="rId19"/>
    <p:sldId id="467" r:id="rId20"/>
    <p:sldId id="469" r:id="rId21"/>
    <p:sldId id="471" r:id="rId22"/>
    <p:sldId id="468" r:id="rId23"/>
    <p:sldId id="473" r:id="rId24"/>
    <p:sldId id="475" r:id="rId25"/>
    <p:sldId id="476" r:id="rId26"/>
    <p:sldId id="478" r:id="rId27"/>
    <p:sldId id="479" r:id="rId28"/>
    <p:sldId id="480" r:id="rId29"/>
    <p:sldId id="482" r:id="rId30"/>
    <p:sldId id="484" r:id="rId31"/>
    <p:sldId id="486" r:id="rId32"/>
    <p:sldId id="4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487"/>
            <p14:sldId id="448"/>
            <p14:sldId id="449"/>
            <p14:sldId id="450"/>
            <p14:sldId id="453"/>
            <p14:sldId id="454"/>
            <p14:sldId id="457"/>
            <p14:sldId id="458"/>
            <p14:sldId id="459"/>
            <p14:sldId id="461"/>
            <p14:sldId id="463"/>
            <p14:sldId id="465"/>
            <p14:sldId id="466"/>
            <p14:sldId id="467"/>
            <p14:sldId id="469"/>
            <p14:sldId id="471"/>
            <p14:sldId id="468"/>
            <p14:sldId id="473"/>
            <p14:sldId id="475"/>
            <p14:sldId id="476"/>
            <p14:sldId id="478"/>
            <p14:sldId id="479"/>
            <p14:sldId id="480"/>
            <p14:sldId id="482"/>
            <p14:sldId id="484"/>
            <p14:sldId id="486"/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IAsyncDisposable</a:t>
            </a:r>
            <a:r>
              <a:rPr lang="en-US" dirty="0"/>
              <a:t> is necessary to allow asynchronous cleanup (e.g., await in finally).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don’t need to know this unless you’re consuming </a:t>
            </a:r>
            <a:r>
              <a:rPr lang="en-US" dirty="0" err="1"/>
              <a:t>ValueTasks</a:t>
            </a:r>
            <a:r>
              <a:rPr lang="en-US" dirty="0"/>
              <a:t> directly; the compiler-generated code for consuming async streams will always do the right thing.</a:t>
            </a:r>
          </a:p>
          <a:p>
            <a:endParaRPr lang="en-US" dirty="0"/>
          </a:p>
          <a:p>
            <a:r>
              <a:rPr lang="en-US" dirty="0"/>
              <a:t>Blog post (hopefully) later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ConfigureAwait</a:t>
            </a:r>
            <a:r>
              <a:rPr lang="en-US" dirty="0"/>
              <a:t>(false) applies it to every compiler-generated 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bit more realistic demo.</a:t>
            </a:r>
          </a:p>
          <a:p>
            <a:r>
              <a:rPr lang="en-US" dirty="0"/>
              <a:t>Also see Bill Wagner’s talk from Day 1 on What’s New in C# 8, Part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8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connect to hub + get multiple messages + disconnect from hub</a:t>
            </a:r>
          </a:p>
          <a:p>
            <a:r>
              <a:rPr lang="en-US" dirty="0"/>
              <a:t>Stock quote APIs: connect to socket + get multiple messages + disconnect socket</a:t>
            </a:r>
          </a:p>
          <a:p>
            <a:endParaRPr lang="en-US" dirty="0"/>
          </a:p>
          <a:p>
            <a:r>
              <a:rPr lang="en-US" b="1" dirty="0"/>
              <a:t>Because they’re naturally push-based.</a:t>
            </a:r>
          </a:p>
          <a:p>
            <a:endParaRPr lang="en-US" dirty="0"/>
          </a:p>
          <a:p>
            <a:r>
              <a:rPr lang="en-US" dirty="0"/>
              <a:t>Making them pull-based would require a producer/consumer queue – see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6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LINQ-to-objects, LINQ-to-events, LINQ-to-streams.</a:t>
            </a:r>
          </a:p>
          <a:p>
            <a:r>
              <a:rPr lang="en-US" dirty="0"/>
              <a:t>This whole section is C#-only. Python has similar support in </a:t>
            </a:r>
            <a:r>
              <a:rPr lang="en-US" dirty="0" err="1"/>
              <a:t>iter</a:t>
            </a:r>
            <a:r>
              <a:rPr lang="en-US" dirty="0"/>
              <a:t>-tools.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3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in preview.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6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“Asynchronous streams” are actually asynchronous </a:t>
            </a:r>
            <a:r>
              <a:rPr lang="en-US" dirty="0" err="1"/>
              <a:t>enumerables</a:t>
            </a:r>
            <a:r>
              <a:rPr lang="en-US" dirty="0"/>
              <a:t>. They have very little to do with </a:t>
            </a:r>
            <a:r>
              <a:rPr lang="en-US" i="1" dirty="0"/>
              <a:t>streams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in C#, TypeScript, JavaScript, and Python!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is subject to change!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0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Naming is subject to change!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0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C#-only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6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compiler will remind you if you forget the [</a:t>
            </a:r>
            <a:r>
              <a:rPr lang="en-US" dirty="0" err="1"/>
              <a:t>EnumeratorCancellation</a:t>
            </a:r>
            <a:r>
              <a:rPr lang="en-US" dirty="0"/>
              <a:t>]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3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1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“other Stephen”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two 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11E9-9CED-4AA1-BD82-931074E57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176" y="1463040"/>
            <a:ext cx="11655425" cy="627864"/>
          </a:xfrm>
        </p:spPr>
        <p:txBody>
          <a:bodyPr lIns="182880" tIns="146304" rIns="182880" bIns="146304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4302070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62" r:id="rId13"/>
    <p:sldLayoutId id="2147483728" r:id="rId14"/>
    <p:sldLayoutId id="2147483726" r:id="rId15"/>
    <p:sldLayoutId id="2147483754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end up with </a:t>
            </a:r>
            <a:r>
              <a:rPr lang="en-US" i="1" dirty="0"/>
              <a:t>both:</a:t>
            </a:r>
            <a:br>
              <a:rPr lang="en-US" i="1" dirty="0"/>
            </a:br>
            <a:r>
              <a:rPr lang="en-US" dirty="0"/>
              <a:t>Deferred execution </a:t>
            </a:r>
            <a:r>
              <a:rPr lang="en-US" i="1" dirty="0"/>
              <a:t>and</a:t>
            </a:r>
            <a:r>
              <a:rPr lang="en-US" dirty="0"/>
              <a:t> asynchronous pausing.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</a:t>
            </a:r>
          </a:p>
        </p:txBody>
      </p:sp>
    </p:spTree>
    <p:extLst>
      <p:ext uri="{BB962C8B-B14F-4D97-AF65-F5344CB8AC3E}">
        <p14:creationId xmlns:p14="http://schemas.microsoft.com/office/powerpoint/2010/main" val="39299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Detail</a:t>
            </a:r>
          </a:p>
        </p:txBody>
      </p:sp>
    </p:spTree>
    <p:extLst>
      <p:ext uri="{BB962C8B-B14F-4D97-AF65-F5344CB8AC3E}">
        <p14:creationId xmlns:p14="http://schemas.microsoft.com/office/powerpoint/2010/main" val="34936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Asynchrony 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0107-7B1A-4E95-BCAB-902BF8D78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176" y="2464989"/>
            <a:ext cx="5830824" cy="2674578"/>
          </a:xfrm>
        </p:spPr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IEnumerator</a:t>
            </a:r>
            <a:r>
              <a:rPr lang="en-US" sz="2400" dirty="0">
                <a:latin typeface="Consolas" panose="020B0609020204030204" pitchFamily="49" charset="0"/>
              </a:rPr>
              <a:t>&lt;out T&gt;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: </a:t>
            </a:r>
            <a:r>
              <a:rPr lang="en-US" sz="2400" dirty="0" err="1">
                <a:latin typeface="Consolas" panose="020B0609020204030204" pitchFamily="49" charset="0"/>
              </a:rPr>
              <a:t>IDisposable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T Current { get;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bool </a:t>
            </a:r>
            <a:r>
              <a:rPr lang="en-US" sz="2400" dirty="0" err="1">
                <a:latin typeface="Consolas" panose="020B0609020204030204" pitchFamily="49" charset="0"/>
              </a:rPr>
              <a:t>MoveNext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5DDB3B6-EE10-4B99-8EBE-1CF416E21F4A}"/>
              </a:ext>
            </a:extLst>
          </p:cNvPr>
          <p:cNvSpPr txBox="1">
            <a:spLocks/>
          </p:cNvSpPr>
          <p:nvPr/>
        </p:nvSpPr>
        <p:spPr>
          <a:xfrm>
            <a:off x="5612860" y="2464989"/>
            <a:ext cx="6313964" cy="2674578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onsolas" panose="020B0609020204030204" pitchFamily="49" charset="0"/>
              </a:rPr>
              <a:t>IAsyncEnumerator</a:t>
            </a:r>
            <a:r>
              <a:rPr lang="en-US" sz="2400" dirty="0">
                <a:latin typeface="Consolas" panose="020B0609020204030204" pitchFamily="49" charset="0"/>
              </a:rPr>
              <a:t>&lt;out T&gt;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: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IAsyncDisposable</a:t>
            </a: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T </a:t>
            </a:r>
            <a:r>
              <a:rPr lang="fr-FR" sz="2400" dirty="0" err="1">
                <a:latin typeface="Consolas" panose="020B0609020204030204" pitchFamily="49" charset="0"/>
              </a:rPr>
              <a:t>Current</a:t>
            </a:r>
            <a:r>
              <a:rPr lang="fr-FR" sz="2400" dirty="0">
                <a:latin typeface="Consolas" panose="020B0609020204030204" pitchFamily="49" charset="0"/>
              </a:rPr>
              <a:t> { </a:t>
            </a:r>
            <a:r>
              <a:rPr lang="fr-FR" sz="2400" dirty="0" err="1">
                <a:latin typeface="Consolas" panose="020B0609020204030204" pitchFamily="49" charset="0"/>
              </a:rPr>
              <a:t>get</a:t>
            </a:r>
            <a:r>
              <a:rPr lang="fr-FR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ValueTask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&lt;bool&gt; </a:t>
            </a:r>
            <a:r>
              <a:rPr lang="en-US" sz="2400" dirty="0" err="1">
                <a:latin typeface="Consolas" panose="020B0609020204030204" pitchFamily="49" charset="0"/>
              </a:rPr>
              <a:t>MoveNextAsync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CF768CA-CFCE-443D-BEA1-DDCB0FF497F0}"/>
              </a:ext>
            </a:extLst>
          </p:cNvPr>
          <p:cNvSpPr txBox="1">
            <a:spLocks/>
          </p:cNvSpPr>
          <p:nvPr/>
        </p:nvSpPr>
        <p:spPr>
          <a:xfrm>
            <a:off x="269239" y="1189177"/>
            <a:ext cx="11653523" cy="83849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“Next Item” (as used by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) is async:</a:t>
            </a:r>
          </a:p>
        </p:txBody>
      </p:sp>
    </p:spTree>
    <p:extLst>
      <p:ext uri="{BB962C8B-B14F-4D97-AF65-F5344CB8AC3E}">
        <p14:creationId xmlns:p14="http://schemas.microsoft.com/office/powerpoint/2010/main" val="361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513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</a:rPr>
              <a:t>ValueTask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&lt;T&gt; </a:t>
            </a:r>
            <a:r>
              <a:rPr lang="en-US" dirty="0"/>
              <a:t>is a more efficient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Task&lt;T&gt;</a:t>
            </a:r>
          </a:p>
          <a:p>
            <a:pPr marL="796926" lvl="1" indent="-457200"/>
            <a:r>
              <a:rPr lang="en-US" dirty="0"/>
              <a:t>Particularly if the result is commonly synchronous.</a:t>
            </a:r>
          </a:p>
          <a:p>
            <a:pPr marL="796926" lvl="1" indent="-457200"/>
            <a:endParaRPr lang="en-US" dirty="0"/>
          </a:p>
          <a:p>
            <a:pPr marL="0" indent="0">
              <a:buNone/>
            </a:pPr>
            <a:r>
              <a:rPr lang="en-US" dirty="0"/>
              <a:t>Usage restriction: </a:t>
            </a:r>
            <a:r>
              <a:rPr lang="en-US" b="1" dirty="0"/>
              <a:t>Only consume once!</a:t>
            </a:r>
          </a:p>
          <a:p>
            <a:pPr marL="796926" lvl="1" indent="-457200"/>
            <a:r>
              <a:rPr lang="en-US" dirty="0"/>
              <a:t>“Consume” means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</a:rPr>
              <a:t>AsTask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796926" lvl="1" indent="-457200"/>
            <a:endParaRPr lang="en-US" dirty="0"/>
          </a:p>
          <a:p>
            <a:pPr marL="0" indent="0">
              <a:buNone/>
            </a:pPr>
            <a:r>
              <a:rPr lang="en-US" dirty="0"/>
              <a:t>Other properties may behave differently than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Task&lt;T&gt;</a:t>
            </a:r>
            <a:endParaRPr lang="en-US" dirty="0">
              <a:solidFill>
                <a:schemeClr val="accent3"/>
              </a:solidFill>
            </a:endParaRPr>
          </a:p>
          <a:p>
            <a:pPr marL="796926" lvl="1" indent="-457200"/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invalid until the value task has completed – no blocking!</a:t>
            </a:r>
          </a:p>
          <a:p>
            <a:pPr marL="796926" lvl="1" indent="-457200"/>
            <a:r>
              <a:rPr lang="en-US" dirty="0"/>
              <a:t>Same 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</a:rPr>
              <a:t>GetAwaiter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</a:rPr>
              <a:t>GetResult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89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21488-B6EA-4F1C-8B12-71E01985F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86939"/>
            <a:ext cx="11655425" cy="1855893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await foreach (var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.ConfigureAwait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(false)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CF65C8-6F3C-491C-B528-1A889FC9624B}"/>
              </a:ext>
            </a:extLst>
          </p:cNvPr>
          <p:cNvSpPr txBox="1">
            <a:spLocks/>
          </p:cNvSpPr>
          <p:nvPr/>
        </p:nvSpPr>
        <p:spPr>
          <a:xfrm>
            <a:off x="1937963" y="2955393"/>
            <a:ext cx="9984797" cy="390260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var e = </a:t>
            </a:r>
            <a:r>
              <a:rPr lang="en-US" sz="2400" dirty="0" err="1">
                <a:latin typeface="Consolas" panose="020B0609020204030204" pitchFamily="49" charset="0"/>
              </a:rPr>
              <a:t>s.GetAsyncEnumerator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await using (</a:t>
            </a:r>
            <a:r>
              <a:rPr lang="en-US" sz="2400" dirty="0" err="1"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.ConfigureAwait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(false)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while (await </a:t>
            </a:r>
            <a:r>
              <a:rPr lang="en-US" sz="2400" dirty="0" err="1">
                <a:latin typeface="Consolas" panose="020B0609020204030204" pitchFamily="49" charset="0"/>
              </a:rPr>
              <a:t>e.MoveNextAsync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ConfigureAwait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(false)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var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e.Current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9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Use Case: Paging API</a:t>
            </a:r>
          </a:p>
        </p:txBody>
      </p:sp>
    </p:spTree>
    <p:extLst>
      <p:ext uri="{BB962C8B-B14F-4D97-AF65-F5344CB8AC3E}">
        <p14:creationId xmlns:p14="http://schemas.microsoft.com/office/powerpoint/2010/main" val="30417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5297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457200" indent="-457200"/>
            <a:r>
              <a:rPr lang="en-US" dirty="0" err="1"/>
              <a:t>SignalR</a:t>
            </a:r>
            <a:endParaRPr lang="en-US" dirty="0"/>
          </a:p>
          <a:p>
            <a:pPr marL="457200" indent="-457200"/>
            <a:r>
              <a:rPr lang="en-US" dirty="0"/>
              <a:t>Semi-HTTP multi-response streams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Anything with a </a:t>
            </a:r>
            <a:r>
              <a:rPr lang="en-US" i="1" dirty="0"/>
              <a:t>subscribe + multiple updates + unsubscribe</a:t>
            </a:r>
            <a:r>
              <a:rPr lang="en-US" dirty="0"/>
              <a:t> system is a better fit for observables.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Anti-Use Case: Notification API</a:t>
            </a:r>
          </a:p>
        </p:txBody>
      </p:sp>
    </p:spTree>
    <p:extLst>
      <p:ext uri="{BB962C8B-B14F-4D97-AF65-F5344CB8AC3E}">
        <p14:creationId xmlns:p14="http://schemas.microsoft.com/office/powerpoint/2010/main" val="22756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Async Streams</a:t>
            </a:r>
          </a:p>
        </p:txBody>
      </p:sp>
    </p:spTree>
    <p:extLst>
      <p:ext uri="{BB962C8B-B14F-4D97-AF65-F5344CB8AC3E}">
        <p14:creationId xmlns:p14="http://schemas.microsoft.com/office/powerpoint/2010/main" val="8188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NuGet: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/>
            <a:r>
              <a:rPr lang="en-US" dirty="0"/>
              <a:t>Community project, not Microsoft-supported.</a:t>
            </a:r>
          </a:p>
          <a:p>
            <a:endParaRPr lang="en-US" dirty="0"/>
          </a:p>
          <a:p>
            <a:r>
              <a:rPr lang="en-US" dirty="0"/>
              <a:t>All the standard operators:</a:t>
            </a:r>
          </a:p>
          <a:p>
            <a:pPr marL="796926" lvl="1" indent="-457200"/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SelectMany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LINQ</a:t>
            </a:r>
          </a:p>
        </p:txBody>
      </p:sp>
    </p:spTree>
    <p:extLst>
      <p:ext uri="{BB962C8B-B14F-4D97-AF65-F5344CB8AC3E}">
        <p14:creationId xmlns:p14="http://schemas.microsoft.com/office/powerpoint/2010/main" val="14354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Basic LINQ</a:t>
            </a:r>
          </a:p>
        </p:txBody>
      </p:sp>
    </p:spTree>
    <p:extLst>
      <p:ext uri="{BB962C8B-B14F-4D97-AF65-F5344CB8AC3E}">
        <p14:creationId xmlns:p14="http://schemas.microsoft.com/office/powerpoint/2010/main" val="2628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927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LINQ-to-Streams has overloads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lambdas:</a:t>
            </a:r>
          </a:p>
          <a:p>
            <a:pPr marL="457200" indent="-457200"/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/>
              <a:t>, etc.</a:t>
            </a:r>
          </a:p>
          <a:p>
            <a:pPr marL="457200" indent="-457200"/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suffix, since they await their delegates.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so they chain naturally.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Async Lambdas to LINQ</a:t>
            </a:r>
          </a:p>
        </p:txBody>
      </p:sp>
    </p:spTree>
    <p:extLst>
      <p:ext uri="{BB962C8B-B14F-4D97-AF65-F5344CB8AC3E}">
        <p14:creationId xmlns:p14="http://schemas.microsoft.com/office/powerpoint/2010/main" val="20034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9601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“Terminal” operators end in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since they return </a:t>
            </a:r>
            <a:r>
              <a:rPr lang="en-US" dirty="0" err="1"/>
              <a:t>awaitables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/>
            <a:r>
              <a:rPr lang="en-US" dirty="0" err="1">
                <a:latin typeface="Consolas" panose="020B0609020204030204" pitchFamily="49" charset="0"/>
              </a:rPr>
              <a:t>CountAsync</a:t>
            </a:r>
            <a:r>
              <a:rPr lang="en-US" dirty="0"/>
              <a:t>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Terminal operators also have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/>
            <a:r>
              <a:rPr lang="en-US" dirty="0" err="1">
                <a:latin typeface="Consolas" panose="020B0609020204030204" pitchFamily="49" charset="0"/>
              </a:rPr>
              <a:t>CountAwaitAsync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Results from LINQ</a:t>
            </a:r>
          </a:p>
        </p:txBody>
      </p:sp>
    </p:spTree>
    <p:extLst>
      <p:ext uri="{BB962C8B-B14F-4D97-AF65-F5344CB8AC3E}">
        <p14:creationId xmlns:p14="http://schemas.microsoft.com/office/powerpoint/2010/main" val="74291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Async LINQ</a:t>
            </a:r>
          </a:p>
        </p:txBody>
      </p:sp>
    </p:spTree>
    <p:extLst>
      <p:ext uri="{BB962C8B-B14F-4D97-AF65-F5344CB8AC3E}">
        <p14:creationId xmlns:p14="http://schemas.microsoft.com/office/powerpoint/2010/main" val="92044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30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have an ordinary LINQ expression,</a:t>
            </a:r>
            <a:br>
              <a:rPr lang="en-US" dirty="0"/>
            </a:br>
            <a:r>
              <a:rPr lang="en-US" dirty="0"/>
              <a:t>and you want to use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</a:t>
            </a:r>
            <a:br>
              <a:rPr lang="en-US" dirty="0"/>
            </a:br>
            <a:r>
              <a:rPr lang="en-US" dirty="0"/>
              <a:t>(e.g., for</a:t>
            </a:r>
            <a:r>
              <a:rPr lang="en-US" dirty="0">
                <a:latin typeface="Consolas" panose="020B0609020204030204" pitchFamily="49" charset="0"/>
              </a:rPr>
              <a:t> Where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Your solution: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ToAsyncEnumerable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/>
            <a:r>
              <a:rPr lang="en-US" dirty="0"/>
              <a:t>Then you can 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/>
              <a:t>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(This does “lift” to 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Supercharging Regular LINQ</a:t>
            </a:r>
          </a:p>
        </p:txBody>
      </p:sp>
    </p:spTree>
    <p:extLst>
      <p:ext uri="{BB962C8B-B14F-4D97-AF65-F5344CB8AC3E}">
        <p14:creationId xmlns:p14="http://schemas.microsoft.com/office/powerpoint/2010/main" val="9890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Supercharged LINQ</a:t>
            </a:r>
          </a:p>
        </p:txBody>
      </p:sp>
    </p:spTree>
    <p:extLst>
      <p:ext uri="{BB962C8B-B14F-4D97-AF65-F5344CB8AC3E}">
        <p14:creationId xmlns:p14="http://schemas.microsoft.com/office/powerpoint/2010/main" val="10924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198770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Take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Apply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EnumeratorCancellation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attribute.</a:t>
            </a:r>
          </a:p>
          <a:p>
            <a:pPr marL="457200" indent="-457200"/>
            <a:r>
              <a:rPr lang="en-US" dirty="0"/>
              <a:t>This is new.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Cancellation</a:t>
            </a:r>
          </a:p>
        </p:txBody>
      </p:sp>
    </p:spTree>
    <p:extLst>
      <p:ext uri="{BB962C8B-B14F-4D97-AF65-F5344CB8AC3E}">
        <p14:creationId xmlns:p14="http://schemas.microsoft.com/office/powerpoint/2010/main" val="28037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2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simple way:</a:t>
            </a:r>
          </a:p>
          <a:p>
            <a:pPr marL="457200" indent="-457200"/>
            <a:r>
              <a:rPr lang="en-US" dirty="0"/>
              <a:t>Pass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method returning an enumerable.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r>
              <a:rPr lang="en-US" dirty="0"/>
              <a:t>The complex way:</a:t>
            </a:r>
          </a:p>
          <a:p>
            <a:pPr marL="457200" indent="-457200"/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WithCancellation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when enumerating.</a:t>
            </a:r>
          </a:p>
          <a:p>
            <a:pPr marL="457200" indent="-457200"/>
            <a:r>
              <a:rPr lang="en-US" dirty="0"/>
              <a:t>Because </a:t>
            </a:r>
            <a:r>
              <a:rPr lang="en-US" i="1" dirty="0"/>
              <a:t>enumerators</a:t>
            </a:r>
            <a:r>
              <a:rPr lang="en-US" dirty="0"/>
              <a:t> are cancellable, not </a:t>
            </a:r>
            <a:r>
              <a:rPr lang="en-US" i="1" dirty="0" err="1"/>
              <a:t>enumerables</a:t>
            </a:r>
            <a:r>
              <a:rPr lang="en-US" i="1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Cancellation</a:t>
            </a:r>
          </a:p>
        </p:txBody>
      </p:sp>
    </p:spTree>
    <p:extLst>
      <p:ext uri="{BB962C8B-B14F-4D97-AF65-F5344CB8AC3E}">
        <p14:creationId xmlns:p14="http://schemas.microsoft.com/office/powerpoint/2010/main" val="702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Cancellation</a:t>
            </a:r>
          </a:p>
        </p:txBody>
      </p:sp>
    </p:spTree>
    <p:extLst>
      <p:ext uri="{BB962C8B-B14F-4D97-AF65-F5344CB8AC3E}">
        <p14:creationId xmlns:p14="http://schemas.microsoft.com/office/powerpoint/2010/main" val="36313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00257-710D-4EA9-908D-2286B85D9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3568"/>
            <a:ext cx="2280731" cy="2992319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7BA297-6EAC-4AC5-BE6B-DA53332BD740}"/>
              </a:ext>
            </a:extLst>
          </p:cNvPr>
          <p:cNvSpPr txBox="1">
            <a:spLocks/>
          </p:cNvSpPr>
          <p:nvPr/>
        </p:nvSpPr>
        <p:spPr>
          <a:xfrm>
            <a:off x="543146" y="3821145"/>
            <a:ext cx="9860611" cy="116586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Stephen Cleary</a:t>
            </a:r>
            <a:br>
              <a:rPr lang="en-US" dirty="0"/>
            </a:br>
            <a:r>
              <a:rPr lang="en-US" dirty="0"/>
              <a:t>StephenCleary.com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aSteveCleary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C06C7-081D-4B91-9281-FEA4F1329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3568"/>
            <a:ext cx="2280731" cy="2992319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3D7F6FA-89B3-4B97-A608-378F3616E547}"/>
              </a:ext>
            </a:extLst>
          </p:cNvPr>
          <p:cNvSpPr txBox="1">
            <a:spLocks/>
          </p:cNvSpPr>
          <p:nvPr/>
        </p:nvSpPr>
        <p:spPr>
          <a:xfrm>
            <a:off x="543146" y="3821145"/>
            <a:ext cx="9860611" cy="116586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Stephen Cleary</a:t>
            </a:r>
            <a:br>
              <a:rPr lang="en-US" dirty="0"/>
            </a:br>
            <a:r>
              <a:rPr lang="en-US" dirty="0"/>
              <a:t>StephenCleary.com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aSteveCleary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Asynchronous Streams?</a:t>
            </a:r>
          </a:p>
        </p:txBody>
      </p:sp>
    </p:spTree>
    <p:extLst>
      <p:ext uri="{BB962C8B-B14F-4D97-AF65-F5344CB8AC3E}">
        <p14:creationId xmlns:p14="http://schemas.microsoft.com/office/powerpoint/2010/main" val="414646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2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have: Enumerable</a:t>
            </a:r>
          </a:p>
          <a:p>
            <a:pPr marL="457200" indent="-457200"/>
            <a:r>
              <a:rPr lang="en-US" dirty="0" err="1"/>
              <a:t>Enumerables</a:t>
            </a:r>
            <a:r>
              <a:rPr lang="en-US" dirty="0"/>
              <a:t> are synchronous.</a:t>
            </a:r>
          </a:p>
          <a:p>
            <a:pPr marL="457200" indent="-457200"/>
            <a:r>
              <a:rPr lang="en-US" dirty="0"/>
              <a:t>Tasks/async/await are also available, and are asynchronous.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r>
              <a:rPr lang="en-US" dirty="0"/>
              <a:t>What we want:</a:t>
            </a:r>
          </a:p>
          <a:p>
            <a:pPr marL="457200" indent="-457200"/>
            <a:r>
              <a:rPr lang="en-US" dirty="0"/>
              <a:t>We want to do asynchronous work during enumeration.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Enumerable)</a:t>
            </a:r>
          </a:p>
        </p:txBody>
      </p:sp>
    </p:spTree>
    <p:extLst>
      <p:ext uri="{BB962C8B-B14F-4D97-AF65-F5344CB8AC3E}">
        <p14:creationId xmlns:p14="http://schemas.microsoft.com/office/powerpoint/2010/main" val="2582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9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have: Task</a:t>
            </a:r>
          </a:p>
          <a:p>
            <a:pPr marL="457200" indent="-457200"/>
            <a:r>
              <a:rPr lang="en-US" dirty="0"/>
              <a:t>Tasks only produce a result once.</a:t>
            </a:r>
          </a:p>
          <a:p>
            <a:pPr marL="457200" indent="-457200"/>
            <a:r>
              <a:rPr lang="en-US" dirty="0" err="1"/>
              <a:t>Enumerables</a:t>
            </a:r>
            <a:r>
              <a:rPr lang="en-US" dirty="0"/>
              <a:t> can generate multiple results.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we want:</a:t>
            </a:r>
          </a:p>
          <a:p>
            <a:pPr marL="457200" indent="-457200"/>
            <a:r>
              <a:rPr lang="en-US" dirty="0"/>
              <a:t>We want to generate multiple results asynchronously.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Task)</a:t>
            </a:r>
          </a:p>
        </p:txBody>
      </p:sp>
    </p:spTree>
    <p:extLst>
      <p:ext uri="{BB962C8B-B14F-4D97-AF65-F5344CB8AC3E}">
        <p14:creationId xmlns:p14="http://schemas.microsoft.com/office/powerpoint/2010/main" val="24451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Async Streams Fit 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84E616-05AD-4B4D-B691-6B6B294D5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20192"/>
              </p:ext>
            </p:extLst>
          </p:nvPr>
        </p:nvGraphicFramePr>
        <p:xfrm>
          <a:off x="1246414" y="1828800"/>
          <a:ext cx="969917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543">
                  <a:extLst>
                    <a:ext uri="{9D8B030D-6E8A-4147-A177-3AD203B41FA5}">
                      <a16:colId xmlns:a16="http://schemas.microsoft.com/office/drawing/2014/main" val="226553999"/>
                    </a:ext>
                  </a:extLst>
                </a:gridCol>
                <a:gridCol w="4321628">
                  <a:extLst>
                    <a:ext uri="{9D8B030D-6E8A-4147-A177-3AD203B41FA5}">
                      <a16:colId xmlns:a16="http://schemas.microsoft.com/office/drawing/2014/main" val="81909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Desired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0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Single value, 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  <a:endParaRPr lang="en-US" sz="2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2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synchronous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15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08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5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1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88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Enumeration</a:t>
            </a:r>
          </a:p>
        </p:txBody>
      </p:sp>
    </p:spTree>
    <p:extLst>
      <p:ext uri="{BB962C8B-B14F-4D97-AF65-F5344CB8AC3E}">
        <p14:creationId xmlns:p14="http://schemas.microsoft.com/office/powerpoint/2010/main" val="7509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Enumerables</a:t>
            </a:r>
            <a:br>
              <a:rPr lang="en-US" dirty="0"/>
            </a:br>
            <a:r>
              <a:rPr lang="en-US" dirty="0"/>
              <a:t>(plus Async)</a:t>
            </a:r>
          </a:p>
        </p:txBody>
      </p:sp>
    </p:spTree>
    <p:extLst>
      <p:ext uri="{BB962C8B-B14F-4D97-AF65-F5344CB8AC3E}">
        <p14:creationId xmlns:p14="http://schemas.microsoft.com/office/powerpoint/2010/main" val="11579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852</Words>
  <Application>Microsoft Office PowerPoint</Application>
  <PresentationFormat>Widescreen</PresentationFormat>
  <Paragraphs>189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Asynchronous Streams</vt:lpstr>
      <vt:lpstr>Who’s This?</vt:lpstr>
      <vt:lpstr>Why Asynchronous Streams?</vt:lpstr>
      <vt:lpstr>Why Async Streams? (vs Enumerable)</vt:lpstr>
      <vt:lpstr>Why Async Streams? (vs Task)</vt:lpstr>
      <vt:lpstr>How Async Streams Fit In</vt:lpstr>
      <vt:lpstr>Asynchronous Enumeration</vt:lpstr>
      <vt:lpstr>Demo: Enumerables (plus Async)</vt:lpstr>
      <vt:lpstr>Key Takeaway</vt:lpstr>
      <vt:lpstr>A Bit More Detail</vt:lpstr>
      <vt:lpstr>Where the Asynchrony Is</vt:lpstr>
      <vt:lpstr>Details: ValueTask</vt:lpstr>
      <vt:lpstr>Details: ConfigureAwait(false)</vt:lpstr>
      <vt:lpstr>Demo Use Case: Paging API</vt:lpstr>
      <vt:lpstr>Anti-Use Case: Notification API</vt:lpstr>
      <vt:lpstr>LINQ and Async Streams</vt:lpstr>
      <vt:lpstr>Basic LINQ</vt:lpstr>
      <vt:lpstr>Demo: Basic LINQ</vt:lpstr>
      <vt:lpstr>Passing Async Lambdas to LINQ</vt:lpstr>
      <vt:lpstr>Async Results from LINQ</vt:lpstr>
      <vt:lpstr>Demo: Async LINQ</vt:lpstr>
      <vt:lpstr>Supercharging Regular LINQ</vt:lpstr>
      <vt:lpstr>Demo: Supercharged LINQ</vt:lpstr>
      <vt:lpstr>Cancelling Async Streams</vt:lpstr>
      <vt:lpstr>Responding to Cancellation</vt:lpstr>
      <vt:lpstr>Requesting Cancellation</vt:lpstr>
      <vt:lpstr>Demo: Cancellation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Stephen Cleary</cp:lastModifiedBy>
  <cp:revision>41</cp:revision>
  <dcterms:created xsi:type="dcterms:W3CDTF">2018-01-09T22:22:16Z</dcterms:created>
  <dcterms:modified xsi:type="dcterms:W3CDTF">2019-10-04T14:57:52Z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