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43"/>
  </p:notesMasterIdLst>
  <p:sldIdLst>
    <p:sldId id="256" r:id="rId3"/>
    <p:sldId id="258" r:id="rId4"/>
    <p:sldId id="317" r:id="rId5"/>
    <p:sldId id="409" r:id="rId6"/>
    <p:sldId id="400" r:id="rId7"/>
    <p:sldId id="401" r:id="rId8"/>
    <p:sldId id="402" r:id="rId9"/>
    <p:sldId id="405" r:id="rId10"/>
    <p:sldId id="406" r:id="rId11"/>
    <p:sldId id="407" r:id="rId12"/>
    <p:sldId id="408" r:id="rId13"/>
    <p:sldId id="364" r:id="rId14"/>
    <p:sldId id="362" r:id="rId15"/>
    <p:sldId id="365" r:id="rId16"/>
    <p:sldId id="393" r:id="rId17"/>
    <p:sldId id="394" r:id="rId18"/>
    <p:sldId id="395" r:id="rId19"/>
    <p:sldId id="396" r:id="rId20"/>
    <p:sldId id="397" r:id="rId21"/>
    <p:sldId id="398" r:id="rId22"/>
    <p:sldId id="369" r:id="rId23"/>
    <p:sldId id="374" r:id="rId24"/>
    <p:sldId id="385" r:id="rId25"/>
    <p:sldId id="392" r:id="rId26"/>
    <p:sldId id="436" r:id="rId27"/>
    <p:sldId id="446" r:id="rId28"/>
    <p:sldId id="457" r:id="rId29"/>
    <p:sldId id="458" r:id="rId30"/>
    <p:sldId id="459" r:id="rId31"/>
    <p:sldId id="460" r:id="rId32"/>
    <p:sldId id="461" r:id="rId33"/>
    <p:sldId id="447" r:id="rId34"/>
    <p:sldId id="451" r:id="rId35"/>
    <p:sldId id="452" r:id="rId36"/>
    <p:sldId id="453" r:id="rId37"/>
    <p:sldId id="448" r:id="rId38"/>
    <p:sldId id="454" r:id="rId39"/>
    <p:sldId id="456" r:id="rId40"/>
    <p:sldId id="462" r:id="rId41"/>
    <p:sldId id="3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01"/>
            <p14:sldId id="402"/>
            <p14:sldId id="405"/>
            <p14:sldId id="406"/>
            <p14:sldId id="407"/>
            <p14:sldId id="408"/>
            <p14:sldId id="364"/>
            <p14:sldId id="362"/>
            <p14:sldId id="365"/>
            <p14:sldId id="393"/>
            <p14:sldId id="394"/>
            <p14:sldId id="395"/>
            <p14:sldId id="396"/>
            <p14:sldId id="397"/>
            <p14:sldId id="398"/>
            <p14:sldId id="369"/>
            <p14:sldId id="374"/>
            <p14:sldId id="385"/>
            <p14:sldId id="392"/>
            <p14:sldId id="436"/>
            <p14:sldId id="446"/>
            <p14:sldId id="457"/>
            <p14:sldId id="458"/>
            <p14:sldId id="459"/>
            <p14:sldId id="460"/>
            <p14:sldId id="461"/>
            <p14:sldId id="447"/>
            <p14:sldId id="451"/>
            <p14:sldId id="452"/>
            <p14:sldId id="453"/>
            <p14:sldId id="448"/>
            <p14:sldId id="454"/>
            <p14:sldId id="456"/>
            <p14:sldId id="462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5E44B-2085-4815-ACED-9F710C32248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3AD56-8657-4FD0-A4F1-8AED9F4BD5CA}">
      <dgm:prSet phldrT="[Text]"/>
      <dgm:spPr/>
      <dgm:t>
        <a:bodyPr/>
        <a:lstStyle/>
        <a:p>
          <a:r>
            <a:rPr lang="en-US" dirty="0"/>
            <a:t>Async/Await</a:t>
          </a:r>
        </a:p>
      </dgm:t>
    </dgm:pt>
    <dgm:pt modelId="{859653EE-B46D-4AA4-9F43-A85F23B05B4A}" type="parTrans" cxnId="{7677EC99-9512-4DE7-A83A-1FD709B8F799}">
      <dgm:prSet/>
      <dgm:spPr/>
      <dgm:t>
        <a:bodyPr/>
        <a:lstStyle/>
        <a:p>
          <a:endParaRPr lang="en-US"/>
        </a:p>
      </dgm:t>
    </dgm:pt>
    <dgm:pt modelId="{C9901F90-B8D9-4FBD-B947-960EEB486D7B}" type="sibTrans" cxnId="{7677EC99-9512-4DE7-A83A-1FD709B8F799}">
      <dgm:prSet/>
      <dgm:spPr/>
      <dgm:t>
        <a:bodyPr/>
        <a:lstStyle/>
        <a:p>
          <a:endParaRPr lang="en-US"/>
        </a:p>
      </dgm:t>
    </dgm:pt>
    <dgm:pt modelId="{8C7C9027-2A3C-4AAA-982C-CCD292C6C0D3}">
      <dgm:prSet phldrT="[Text]"/>
      <dgm:spPr/>
      <dgm:t>
        <a:bodyPr/>
        <a:lstStyle/>
        <a:p>
          <a:r>
            <a:rPr lang="en-US" dirty="0"/>
            <a:t>Futures</a:t>
          </a:r>
        </a:p>
      </dgm:t>
    </dgm:pt>
    <dgm:pt modelId="{538E8977-616A-4A66-9876-5B615FDFCD11}" type="parTrans" cxnId="{8C310020-4B21-4AB2-94F2-BF0A61FC263B}">
      <dgm:prSet/>
      <dgm:spPr/>
      <dgm:t>
        <a:bodyPr/>
        <a:lstStyle/>
        <a:p>
          <a:endParaRPr lang="en-US"/>
        </a:p>
      </dgm:t>
    </dgm:pt>
    <dgm:pt modelId="{D2AF4D2F-9B4F-44CA-8DA6-A234EE16BDB3}" type="sibTrans" cxnId="{8C310020-4B21-4AB2-94F2-BF0A61FC263B}">
      <dgm:prSet/>
      <dgm:spPr/>
      <dgm:t>
        <a:bodyPr/>
        <a:lstStyle/>
        <a:p>
          <a:endParaRPr lang="en-US"/>
        </a:p>
      </dgm:t>
    </dgm:pt>
    <dgm:pt modelId="{9E90057A-55C1-4D06-AA77-08E378F8D2AC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05BEE852-30DF-447B-B207-0DDE30EEC7A7}" type="parTrans" cxnId="{02AE46CA-7394-48E5-888F-4E191138FA56}">
      <dgm:prSet/>
      <dgm:spPr/>
      <dgm:t>
        <a:bodyPr/>
        <a:lstStyle/>
        <a:p>
          <a:endParaRPr lang="en-US"/>
        </a:p>
      </dgm:t>
    </dgm:pt>
    <dgm:pt modelId="{BABE9E60-1F31-4EF3-A853-D0DCBA8A6101}" type="sibTrans" cxnId="{02AE46CA-7394-48E5-888F-4E191138FA56}">
      <dgm:prSet/>
      <dgm:spPr/>
      <dgm:t>
        <a:bodyPr/>
        <a:lstStyle/>
        <a:p>
          <a:endParaRPr lang="en-US"/>
        </a:p>
      </dgm:t>
    </dgm:pt>
    <dgm:pt modelId="{61C462EE-869D-46BC-911A-4FE55C05D12D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E82A8FDB-7EFC-48FB-B178-459B35A01549}" type="parTrans" cxnId="{734DEA5D-7D52-4900-9E29-77E270414CD7}">
      <dgm:prSet/>
      <dgm:spPr/>
      <dgm:t>
        <a:bodyPr/>
        <a:lstStyle/>
        <a:p>
          <a:endParaRPr lang="en-US"/>
        </a:p>
      </dgm:t>
    </dgm:pt>
    <dgm:pt modelId="{8111D13D-9D35-4656-AFA2-0128A65A1274}" type="sibTrans" cxnId="{734DEA5D-7D52-4900-9E29-77E270414CD7}">
      <dgm:prSet/>
      <dgm:spPr/>
      <dgm:t>
        <a:bodyPr/>
        <a:lstStyle/>
        <a:p>
          <a:endParaRPr lang="en-US"/>
        </a:p>
      </dgm:t>
    </dgm:pt>
    <dgm:pt modelId="{4F51C4B3-9D78-41B0-A604-53037BDDCAAC}" type="pres">
      <dgm:prSet presAssocID="{DE35E44B-2085-4815-ACED-9F710C3224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264A5C-ED96-419D-B6D1-AE14B785896D}" type="pres">
      <dgm:prSet presAssocID="{9933AD56-8657-4FD0-A4F1-8AED9F4BD5CA}" presName="vertOne" presStyleCnt="0"/>
      <dgm:spPr/>
    </dgm:pt>
    <dgm:pt modelId="{EC119195-F8FA-4F61-B7AF-7CD55BDEF155}" type="pres">
      <dgm:prSet presAssocID="{9933AD56-8657-4FD0-A4F1-8AED9F4BD5CA}" presName="txOne" presStyleLbl="node0" presStyleIdx="0" presStyleCnt="1">
        <dgm:presLayoutVars>
          <dgm:chPref val="3"/>
        </dgm:presLayoutVars>
      </dgm:prSet>
      <dgm:spPr/>
    </dgm:pt>
    <dgm:pt modelId="{BD05D23D-2E9C-4B13-8729-38FDABFF522B}" type="pres">
      <dgm:prSet presAssocID="{9933AD56-8657-4FD0-A4F1-8AED9F4BD5CA}" presName="parTransOne" presStyleCnt="0"/>
      <dgm:spPr/>
    </dgm:pt>
    <dgm:pt modelId="{45354EE7-FE54-4786-A88A-1738057F4161}" type="pres">
      <dgm:prSet presAssocID="{9933AD56-8657-4FD0-A4F1-8AED9F4BD5CA}" presName="horzOne" presStyleCnt="0"/>
      <dgm:spPr/>
    </dgm:pt>
    <dgm:pt modelId="{CB794869-D2C9-47F5-8CA7-67E73902552B}" type="pres">
      <dgm:prSet presAssocID="{8C7C9027-2A3C-4AAA-982C-CCD292C6C0D3}" presName="vertTwo" presStyleCnt="0"/>
      <dgm:spPr/>
    </dgm:pt>
    <dgm:pt modelId="{068A7CC4-CD73-4E3B-8CDB-3FAA78A88B88}" type="pres">
      <dgm:prSet presAssocID="{8C7C9027-2A3C-4AAA-982C-CCD292C6C0D3}" presName="txTwo" presStyleLbl="node2" presStyleIdx="0" presStyleCnt="1">
        <dgm:presLayoutVars>
          <dgm:chPref val="3"/>
        </dgm:presLayoutVars>
      </dgm:prSet>
      <dgm:spPr/>
    </dgm:pt>
    <dgm:pt modelId="{B86EB724-057B-494C-949E-522A5016B942}" type="pres">
      <dgm:prSet presAssocID="{8C7C9027-2A3C-4AAA-982C-CCD292C6C0D3}" presName="parTransTwo" presStyleCnt="0"/>
      <dgm:spPr/>
    </dgm:pt>
    <dgm:pt modelId="{8622C9C9-6E24-4282-9650-40E1437D02B0}" type="pres">
      <dgm:prSet presAssocID="{8C7C9027-2A3C-4AAA-982C-CCD292C6C0D3}" presName="horzTwo" presStyleCnt="0"/>
      <dgm:spPr/>
    </dgm:pt>
    <dgm:pt modelId="{8DF91F17-EA69-47B9-9A64-C134A2981464}" type="pres">
      <dgm:prSet presAssocID="{9E90057A-55C1-4D06-AA77-08E378F8D2AC}" presName="vertThree" presStyleCnt="0"/>
      <dgm:spPr/>
    </dgm:pt>
    <dgm:pt modelId="{A8546854-683A-4B7B-BD26-80AA21ADFC0B}" type="pres">
      <dgm:prSet presAssocID="{9E90057A-55C1-4D06-AA77-08E378F8D2AC}" presName="txThree" presStyleLbl="node3" presStyleIdx="0" presStyleCnt="1">
        <dgm:presLayoutVars>
          <dgm:chPref val="3"/>
        </dgm:presLayoutVars>
      </dgm:prSet>
      <dgm:spPr/>
    </dgm:pt>
    <dgm:pt modelId="{913EADE8-0098-451A-8C35-7F690DA17CBF}" type="pres">
      <dgm:prSet presAssocID="{9E90057A-55C1-4D06-AA77-08E378F8D2AC}" presName="parTransThree" presStyleCnt="0"/>
      <dgm:spPr/>
    </dgm:pt>
    <dgm:pt modelId="{B82AB256-2EE7-4DF6-9EE6-C46D1F2DB8FE}" type="pres">
      <dgm:prSet presAssocID="{9E90057A-55C1-4D06-AA77-08E378F8D2AC}" presName="horzThree" presStyleCnt="0"/>
      <dgm:spPr/>
    </dgm:pt>
    <dgm:pt modelId="{0E723D99-481B-45C4-828A-2026BDC0EECA}" type="pres">
      <dgm:prSet presAssocID="{61C462EE-869D-46BC-911A-4FE55C05D12D}" presName="vertFour" presStyleCnt="0">
        <dgm:presLayoutVars>
          <dgm:chPref val="3"/>
        </dgm:presLayoutVars>
      </dgm:prSet>
      <dgm:spPr/>
    </dgm:pt>
    <dgm:pt modelId="{F3017117-086E-4055-87A3-506A1707980F}" type="pres">
      <dgm:prSet presAssocID="{61C462EE-869D-46BC-911A-4FE55C05D12D}" presName="txFour" presStyleLbl="node4" presStyleIdx="0" presStyleCnt="1">
        <dgm:presLayoutVars>
          <dgm:chPref val="3"/>
        </dgm:presLayoutVars>
      </dgm:prSet>
      <dgm:spPr/>
    </dgm:pt>
    <dgm:pt modelId="{1F99438A-0F49-4289-9444-EA63D38CB598}" type="pres">
      <dgm:prSet presAssocID="{61C462EE-869D-46BC-911A-4FE55C05D12D}" presName="horzFour" presStyleCnt="0"/>
      <dgm:spPr/>
    </dgm:pt>
  </dgm:ptLst>
  <dgm:cxnLst>
    <dgm:cxn modelId="{D7C56F17-BEAA-40EC-BBB6-11720526AC3A}" type="presOf" srcId="{8C7C9027-2A3C-4AAA-982C-CCD292C6C0D3}" destId="{068A7CC4-CD73-4E3B-8CDB-3FAA78A88B88}" srcOrd="0" destOrd="0" presId="urn:microsoft.com/office/officeart/2005/8/layout/hierarchy4"/>
    <dgm:cxn modelId="{8C310020-4B21-4AB2-94F2-BF0A61FC263B}" srcId="{9933AD56-8657-4FD0-A4F1-8AED9F4BD5CA}" destId="{8C7C9027-2A3C-4AAA-982C-CCD292C6C0D3}" srcOrd="0" destOrd="0" parTransId="{538E8977-616A-4A66-9876-5B615FDFCD11}" sibTransId="{D2AF4D2F-9B4F-44CA-8DA6-A234EE16BDB3}"/>
    <dgm:cxn modelId="{734DEA5D-7D52-4900-9E29-77E270414CD7}" srcId="{9E90057A-55C1-4D06-AA77-08E378F8D2AC}" destId="{61C462EE-869D-46BC-911A-4FE55C05D12D}" srcOrd="0" destOrd="0" parTransId="{E82A8FDB-7EFC-48FB-B178-459B35A01549}" sibTransId="{8111D13D-9D35-4656-AFA2-0128A65A1274}"/>
    <dgm:cxn modelId="{D9696054-F172-4C85-AAEE-477C35970BC5}" type="presOf" srcId="{61C462EE-869D-46BC-911A-4FE55C05D12D}" destId="{F3017117-086E-4055-87A3-506A1707980F}" srcOrd="0" destOrd="0" presId="urn:microsoft.com/office/officeart/2005/8/layout/hierarchy4"/>
    <dgm:cxn modelId="{18E73E58-90F3-4C99-9D83-BAE7B6014A3E}" type="presOf" srcId="{9E90057A-55C1-4D06-AA77-08E378F8D2AC}" destId="{A8546854-683A-4B7B-BD26-80AA21ADFC0B}" srcOrd="0" destOrd="0" presId="urn:microsoft.com/office/officeart/2005/8/layout/hierarchy4"/>
    <dgm:cxn modelId="{7677EC99-9512-4DE7-A83A-1FD709B8F799}" srcId="{DE35E44B-2085-4815-ACED-9F710C32248B}" destId="{9933AD56-8657-4FD0-A4F1-8AED9F4BD5CA}" srcOrd="0" destOrd="0" parTransId="{859653EE-B46D-4AA4-9F43-A85F23B05B4A}" sibTransId="{C9901F90-B8D9-4FBD-B947-960EEB486D7B}"/>
    <dgm:cxn modelId="{286F4AA3-E691-417A-8733-49844087E8C4}" type="presOf" srcId="{9933AD56-8657-4FD0-A4F1-8AED9F4BD5CA}" destId="{EC119195-F8FA-4F61-B7AF-7CD55BDEF155}" srcOrd="0" destOrd="0" presId="urn:microsoft.com/office/officeart/2005/8/layout/hierarchy4"/>
    <dgm:cxn modelId="{8F1CC0A9-0E24-4F4F-8A95-314E39BD097E}" type="presOf" srcId="{DE35E44B-2085-4815-ACED-9F710C32248B}" destId="{4F51C4B3-9D78-41B0-A604-53037BDDCAAC}" srcOrd="0" destOrd="0" presId="urn:microsoft.com/office/officeart/2005/8/layout/hierarchy4"/>
    <dgm:cxn modelId="{02AE46CA-7394-48E5-888F-4E191138FA56}" srcId="{8C7C9027-2A3C-4AAA-982C-CCD292C6C0D3}" destId="{9E90057A-55C1-4D06-AA77-08E378F8D2AC}" srcOrd="0" destOrd="0" parTransId="{05BEE852-30DF-447B-B207-0DDE30EEC7A7}" sibTransId="{BABE9E60-1F31-4EF3-A853-D0DCBA8A6101}"/>
    <dgm:cxn modelId="{CFB78D5D-587E-4587-9863-D92E1BA4AF47}" type="presParOf" srcId="{4F51C4B3-9D78-41B0-A604-53037BDDCAAC}" destId="{9E264A5C-ED96-419D-B6D1-AE14B785896D}" srcOrd="0" destOrd="0" presId="urn:microsoft.com/office/officeart/2005/8/layout/hierarchy4"/>
    <dgm:cxn modelId="{8519C0D7-16A9-4A77-9574-FCB1BA75F0E0}" type="presParOf" srcId="{9E264A5C-ED96-419D-B6D1-AE14B785896D}" destId="{EC119195-F8FA-4F61-B7AF-7CD55BDEF155}" srcOrd="0" destOrd="0" presId="urn:microsoft.com/office/officeart/2005/8/layout/hierarchy4"/>
    <dgm:cxn modelId="{7949C9FE-E4EA-4C74-9C46-4EF5B9523801}" type="presParOf" srcId="{9E264A5C-ED96-419D-B6D1-AE14B785896D}" destId="{BD05D23D-2E9C-4B13-8729-38FDABFF522B}" srcOrd="1" destOrd="0" presId="urn:microsoft.com/office/officeart/2005/8/layout/hierarchy4"/>
    <dgm:cxn modelId="{15978A7B-561F-4593-B904-9834940865AE}" type="presParOf" srcId="{9E264A5C-ED96-419D-B6D1-AE14B785896D}" destId="{45354EE7-FE54-4786-A88A-1738057F4161}" srcOrd="2" destOrd="0" presId="urn:microsoft.com/office/officeart/2005/8/layout/hierarchy4"/>
    <dgm:cxn modelId="{CA6EF33D-EB8B-4D4E-A1C9-1A48097B2C2D}" type="presParOf" srcId="{45354EE7-FE54-4786-A88A-1738057F4161}" destId="{CB794869-D2C9-47F5-8CA7-67E73902552B}" srcOrd="0" destOrd="0" presId="urn:microsoft.com/office/officeart/2005/8/layout/hierarchy4"/>
    <dgm:cxn modelId="{16B3D9DC-41AC-4A0A-BBE3-79AA39296055}" type="presParOf" srcId="{CB794869-D2C9-47F5-8CA7-67E73902552B}" destId="{068A7CC4-CD73-4E3B-8CDB-3FAA78A88B88}" srcOrd="0" destOrd="0" presId="urn:microsoft.com/office/officeart/2005/8/layout/hierarchy4"/>
    <dgm:cxn modelId="{26336ED2-9D00-47BF-A1EE-14593DD2C497}" type="presParOf" srcId="{CB794869-D2C9-47F5-8CA7-67E73902552B}" destId="{B86EB724-057B-494C-949E-522A5016B942}" srcOrd="1" destOrd="0" presId="urn:microsoft.com/office/officeart/2005/8/layout/hierarchy4"/>
    <dgm:cxn modelId="{DF1D62BE-2C35-44AA-958F-6B32014B9E9E}" type="presParOf" srcId="{CB794869-D2C9-47F5-8CA7-67E73902552B}" destId="{8622C9C9-6E24-4282-9650-40E1437D02B0}" srcOrd="2" destOrd="0" presId="urn:microsoft.com/office/officeart/2005/8/layout/hierarchy4"/>
    <dgm:cxn modelId="{5ED67D52-78A4-40CE-A2E6-637E59FAEC2B}" type="presParOf" srcId="{8622C9C9-6E24-4282-9650-40E1437D02B0}" destId="{8DF91F17-EA69-47B9-9A64-C134A2981464}" srcOrd="0" destOrd="0" presId="urn:microsoft.com/office/officeart/2005/8/layout/hierarchy4"/>
    <dgm:cxn modelId="{3242F638-9AB4-4025-B4A0-CC7137AC4C60}" type="presParOf" srcId="{8DF91F17-EA69-47B9-9A64-C134A2981464}" destId="{A8546854-683A-4B7B-BD26-80AA21ADFC0B}" srcOrd="0" destOrd="0" presId="urn:microsoft.com/office/officeart/2005/8/layout/hierarchy4"/>
    <dgm:cxn modelId="{441C011C-02D7-437A-A233-A9F076A6C7B7}" type="presParOf" srcId="{8DF91F17-EA69-47B9-9A64-C134A2981464}" destId="{913EADE8-0098-451A-8C35-7F690DA17CBF}" srcOrd="1" destOrd="0" presId="urn:microsoft.com/office/officeart/2005/8/layout/hierarchy4"/>
    <dgm:cxn modelId="{BBD83DCC-20DB-4461-ABCF-D44108AD3E0D}" type="presParOf" srcId="{8DF91F17-EA69-47B9-9A64-C134A2981464}" destId="{B82AB256-2EE7-4DF6-9EE6-C46D1F2DB8FE}" srcOrd="2" destOrd="0" presId="urn:microsoft.com/office/officeart/2005/8/layout/hierarchy4"/>
    <dgm:cxn modelId="{B30B6748-405D-4684-833A-331F22069D98}" type="presParOf" srcId="{B82AB256-2EE7-4DF6-9EE6-C46D1F2DB8FE}" destId="{0E723D99-481B-45C4-828A-2026BDC0EECA}" srcOrd="0" destOrd="0" presId="urn:microsoft.com/office/officeart/2005/8/layout/hierarchy4"/>
    <dgm:cxn modelId="{5AB812F0-2B5C-4E46-90C3-8781BFDBA03A}" type="presParOf" srcId="{0E723D99-481B-45C4-828A-2026BDC0EECA}" destId="{F3017117-086E-4055-87A3-506A1707980F}" srcOrd="0" destOrd="0" presId="urn:microsoft.com/office/officeart/2005/8/layout/hierarchy4"/>
    <dgm:cxn modelId="{DB8971B9-4814-462B-B665-EB48EFA49A78}" type="presParOf" srcId="{0E723D99-481B-45C4-828A-2026BDC0EECA}" destId="{1F99438A-0F49-4289-9444-EA63D38CB5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19195-F8FA-4F61-B7AF-7CD55BDEF155}">
      <dsp:nvSpPr>
        <dsp:cNvPr id="0" name=""/>
        <dsp:cNvSpPr/>
      </dsp:nvSpPr>
      <dsp:spPr>
        <a:xfrm>
          <a:off x="4267" y="817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Async/Await</a:t>
          </a:r>
        </a:p>
      </dsp:txBody>
      <dsp:txXfrm>
        <a:off x="29834" y="26384"/>
        <a:ext cx="8680471" cy="821787"/>
      </dsp:txXfrm>
    </dsp:sp>
    <dsp:sp modelId="{068A7CC4-CD73-4E3B-8CDB-3FAA78A88B88}">
      <dsp:nvSpPr>
        <dsp:cNvPr id="0" name=""/>
        <dsp:cNvSpPr/>
      </dsp:nvSpPr>
      <dsp:spPr>
        <a:xfrm>
          <a:off x="4267" y="985346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Futures</a:t>
          </a:r>
        </a:p>
      </dsp:txBody>
      <dsp:txXfrm>
        <a:off x="29834" y="1010913"/>
        <a:ext cx="8680471" cy="821787"/>
      </dsp:txXfrm>
    </dsp:sp>
    <dsp:sp modelId="{A8546854-683A-4B7B-BD26-80AA21ADFC0B}">
      <dsp:nvSpPr>
        <dsp:cNvPr id="0" name=""/>
        <dsp:cNvSpPr/>
      </dsp:nvSpPr>
      <dsp:spPr>
        <a:xfrm>
          <a:off x="4267" y="1969875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Callbacks</a:t>
          </a:r>
        </a:p>
      </dsp:txBody>
      <dsp:txXfrm>
        <a:off x="29834" y="1995442"/>
        <a:ext cx="8680471" cy="821787"/>
      </dsp:txXfrm>
    </dsp:sp>
    <dsp:sp modelId="{F3017117-086E-4055-87A3-506A1707980F}">
      <dsp:nvSpPr>
        <dsp:cNvPr id="0" name=""/>
        <dsp:cNvSpPr/>
      </dsp:nvSpPr>
      <dsp:spPr>
        <a:xfrm>
          <a:off x="4267" y="2954404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Events</a:t>
          </a:r>
        </a:p>
      </dsp:txBody>
      <dsp:txXfrm>
        <a:off x="29834" y="2979971"/>
        <a:ext cx="8680471" cy="82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Conceptually,</a:t>
            </a:r>
            <a:r>
              <a:rPr lang="en-US" baseline="0" dirty="0"/>
              <a:t> we think of async I/O as an optional, complex component that’s built on the simple (synchronous) underlying infrastructure.</a:t>
            </a:r>
          </a:p>
          <a:p>
            <a:r>
              <a:rPr lang="en-US" baseline="0" dirty="0"/>
              <a:t>But actually, the synchronous API is just a wrapper around the inherently asynchronous I/O.</a:t>
            </a:r>
          </a:p>
          <a:p>
            <a:r>
              <a:rPr lang="en-US" baseline="0" dirty="0"/>
              <a:t>In reality, </a:t>
            </a:r>
            <a:r>
              <a:rPr lang="en-US" i="1" baseline="0" dirty="0"/>
              <a:t>all I/O is asynchronous! No threads!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Conceptually,</a:t>
            </a:r>
            <a:r>
              <a:rPr lang="en-US" baseline="0" dirty="0"/>
              <a:t> we think of async I/O as an optional, complex component that’s built on the simple (synchronous) underlying infrastructure.</a:t>
            </a:r>
          </a:p>
          <a:p>
            <a:r>
              <a:rPr lang="en-US" baseline="0" dirty="0"/>
              <a:t>But actually, the synchronous API is just a wrapper around the inherently asynchronous I/O.</a:t>
            </a:r>
          </a:p>
          <a:p>
            <a:r>
              <a:rPr lang="en-US" baseline="0" dirty="0"/>
              <a:t>In reality, </a:t>
            </a:r>
            <a:r>
              <a:rPr lang="en-US" i="1" baseline="0" dirty="0"/>
              <a:t>all I/O is asynchronous! No threads!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asynchronous code doesn’t use threads.</a:t>
            </a:r>
          </a:p>
          <a:p>
            <a:r>
              <a:rPr lang="en-US" dirty="0"/>
              <a:t>So what? Why</a:t>
            </a:r>
            <a:r>
              <a:rPr lang="en-US" baseline="0" dirty="0"/>
              <a:t> should we use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8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Details of the transformation are</a:t>
            </a:r>
            <a:r>
              <a:rPr lang="en-US" baseline="0" dirty="0"/>
              <a:t> not important; just be aware that there is a transformation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 I won’t get into the specifics, but an “</a:t>
            </a:r>
            <a:r>
              <a:rPr lang="en-US" baseline="0" dirty="0" err="1"/>
              <a:t>awaitable</a:t>
            </a:r>
            <a:r>
              <a:rPr lang="en-US" baseline="0" dirty="0"/>
              <a:t>” is a type that matches a certain pattern (similar to how </a:t>
            </a:r>
            <a:r>
              <a:rPr lang="en-US" baseline="0" dirty="0" err="1"/>
              <a:t>foreach</a:t>
            </a:r>
            <a:r>
              <a:rPr lang="en-US" baseline="0" dirty="0"/>
              <a:t> works).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 In this talk, all our “</a:t>
            </a:r>
            <a:r>
              <a:rPr lang="en-US" baseline="0" dirty="0" err="1"/>
              <a:t>awaitables</a:t>
            </a:r>
            <a:r>
              <a:rPr lang="en-US" baseline="0" dirty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79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1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Events: </a:t>
            </a:r>
            <a:r>
              <a:rPr lang="en-US" dirty="0" err="1"/>
              <a:t>WebClient’s</a:t>
            </a:r>
            <a:r>
              <a:rPr lang="en-US" dirty="0"/>
              <a:t> </a:t>
            </a:r>
            <a:r>
              <a:rPr lang="en-US" dirty="0" err="1"/>
              <a:t>DownloadFileAsync</a:t>
            </a:r>
            <a:r>
              <a:rPr lang="en-US" dirty="0"/>
              <a:t> + </a:t>
            </a:r>
            <a:r>
              <a:rPr lang="en-US" dirty="0" err="1"/>
              <a:t>DownloadFileCompleted</a:t>
            </a:r>
            <a:endParaRPr lang="en-US" dirty="0"/>
          </a:p>
          <a:p>
            <a:r>
              <a:rPr lang="en-US" dirty="0"/>
              <a:t>Callbacks: more common in NodeJS (one or two callback methods passed as last argument to method starting the operation)</a:t>
            </a:r>
          </a:p>
          <a:p>
            <a:r>
              <a:rPr lang="en-US" dirty="0"/>
              <a:t>Futures: more common in front-end JavaScript (.then and friends)</a:t>
            </a:r>
          </a:p>
          <a:p>
            <a:r>
              <a:rPr lang="en-US" dirty="0"/>
              <a:t>Async/Await: everywhere these days except for functional languages and languages that use a green threads / channel model (Go and in the future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06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Future is an object that gives you a “handle” for an asynchronous</a:t>
            </a:r>
            <a:r>
              <a:rPr lang="en-US" baseline="0" dirty="0"/>
              <a:t> operation.</a:t>
            </a:r>
          </a:p>
          <a:p>
            <a:r>
              <a:rPr lang="en-US" baseline="0" dirty="0"/>
              <a:t>No more passing around raw callbacks or event handlers – the operation itself now has an object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59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9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Tasks are “promises”, a representation</a:t>
            </a:r>
            <a:r>
              <a:rPr lang="en-US" baseline="0" dirty="0"/>
              <a:t> of some operation that </a:t>
            </a:r>
            <a:r>
              <a:rPr lang="en-US" i="1" baseline="0" dirty="0"/>
              <a:t>will complete in the future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Task is an operation without a result value. Task&lt;T&gt; has</a:t>
            </a:r>
            <a:r>
              <a:rPr lang="en-US" baseline="0" dirty="0"/>
              <a:t> a result value of type T.</a:t>
            </a:r>
          </a:p>
          <a:p>
            <a:endParaRPr lang="en-US" baseline="0" dirty="0"/>
          </a:p>
          <a:p>
            <a:r>
              <a:rPr lang="en-US" baseline="0" dirty="0"/>
              <a:t>Tasks are </a:t>
            </a:r>
            <a:r>
              <a:rPr lang="en-US" i="1" baseline="0" dirty="0"/>
              <a:t>not</a:t>
            </a:r>
            <a:r>
              <a:rPr lang="en-US" baseline="0" dirty="0"/>
              <a:t>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1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TPL </a:t>
            </a:r>
            <a:r>
              <a:rPr lang="en-US" dirty="0" err="1"/>
              <a:t>devs</a:t>
            </a:r>
            <a:r>
              <a:rPr lang="en-US" dirty="0"/>
              <a:t>: Task (as used by the TPL)</a:t>
            </a:r>
            <a:r>
              <a:rPr lang="en-US" baseline="0" dirty="0"/>
              <a:t> is completely different than Task (as used by </a:t>
            </a:r>
            <a:r>
              <a:rPr lang="en-US" baseline="0" dirty="0" err="1"/>
              <a:t>async</a:t>
            </a:r>
            <a:r>
              <a:rPr lang="en-US" baseline="0" dirty="0"/>
              <a:t>).</a:t>
            </a:r>
          </a:p>
          <a:p>
            <a:endParaRPr lang="en-US" baseline="0" dirty="0"/>
          </a:p>
          <a:p>
            <a:r>
              <a:rPr lang="en-US" dirty="0"/>
              <a:t>For newbie </a:t>
            </a:r>
            <a:r>
              <a:rPr lang="en-US" dirty="0" err="1"/>
              <a:t>devs</a:t>
            </a:r>
            <a:r>
              <a:rPr lang="en-US" dirty="0"/>
              <a:t>: Task has a lot of baggage</a:t>
            </a:r>
            <a:r>
              <a:rPr lang="en-US" baseline="0" dirty="0"/>
              <a:t> from the TPL; most members should just not be used.</a:t>
            </a:r>
          </a:p>
          <a:p>
            <a:endParaRPr lang="en-US" baseline="0" dirty="0"/>
          </a:p>
          <a:p>
            <a:r>
              <a:rPr lang="en-US" baseline="0" dirty="0"/>
              <a:t>In particular, use await, not Wait or Result!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9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8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is a problem because the</a:t>
            </a:r>
            <a:r>
              <a:rPr lang="en-US" baseline="0" dirty="0"/>
              <a:t> </a:t>
            </a:r>
            <a:r>
              <a:rPr lang="en-US" baseline="0" dirty="0" err="1"/>
              <a:t>async</a:t>
            </a:r>
            <a:r>
              <a:rPr lang="en-US" baseline="0" dirty="0"/>
              <a:t> method cannot return a task that represents the method.</a:t>
            </a:r>
          </a:p>
          <a:p>
            <a:endParaRPr lang="en-US" baseline="0" dirty="0"/>
          </a:p>
          <a:p>
            <a:r>
              <a:rPr lang="en-US" dirty="0"/>
              <a:t>Blocking is</a:t>
            </a:r>
            <a:r>
              <a:rPr lang="en-US" baseline="0" dirty="0"/>
              <a:t> a problem because </a:t>
            </a:r>
            <a:r>
              <a:rPr lang="en-US" baseline="0" dirty="0" err="1"/>
              <a:t>async</a:t>
            </a:r>
            <a:r>
              <a:rPr lang="en-US" baseline="0" dirty="0"/>
              <a:t> methods cannot resume in a blocked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27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void is allowed for event</a:t>
            </a:r>
            <a:r>
              <a:rPr lang="en-US" baseline="0" dirty="0"/>
              <a:t> handlers, so don’t use it in your business logic.</a:t>
            </a:r>
          </a:p>
          <a:p>
            <a:endParaRPr lang="en-US" baseline="0" dirty="0"/>
          </a:p>
          <a:p>
            <a:r>
              <a:rPr lang="en-US" baseline="0" dirty="0"/>
              <a:t>Don’t block on </a:t>
            </a:r>
            <a:r>
              <a:rPr lang="en-US" baseline="0" dirty="0" err="1"/>
              <a:t>async</a:t>
            </a:r>
            <a:r>
              <a:rPr lang="en-US" baseline="0" dirty="0"/>
              <a:t> code.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the time your code just </a:t>
            </a:r>
            <a:r>
              <a:rPr lang="en-US" dirty="0" err="1"/>
              <a:t>await’s</a:t>
            </a:r>
            <a:r>
              <a:rPr lang="en-US" dirty="0"/>
              <a:t> right away.</a:t>
            </a:r>
          </a:p>
          <a:p>
            <a:endParaRPr lang="en-US" dirty="0"/>
          </a:p>
          <a:p>
            <a:r>
              <a:rPr lang="en-US" dirty="0" err="1"/>
              <a:t>WhenAll</a:t>
            </a:r>
            <a:r>
              <a:rPr lang="en-US" dirty="0"/>
              <a:t> returns a task that completes when all argument tasks have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8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Usually, just pass </a:t>
            </a:r>
            <a:r>
              <a:rPr lang="en-US" dirty="0" err="1"/>
              <a:t>CancellationToken</a:t>
            </a:r>
            <a:r>
              <a:rPr lang="en-US" dirty="0"/>
              <a:t> to next method in the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6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</a:t>
            </a:r>
            <a:r>
              <a:rPr lang="en-US" baseline="0" dirty="0"/>
              <a:t> progress update is of type 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built-in implementation is great for UI but isn’t intended to be used everywhere.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Before continuing, I’d like to cover a bit of terminology that will help in understanding async and await as </a:t>
            </a:r>
            <a:r>
              <a:rPr lang="en-US" i="1" baseline="0" dirty="0"/>
              <a:t>language features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Async = async/await keywords.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Asynchronous = any kind of asynchronous programming. (like the slides in this section).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lot of terminology out there.</a:t>
            </a:r>
          </a:p>
          <a:p>
            <a:r>
              <a:rPr lang="en-US" dirty="0"/>
              <a:t>Most </a:t>
            </a:r>
            <a:r>
              <a:rPr lang="en-US" dirty="0" err="1"/>
              <a:t>devs</a:t>
            </a:r>
            <a:r>
              <a:rPr lang="en-US" dirty="0"/>
              <a:t> are only familiar with some of it (the first few).</a:t>
            </a:r>
          </a:p>
          <a:p>
            <a:r>
              <a:rPr lang="en-US" dirty="0"/>
              <a:t>And that’s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</a:t>
            </a:r>
            <a:r>
              <a:rPr lang="en-US" baseline="0" dirty="0"/>
              <a:t> is mostly about terminology, and there’s no definite standard or consensus yet.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use the term “concurrency” for multiple things happening </a:t>
            </a:r>
            <a:r>
              <a:rPr lang="en-US" i="1" dirty="0"/>
              <a:t>at the same time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 example, server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Multithreading</a:t>
            </a:r>
            <a:r>
              <a:rPr lang="en-US" baseline="0" dirty="0"/>
              <a:t> is </a:t>
            </a:r>
            <a:r>
              <a:rPr lang="en-US" i="1" baseline="0" dirty="0"/>
              <a:t>one way</a:t>
            </a:r>
            <a:r>
              <a:rPr lang="en-US" baseline="0" dirty="0"/>
              <a:t> to get concurrency.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“Parallelism” is parallel</a:t>
            </a:r>
            <a:r>
              <a:rPr lang="en-US" baseline="0" dirty="0"/>
              <a:t> processing, one type of multithreading.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Asynchrony is a</a:t>
            </a:r>
            <a:r>
              <a:rPr lang="en-US" baseline="0" dirty="0"/>
              <a:t> way to get concurrency </a:t>
            </a:r>
            <a:r>
              <a:rPr lang="en-US" i="1" baseline="0" dirty="0"/>
              <a:t>without</a:t>
            </a:r>
            <a:r>
              <a:rPr lang="en-US" baseline="0" dirty="0"/>
              <a:t> multithreading.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Example:</a:t>
            </a:r>
            <a:r>
              <a:rPr lang="en-US" baseline="0" dirty="0"/>
              <a:t> write to disk (</a:t>
            </a:r>
            <a:r>
              <a:rPr lang="en-US" baseline="0" dirty="0" err="1"/>
              <a:t>WriteFileEx</a:t>
            </a:r>
            <a:r>
              <a:rPr lang="en-US" baseline="0" dirty="0"/>
              <a:t>).</a:t>
            </a:r>
            <a:endParaRPr lang="en-US" dirty="0"/>
          </a:p>
          <a:p>
            <a:r>
              <a:rPr lang="en-US" dirty="0"/>
              <a:t>This is the ideal I/O scenario for Win32 I/O that uses the standard IOCP/OVERLAPPED system.</a:t>
            </a:r>
          </a:p>
          <a:p>
            <a:endParaRPr lang="en-US" dirty="0"/>
          </a:p>
          <a:p>
            <a:r>
              <a:rPr lang="en-US" dirty="0"/>
              <a:t>OVERLAPPED &amp; IRP are</a:t>
            </a:r>
            <a:r>
              <a:rPr lang="en-US" baseline="0" dirty="0"/>
              <a:t> just in-memory structures that keep track of the state of the I/O.</a:t>
            </a:r>
            <a:endParaRPr lang="en-US" dirty="0"/>
          </a:p>
          <a:p>
            <a:r>
              <a:rPr lang="en-US" dirty="0"/>
              <a:t>(after</a:t>
            </a:r>
            <a:r>
              <a:rPr lang="en-US" baseline="0" dirty="0"/>
              <a:t> IRP): The driver </a:t>
            </a:r>
            <a:r>
              <a:rPr lang="en-US" i="1" baseline="0" dirty="0"/>
              <a:t>returns</a:t>
            </a:r>
            <a:r>
              <a:rPr lang="en-US" baseline="0" dirty="0"/>
              <a:t>. It does </a:t>
            </a:r>
            <a:r>
              <a:rPr lang="en-US" i="1" baseline="0" dirty="0"/>
              <a:t>not</a:t>
            </a:r>
            <a:r>
              <a:rPr lang="en-US" baseline="0" dirty="0"/>
              <a:t> block.</a:t>
            </a:r>
          </a:p>
          <a:p>
            <a:r>
              <a:rPr lang="en-US" baseline="0" dirty="0"/>
              <a:t>At this point, the write is </a:t>
            </a:r>
            <a:r>
              <a:rPr lang="en-US" i="1" baseline="0" dirty="0"/>
              <a:t>in progress</a:t>
            </a:r>
            <a:r>
              <a:rPr lang="en-US" baseline="0" dirty="0"/>
              <a:t>, but </a:t>
            </a:r>
            <a:r>
              <a:rPr lang="en-US" b="1" baseline="0" dirty="0"/>
              <a:t>there is no thread </a:t>
            </a:r>
            <a:r>
              <a:rPr lang="en-US" i="1" baseline="0" dirty="0"/>
              <a:t>doing</a:t>
            </a:r>
            <a:r>
              <a:rPr lang="en-US" baseline="0" dirty="0"/>
              <a:t> the write or </a:t>
            </a:r>
            <a:r>
              <a:rPr lang="en-US" i="1" baseline="0" dirty="0"/>
              <a:t>blocked</a:t>
            </a:r>
            <a:r>
              <a:rPr lang="en-US" baseline="0" dirty="0"/>
              <a:t> waiting for it to complete.</a:t>
            </a:r>
          </a:p>
          <a:p>
            <a:r>
              <a:rPr lang="en-US" baseline="0" dirty="0"/>
              <a:t>Our user-mode thread can be used for something else.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IRP</a:t>
            </a:r>
            <a:r>
              <a:rPr lang="en-US" baseline="0" dirty="0"/>
              <a:t> = I/O Request Packet</a:t>
            </a:r>
          </a:p>
          <a:p>
            <a:r>
              <a:rPr lang="en-US" baseline="0" dirty="0"/>
              <a:t>ISR = Interrupt Service Request (actually a DPC)</a:t>
            </a:r>
          </a:p>
          <a:p>
            <a:r>
              <a:rPr lang="en-US" baseline="0" dirty="0"/>
              <a:t>APC = Asynchronous Procedure Call (special kernel-mode)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 Example:</a:t>
            </a:r>
            <a:r>
              <a:rPr lang="en-US" baseline="0" dirty="0"/>
              <a:t> write to disk (</a:t>
            </a:r>
            <a:r>
              <a:rPr lang="en-US" baseline="0" dirty="0" err="1"/>
              <a:t>WriteFile</a:t>
            </a:r>
            <a:r>
              <a:rPr lang="en-US" baseline="0" dirty="0"/>
              <a:t>).</a:t>
            </a:r>
            <a:endParaRPr lang="en-US" dirty="0"/>
          </a:p>
          <a:p>
            <a:r>
              <a:rPr lang="en-US" dirty="0"/>
              <a:t>This time, the thread is going to block until</a:t>
            </a:r>
            <a:r>
              <a:rPr lang="en-US" baseline="0" dirty="0"/>
              <a:t> the write completes.</a:t>
            </a:r>
          </a:p>
          <a:p>
            <a:endParaRPr lang="en-US" dirty="0"/>
          </a:p>
          <a:p>
            <a:r>
              <a:rPr lang="en-US" dirty="0"/>
              <a:t>(after</a:t>
            </a:r>
            <a:r>
              <a:rPr lang="en-US" baseline="0" dirty="0"/>
              <a:t> IRP): The driver </a:t>
            </a:r>
            <a:r>
              <a:rPr lang="en-US" i="1" baseline="0" dirty="0"/>
              <a:t>returns</a:t>
            </a:r>
            <a:r>
              <a:rPr lang="en-US" baseline="0" dirty="0"/>
              <a:t>. It does </a:t>
            </a:r>
            <a:r>
              <a:rPr lang="en-US" i="1" baseline="0" dirty="0"/>
              <a:t>not</a:t>
            </a:r>
            <a:r>
              <a:rPr lang="en-US" baseline="0" dirty="0"/>
              <a:t> block.</a:t>
            </a:r>
          </a:p>
          <a:p>
            <a:r>
              <a:rPr lang="en-US" baseline="0" dirty="0"/>
              <a:t>The OS blocks the thread, but it’s not actually </a:t>
            </a:r>
            <a:r>
              <a:rPr lang="en-US" i="1" baseline="0" dirty="0"/>
              <a:t>doing</a:t>
            </a:r>
            <a:r>
              <a:rPr lang="en-US" baseline="0" dirty="0"/>
              <a:t> anything. It’s not useful.</a:t>
            </a:r>
          </a:p>
          <a:p>
            <a:r>
              <a:rPr lang="en-US" baseline="0" dirty="0"/>
              <a:t>Everything below the user mode line is exactly the same as the asynchronous I/O.</a:t>
            </a:r>
          </a:p>
          <a:p>
            <a:r>
              <a:rPr lang="en-US" baseline="0" dirty="0"/>
              <a:t>** At the OS/driver level, </a:t>
            </a:r>
            <a:r>
              <a:rPr lang="en-US" i="1" baseline="0" dirty="0"/>
              <a:t>all I/O is asynchronous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IRP</a:t>
            </a:r>
            <a:r>
              <a:rPr lang="en-US" baseline="0" dirty="0"/>
              <a:t> = I/O Request Packet</a:t>
            </a:r>
          </a:p>
          <a:p>
            <a:r>
              <a:rPr lang="en-US" baseline="0" dirty="0"/>
              <a:t>ISR = Interrupt Service Request (actually a DPC)</a:t>
            </a:r>
          </a:p>
          <a:p>
            <a:r>
              <a:rPr lang="en-US" baseline="0" dirty="0"/>
              <a:t>APC = Asynchronous Procedure Call (special kernel-mode)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&amp; Await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Mind: blown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r>
              <a:rPr lang="en-US" dirty="0"/>
              <a:t>How we think about I/O: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38207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676407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4713515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949043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184571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1725929" y="3657496"/>
            <a:ext cx="8740142" cy="632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actually works: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4298379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36579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4713515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949043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7184571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69605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Mind: blown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r>
              <a:rPr lang="en-US" dirty="0"/>
              <a:t>How we think about I/O: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38207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676407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4713515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949043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184571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1725929" y="3657496"/>
            <a:ext cx="8740142" cy="632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actually works: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4298379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36579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4713515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949043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7184571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28" y="2761507"/>
            <a:ext cx="2638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D47FD-1A88-2F15-AFF4-BF4A03DC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21" y="1366024"/>
            <a:ext cx="3542396" cy="41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691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19288"/>
          </a:xfrm>
        </p:spPr>
        <p:txBody>
          <a:bodyPr/>
          <a:lstStyle/>
          <a:p>
            <a:r>
              <a:rPr lang="en-US" dirty="0"/>
              <a:t>What’s “asynchrony”, again?</a:t>
            </a:r>
          </a:p>
          <a:p>
            <a:pPr lvl="1"/>
            <a:r>
              <a:rPr lang="en-US" dirty="0"/>
              <a:t>Concurrency (doing more than one thing) without threads.</a:t>
            </a:r>
          </a:p>
          <a:p>
            <a:pPr lvl="1"/>
            <a:endParaRPr lang="en-US" dirty="0"/>
          </a:p>
          <a:p>
            <a:r>
              <a:rPr lang="en-US" dirty="0"/>
              <a:t>Where is asynchrony useful?</a:t>
            </a:r>
          </a:p>
          <a:p>
            <a:pPr lvl="1"/>
            <a:r>
              <a:rPr lang="en-US" dirty="0"/>
              <a:t>Any concurrency that doesn’t involve CPU code (e.g., I/O).</a:t>
            </a:r>
          </a:p>
          <a:p>
            <a:pPr lvl="1"/>
            <a:endParaRPr lang="en-US" dirty="0"/>
          </a:p>
          <a:p>
            <a:r>
              <a:rPr lang="en-US" dirty="0"/>
              <a:t>What’s the big deal about async?</a:t>
            </a:r>
          </a:p>
          <a:p>
            <a:pPr lvl="1"/>
            <a:r>
              <a:rPr lang="en-US" dirty="0"/>
              <a:t>Async/await make asynchrony as easy as synchronous code! (almost)</a:t>
            </a:r>
          </a:p>
        </p:txBody>
      </p:sp>
    </p:spTree>
    <p:extLst>
      <p:ext uri="{BB962C8B-B14F-4D97-AF65-F5344CB8AC3E}">
        <p14:creationId xmlns:p14="http://schemas.microsoft.com/office/powerpoint/2010/main" val="22792078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61357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665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Tasks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1197322"/>
            <a:ext cx="11653522" cy="40180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async keyword creates (and returns) a Task(like) for you.</a:t>
            </a:r>
          </a:p>
          <a:p>
            <a:endParaRPr lang="en-US" dirty="0"/>
          </a:p>
          <a:p>
            <a:r>
              <a:rPr lang="en-US" dirty="0"/>
              <a:t>What the Task means: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Represents the execution of the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When the method completes, the task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the result of the method (including exceptions).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Return statements complete the task (returned value becomes the task’s result).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Exceptions fault the task (captured and placed on the task). </a:t>
            </a:r>
          </a:p>
        </p:txBody>
      </p:sp>
    </p:spTree>
    <p:extLst>
      <p:ext uri="{BB962C8B-B14F-4D97-AF65-F5344CB8AC3E}">
        <p14:creationId xmlns:p14="http://schemas.microsoft.com/office/powerpoint/2010/main" val="12514383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 as a Language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47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Archaeology of asynchronous code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9432644"/>
              </p:ext>
            </p:extLst>
          </p:nvPr>
        </p:nvGraphicFramePr>
        <p:xfrm>
          <a:off x="1709058" y="1886858"/>
          <a:ext cx="8740141" cy="382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Up Arrow 4"/>
          <p:cNvSpPr/>
          <p:nvPr/>
        </p:nvSpPr>
        <p:spPr bwMode="auto">
          <a:xfrm>
            <a:off x="9144001" y="2120900"/>
            <a:ext cx="1109255" cy="3360056"/>
          </a:xfrm>
          <a:prstGeom prst="up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4667454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Breakthrough: 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“Future” represents a future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Futures complete exactly once, either with a value or with an error.</a:t>
            </a:r>
            <a:br>
              <a:rPr lang="en-US" dirty="0"/>
            </a:br>
            <a:r>
              <a:rPr lang="en-US" dirty="0"/>
              <a:t>Futures support continuations.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Futures are object representations of asynchronous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7443" y="5257040"/>
            <a:ext cx="1519327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spc="-70" dirty="0">
                <a:solidFill>
                  <a:srgbClr val="00B050"/>
                </a:solidFill>
                <a:latin typeface="Consolas" panose="020B0609020204030204" pitchFamily="49" charset="0"/>
              </a:rPr>
              <a:t>Task&lt;T&gt;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7442" y="5834742"/>
            <a:ext cx="1519327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spc="-70" dirty="0">
                <a:solidFill>
                  <a:srgbClr val="00B050"/>
                </a:solidFill>
                <a:latin typeface="Consolas" panose="020B0609020204030204" pitchFamily="49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4622228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Breakthrough: 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“Future” can be anything…</a:t>
            </a:r>
          </a:p>
          <a:p>
            <a:pPr lvl="1"/>
            <a:r>
              <a:rPr lang="en-US" dirty="0"/>
              <a:t>File download</a:t>
            </a:r>
          </a:p>
          <a:p>
            <a:pPr lvl="1"/>
            <a:r>
              <a:rPr lang="en-US" dirty="0"/>
              <a:t>Database write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“Join” of other futures</a:t>
            </a:r>
          </a:p>
          <a:p>
            <a:pPr lvl="1"/>
            <a:r>
              <a:rPr lang="en-US" dirty="0"/>
              <a:t>Mutual exclusion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70" y="2329544"/>
            <a:ext cx="4853173" cy="33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85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 (</a:t>
            </a:r>
            <a:r>
              <a:rPr lang="en-US" dirty="0" err="1"/>
              <a:t>tasklikes</a:t>
            </a:r>
            <a:r>
              <a:rPr lang="en-US" dirty="0"/>
              <a:t>) are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r>
              <a:rPr lang="en-US" dirty="0"/>
              <a:t>Types: Task, Task&lt;T&gt;, </a:t>
            </a:r>
            <a:r>
              <a:rPr lang="en-US" dirty="0" err="1"/>
              <a:t>ValueTask</a:t>
            </a:r>
            <a:r>
              <a:rPr lang="en-US" dirty="0"/>
              <a:t>, </a:t>
            </a:r>
            <a:r>
              <a:rPr lang="en-US" dirty="0" err="1"/>
              <a:t>ValueTask</a:t>
            </a:r>
            <a:r>
              <a:rPr lang="en-US" dirty="0"/>
              <a:t>&lt;T&gt;</a:t>
            </a:r>
          </a:p>
          <a:p>
            <a:endParaRPr lang="en-US" dirty="0"/>
          </a:p>
          <a:p>
            <a:r>
              <a:rPr lang="en-US" dirty="0"/>
              <a:t>Operations have a distinct beginning and ending.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By the time you get a task, it’s already started.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Three end states: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Successful completion. Task&lt;T&gt; will have a result.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Faulted. Task/Task&lt;T&gt; will have an exception.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Canceled.</a:t>
            </a:r>
          </a:p>
        </p:txBody>
      </p:sp>
    </p:spTree>
    <p:extLst>
      <p:ext uri="{BB962C8B-B14F-4D97-AF65-F5344CB8AC3E}">
        <p14:creationId xmlns:p14="http://schemas.microsoft.com/office/powerpoint/2010/main" val="14964269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The Great Confusion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Promise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Primarily used by Asynchronous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Represents an event or signal.</a:t>
            </a:r>
          </a:p>
          <a:p>
            <a:endParaRPr lang="en-US" dirty="0"/>
          </a:p>
          <a:p>
            <a:r>
              <a:rPr lang="en-US" dirty="0"/>
              <a:t>Delegate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Primarily used by Parallel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code (delegate) to run; is scheduled, etc.</a:t>
            </a:r>
          </a:p>
        </p:txBody>
      </p:sp>
    </p:spTree>
    <p:extLst>
      <p:ext uri="{BB962C8B-B14F-4D97-AF65-F5344CB8AC3E}">
        <p14:creationId xmlns:p14="http://schemas.microsoft.com/office/powerpoint/2010/main" val="21407073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DDC8A-7203-0FEF-2743-583F8BBD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</a:t>
            </a:r>
          </a:p>
        </p:txBody>
      </p:sp>
    </p:spTree>
    <p:extLst>
      <p:ext uri="{BB962C8B-B14F-4D97-AF65-F5344CB8AC3E}">
        <p14:creationId xmlns:p14="http://schemas.microsoft.com/office/powerpoint/2010/main" val="25677081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async/await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</p:txBody>
      </p:sp>
    </p:spTree>
    <p:extLst>
      <p:ext uri="{BB962C8B-B14F-4D97-AF65-F5344CB8AC3E}">
        <p14:creationId xmlns:p14="http://schemas.microsoft.com/office/powerpoint/2010/main" val="2148811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async/await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Task&lt;T&gt; is a future value of T</a:t>
            </a:r>
            <a:br>
              <a:rPr lang="en-US" dirty="0"/>
            </a:br>
            <a:r>
              <a:rPr lang="en-US" dirty="0"/>
              <a:t>async “wraps” future values into Task&lt;T&gt;</a:t>
            </a:r>
          </a:p>
          <a:p>
            <a:r>
              <a:rPr lang="en-US" dirty="0"/>
              <a:t>await “unwraps” it</a:t>
            </a:r>
          </a:p>
          <a:p>
            <a:endParaRPr lang="en-US" dirty="0"/>
          </a:p>
          <a:p>
            <a:r>
              <a:rPr lang="en-US" dirty="0"/>
              <a:t>(hint: async is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7404333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async/await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</p:spTree>
    <p:extLst>
      <p:ext uri="{BB962C8B-B14F-4D97-AF65-F5344CB8AC3E}">
        <p14:creationId xmlns:p14="http://schemas.microsoft.com/office/powerpoint/2010/main" val="18750054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1558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476E2-059A-3313-D37C-DDD927F0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(worst?) practices</a:t>
            </a:r>
          </a:p>
        </p:txBody>
      </p:sp>
    </p:spTree>
    <p:extLst>
      <p:ext uri="{BB962C8B-B14F-4D97-AF65-F5344CB8AC3E}">
        <p14:creationId xmlns:p14="http://schemas.microsoft.com/office/powerpoint/2010/main" val="29760022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methods that return void.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Blocking on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Task.Wait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Task&lt;T&gt;.Result</a:t>
            </a:r>
          </a:p>
        </p:txBody>
      </p:sp>
      <p:pic>
        <p:nvPicPr>
          <p:cNvPr id="5" name="Picture 2" descr="C:\Flux Capacito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26218" y="1947208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8241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823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Avoid </a:t>
            </a:r>
            <a:r>
              <a:rPr lang="en-US" dirty="0" err="1"/>
              <a:t>async</a:t>
            </a:r>
            <a:r>
              <a:rPr lang="en-US" dirty="0"/>
              <a:t> void.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all the way.</a:t>
            </a:r>
          </a:p>
        </p:txBody>
      </p:sp>
      <p:pic>
        <p:nvPicPr>
          <p:cNvPr id="6" name="Picture 5" descr="riding ostri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0115" y="1469571"/>
            <a:ext cx="2416628" cy="4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75749-871B-6F0E-FFAF-9CBAE2A4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Patterns</a:t>
            </a:r>
          </a:p>
        </p:txBody>
      </p:sp>
    </p:spTree>
    <p:extLst>
      <p:ext uri="{BB962C8B-B14F-4D97-AF65-F5344CB8AC3E}">
        <p14:creationId xmlns:p14="http://schemas.microsoft.com/office/powerpoint/2010/main" val="12663880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concurrency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714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Tasks are just objects! They can be saved into variables, and your code can await them later.</a:t>
            </a:r>
          </a:p>
          <a:p>
            <a:endParaRPr lang="en-US" dirty="0"/>
          </a:p>
          <a:p>
            <a:r>
              <a:rPr lang="en-US" dirty="0" err="1"/>
              <a:t>Task.WhenAll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great with LINQ’s Select.</a:t>
            </a:r>
          </a:p>
        </p:txBody>
      </p:sp>
    </p:spTree>
    <p:extLst>
      <p:ext uri="{BB962C8B-B14F-4D97-AF65-F5344CB8AC3E}">
        <p14:creationId xmlns:p14="http://schemas.microsoft.com/office/powerpoint/2010/main" val="391752485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CancellationTokenSource</a:t>
            </a:r>
            <a:r>
              <a:rPr lang="en-US" dirty="0"/>
              <a:t> – controls a </a:t>
            </a:r>
            <a:r>
              <a:rPr lang="en-US" dirty="0" err="1"/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CancellationToken</a:t>
            </a:r>
            <a:r>
              <a:rPr lang="en-US" dirty="0"/>
              <a:t> – used to detect cancellation.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ThrowIfCancellationRequested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Register(delegate)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Seldom used directly.</a:t>
            </a:r>
          </a:p>
        </p:txBody>
      </p:sp>
    </p:spTree>
    <p:extLst>
      <p:ext uri="{BB962C8B-B14F-4D97-AF65-F5344CB8AC3E}">
        <p14:creationId xmlns:p14="http://schemas.microsoft.com/office/powerpoint/2010/main" val="6399034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IProgress</a:t>
            </a:r>
            <a:r>
              <a:rPr lang="en-US" dirty="0"/>
              <a:t>&lt;T&gt; - a “sink” for progress updates.</a:t>
            </a:r>
          </a:p>
          <a:p>
            <a:endParaRPr lang="en-US" dirty="0"/>
          </a:p>
          <a:p>
            <a:r>
              <a:rPr lang="en-US" dirty="0"/>
              <a:t>Progress&lt;T&gt; - built-in implementation.</a:t>
            </a:r>
          </a:p>
          <a:p>
            <a:endParaRPr lang="en-US" dirty="0"/>
          </a:p>
          <a:p>
            <a:r>
              <a:rPr lang="en-US" dirty="0"/>
              <a:t>Others,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own. E.g., for throttling UI updates.</a:t>
            </a:r>
          </a:p>
        </p:txBody>
      </p:sp>
    </p:spTree>
    <p:extLst>
      <p:ext uri="{BB962C8B-B14F-4D97-AF65-F5344CB8AC3E}">
        <p14:creationId xmlns:p14="http://schemas.microsoft.com/office/powerpoint/2010/main" val="377607279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63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“asynchronous”?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r>
              <a:rPr lang="en-US" dirty="0"/>
              <a:t>Threads!</a:t>
            </a:r>
          </a:p>
          <a:p>
            <a:endParaRPr lang="en-US" dirty="0"/>
          </a:p>
          <a:p>
            <a:r>
              <a:rPr lang="en-US" dirty="0"/>
              <a:t>Multitasking…</a:t>
            </a:r>
          </a:p>
          <a:p>
            <a:r>
              <a:rPr lang="en-US" dirty="0"/>
              <a:t>Parallel processing…</a:t>
            </a:r>
          </a:p>
          <a:p>
            <a:endParaRPr lang="en-US" dirty="0"/>
          </a:p>
          <a:p>
            <a:r>
              <a:rPr lang="en-US" dirty="0"/>
              <a:t>Asynchronous? (Asynchrony?)</a:t>
            </a:r>
          </a:p>
          <a:p>
            <a:r>
              <a:rPr lang="en-US" dirty="0"/>
              <a:t>Concurrency?</a:t>
            </a:r>
          </a:p>
          <a:p>
            <a:r>
              <a:rPr lang="en-US" dirty="0"/>
              <a:t>Reactive?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concurrent universe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1836578" y="1268964"/>
            <a:ext cx="8518849" cy="4441546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13396" y="212588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16232" y="2520880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Multithreaded</a:t>
            </a:r>
          </a:p>
        </p:txBody>
      </p:sp>
      <p:sp>
        <p:nvSpPr>
          <p:cNvPr id="23" name="Oval 22"/>
          <p:cNvSpPr/>
          <p:nvPr/>
        </p:nvSpPr>
        <p:spPr>
          <a:xfrm>
            <a:off x="2906804" y="2961795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68427" y="3273821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Asynchronous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41996" y="341969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0411" y="3647177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Parallel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4975946" y="1544027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chemeClr val="bg2"/>
                </a:solidFill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759898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3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(nonblocking)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38892" y="3064154"/>
            <a:ext cx="7024817" cy="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0675" y="2793332"/>
            <a:ext cx="1044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User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0676" y="3070331"/>
            <a:ext cx="121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Kernel mode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816" y="1697002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My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7816" y="2458671"/>
            <a:ext cx="4114800" cy="122332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7816" y="3871206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Device driver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2077" y="2182187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OVERLAPPED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22077" y="3566148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IRP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7898" y="3952298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ISR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07897" y="2577881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9464172" y="2253524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464172" y="3637485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169DC-B336-E6E4-FF1C-DB7F62D6A88D}"/>
              </a:ext>
            </a:extLst>
          </p:cNvPr>
          <p:cNvGrpSpPr/>
          <p:nvPr/>
        </p:nvGrpSpPr>
        <p:grpSpPr>
          <a:xfrm>
            <a:off x="1940724" y="5118524"/>
            <a:ext cx="2564048" cy="627864"/>
            <a:chOff x="3101010" y="5118524"/>
            <a:chExt cx="2564048" cy="627864"/>
          </a:xfrm>
        </p:grpSpPr>
        <p:sp>
          <p:nvSpPr>
            <p:cNvPr id="32" name="Oval 31"/>
            <p:cNvSpPr/>
            <p:nvPr/>
          </p:nvSpPr>
          <p:spPr bwMode="auto">
            <a:xfrm>
              <a:off x="3101010" y="5310718"/>
              <a:ext cx="243476" cy="243476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4486" y="5118524"/>
              <a:ext cx="232057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Created.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9603A1-961D-ADE2-30EE-743C059F961C}"/>
              </a:ext>
            </a:extLst>
          </p:cNvPr>
          <p:cNvGrpSpPr/>
          <p:nvPr/>
        </p:nvGrpSpPr>
        <p:grpSpPr>
          <a:xfrm>
            <a:off x="4591030" y="5118524"/>
            <a:ext cx="3020904" cy="627864"/>
            <a:chOff x="3101010" y="5600301"/>
            <a:chExt cx="3020904" cy="627864"/>
          </a:xfrm>
        </p:grpSpPr>
        <p:sp>
          <p:nvSpPr>
            <p:cNvPr id="33" name="Oval 32"/>
            <p:cNvSpPr/>
            <p:nvPr/>
          </p:nvSpPr>
          <p:spPr bwMode="auto">
            <a:xfrm>
              <a:off x="3101010" y="5792495"/>
              <a:ext cx="243476" cy="24347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44487" y="5600301"/>
              <a:ext cx="277742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In progress.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5E87A-5022-A0B0-4F38-1FCD45801A52}"/>
              </a:ext>
            </a:extLst>
          </p:cNvPr>
          <p:cNvGrpSpPr/>
          <p:nvPr/>
        </p:nvGrpSpPr>
        <p:grpSpPr>
          <a:xfrm>
            <a:off x="7687230" y="5119131"/>
            <a:ext cx="2824568" cy="627864"/>
            <a:chOff x="6353808" y="5118524"/>
            <a:chExt cx="2824568" cy="627864"/>
          </a:xfrm>
        </p:grpSpPr>
        <p:sp>
          <p:nvSpPr>
            <p:cNvPr id="35" name="Oval 34"/>
            <p:cNvSpPr/>
            <p:nvPr/>
          </p:nvSpPr>
          <p:spPr bwMode="auto">
            <a:xfrm>
              <a:off x="6353808" y="5310718"/>
              <a:ext cx="243476" cy="243476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97285" y="5118524"/>
              <a:ext cx="258109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Complete.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884365-CD8D-DAF1-E8E7-BBCE7DF4615A}"/>
              </a:ext>
            </a:extLst>
          </p:cNvPr>
          <p:cNvSpPr txBox="1"/>
          <p:nvPr/>
        </p:nvSpPr>
        <p:spPr>
          <a:xfrm>
            <a:off x="3213755" y="4549862"/>
            <a:ext cx="552292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https://tinyurl.com/there-is-no-thread</a:t>
            </a:r>
          </a:p>
        </p:txBody>
      </p:sp>
    </p:spTree>
    <p:extLst>
      <p:ext uri="{BB962C8B-B14F-4D97-AF65-F5344CB8AC3E}">
        <p14:creationId xmlns:p14="http://schemas.microsoft.com/office/powerpoint/2010/main" val="3620532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6" grpId="0" animBg="1"/>
      <p:bldP spid="6" grpId="1" animBg="1"/>
      <p:bldP spid="6" grpId="2" animBg="1"/>
      <p:bldP spid="31" grpId="0" animBg="1"/>
      <p:bldP spid="31" grpId="1" animBg="1"/>
      <p:bldP spid="3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(blocking)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38892" y="3064154"/>
            <a:ext cx="7024817" cy="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0675" y="2793332"/>
            <a:ext cx="1044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User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0676" y="3070331"/>
            <a:ext cx="121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Kernel mode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816" y="1697002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My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7816" y="2458671"/>
            <a:ext cx="4114800" cy="122332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7816" y="3871206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Device driver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2077" y="2182187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Thread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22077" y="3566148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IRP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7898" y="3952298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ISR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07897" y="2577881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9464172" y="2253524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464172" y="3637485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85F315-9895-860A-9931-833906A98FDA}"/>
              </a:ext>
            </a:extLst>
          </p:cNvPr>
          <p:cNvGrpSpPr/>
          <p:nvPr/>
        </p:nvGrpSpPr>
        <p:grpSpPr>
          <a:xfrm>
            <a:off x="6528128" y="5173263"/>
            <a:ext cx="2572384" cy="627864"/>
            <a:chOff x="6365389" y="5600301"/>
            <a:chExt cx="2572384" cy="627864"/>
          </a:xfrm>
        </p:grpSpPr>
        <p:sp>
          <p:nvSpPr>
            <p:cNvPr id="35" name="Oval 34"/>
            <p:cNvSpPr/>
            <p:nvPr/>
          </p:nvSpPr>
          <p:spPr bwMode="auto">
            <a:xfrm>
              <a:off x="6365389" y="5792495"/>
              <a:ext cx="243476" cy="24347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08866" y="5600301"/>
              <a:ext cx="232890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Blocked.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AD0E67-EBD1-4357-AE7F-A49F49B5D29F}"/>
              </a:ext>
            </a:extLst>
          </p:cNvPr>
          <p:cNvGrpSpPr/>
          <p:nvPr/>
        </p:nvGrpSpPr>
        <p:grpSpPr>
          <a:xfrm>
            <a:off x="766737" y="5176628"/>
            <a:ext cx="2564048" cy="627864"/>
            <a:chOff x="3101010" y="5118524"/>
            <a:chExt cx="2564048" cy="6278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7155AE-B6B1-FB4B-383C-3CE775ECA544}"/>
                </a:ext>
              </a:extLst>
            </p:cNvPr>
            <p:cNvSpPr/>
            <p:nvPr/>
          </p:nvSpPr>
          <p:spPr bwMode="auto">
            <a:xfrm>
              <a:off x="3101010" y="5310718"/>
              <a:ext cx="243476" cy="243476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C4A15-6BFD-FA95-3CDF-CDD0376C39C5}"/>
                </a:ext>
              </a:extLst>
            </p:cNvPr>
            <p:cNvSpPr txBox="1"/>
            <p:nvPr/>
          </p:nvSpPr>
          <p:spPr>
            <a:xfrm>
              <a:off x="3344486" y="5118524"/>
              <a:ext cx="232057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Created.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BC682-10AF-91C5-E51C-4A311C868D54}"/>
              </a:ext>
            </a:extLst>
          </p:cNvPr>
          <p:cNvGrpSpPr/>
          <p:nvPr/>
        </p:nvGrpSpPr>
        <p:grpSpPr>
          <a:xfrm>
            <a:off x="3417043" y="5176628"/>
            <a:ext cx="3020904" cy="627864"/>
            <a:chOff x="3101010" y="5600301"/>
            <a:chExt cx="3020904" cy="6278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376FEA-42A1-53AD-6CB1-955DEE7B2732}"/>
                </a:ext>
              </a:extLst>
            </p:cNvPr>
            <p:cNvSpPr/>
            <p:nvPr/>
          </p:nvSpPr>
          <p:spPr bwMode="auto">
            <a:xfrm>
              <a:off x="3101010" y="5792495"/>
              <a:ext cx="243476" cy="24347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20A1-D629-A4BC-BBBE-C42D83C2A6E9}"/>
                </a:ext>
              </a:extLst>
            </p:cNvPr>
            <p:cNvSpPr txBox="1"/>
            <p:nvPr/>
          </p:nvSpPr>
          <p:spPr>
            <a:xfrm>
              <a:off x="3344487" y="5600301"/>
              <a:ext cx="277742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In progress.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F2F3B0-1F13-B593-6BEC-5902FE243A26}"/>
              </a:ext>
            </a:extLst>
          </p:cNvPr>
          <p:cNvGrpSpPr/>
          <p:nvPr/>
        </p:nvGrpSpPr>
        <p:grpSpPr>
          <a:xfrm>
            <a:off x="9100512" y="5167198"/>
            <a:ext cx="2824568" cy="627864"/>
            <a:chOff x="6353808" y="5118524"/>
            <a:chExt cx="2824568" cy="6278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9B9FB9-25BA-984B-1540-31B9508A2079}"/>
                </a:ext>
              </a:extLst>
            </p:cNvPr>
            <p:cNvSpPr/>
            <p:nvPr/>
          </p:nvSpPr>
          <p:spPr bwMode="auto">
            <a:xfrm>
              <a:off x="6353808" y="5310718"/>
              <a:ext cx="243476" cy="243476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9557C-7764-1299-C1BE-629BB990188E}"/>
                </a:ext>
              </a:extLst>
            </p:cNvPr>
            <p:cNvSpPr txBox="1"/>
            <p:nvPr/>
          </p:nvSpPr>
          <p:spPr>
            <a:xfrm>
              <a:off x="6597285" y="5118524"/>
              <a:ext cx="258109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Complete.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6A62C2-6084-9A96-D291-BCB87C8C7DE8}"/>
              </a:ext>
            </a:extLst>
          </p:cNvPr>
          <p:cNvSpPr txBox="1"/>
          <p:nvPr/>
        </p:nvSpPr>
        <p:spPr>
          <a:xfrm>
            <a:off x="3213755" y="4549862"/>
            <a:ext cx="552292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https://tinyurl.com/there-is-no-thread</a:t>
            </a:r>
          </a:p>
        </p:txBody>
      </p:sp>
    </p:spTree>
    <p:extLst>
      <p:ext uri="{BB962C8B-B14F-4D97-AF65-F5344CB8AC3E}">
        <p14:creationId xmlns:p14="http://schemas.microsoft.com/office/powerpoint/2010/main" val="410533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6" grpId="0" animBg="1"/>
      <p:bldP spid="6" grpId="1" animBg="1"/>
      <p:bldP spid="6" grpId="2" animBg="1"/>
      <p:bldP spid="31" grpId="0" animBg="1"/>
      <p:bldP spid="31" grpId="1" animBg="1"/>
      <p:bldP spid="31" grpId="2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21221</TotalTime>
  <Words>2310</Words>
  <Application>Microsoft Office PowerPoint</Application>
  <PresentationFormat>Widescreen</PresentationFormat>
  <Paragraphs>363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Async &amp; Await from the Ground Up</vt:lpstr>
      <vt:lpstr>Who is this guy?</vt:lpstr>
      <vt:lpstr>PowerPoint Presentation</vt:lpstr>
      <vt:lpstr>Terminology</vt:lpstr>
      <vt:lpstr>What’s “asynchronous”?</vt:lpstr>
      <vt:lpstr>The concurrent universe</vt:lpstr>
      <vt:lpstr>PowerPoint Presentation</vt:lpstr>
      <vt:lpstr>Asynchronous (nonblocking)</vt:lpstr>
      <vt:lpstr>Synchronous (blocking)</vt:lpstr>
      <vt:lpstr>Mind: blown</vt:lpstr>
      <vt:lpstr>Mind: blown</vt:lpstr>
      <vt:lpstr>But Why?</vt:lpstr>
      <vt:lpstr>Why async?</vt:lpstr>
      <vt:lpstr>Real-world benefits from asynchrony</vt:lpstr>
      <vt:lpstr>Async Syntax</vt:lpstr>
      <vt:lpstr>Async keyword: syntax</vt:lpstr>
      <vt:lpstr>Await keyword: awaitables</vt:lpstr>
      <vt:lpstr>Await keyword: yielding execution</vt:lpstr>
      <vt:lpstr>Await keyword: resuming execution</vt:lpstr>
      <vt:lpstr>Async and Tasks</vt:lpstr>
      <vt:lpstr>Async as a Language Feature</vt:lpstr>
      <vt:lpstr>Archaeology of asynchronous code</vt:lpstr>
      <vt:lpstr>The Breakthrough: Futures</vt:lpstr>
      <vt:lpstr>The Breakthrough: Futures</vt:lpstr>
      <vt:lpstr>Futures (tasklikes) are Operations</vt:lpstr>
      <vt:lpstr>Task: The Great Confusion</vt:lpstr>
      <vt:lpstr>Conceptualizing Async</vt:lpstr>
      <vt:lpstr>How to think about async/await</vt:lpstr>
      <vt:lpstr>How to think about async/await</vt:lpstr>
      <vt:lpstr>How to think about async/await</vt:lpstr>
      <vt:lpstr>Demotime!</vt:lpstr>
      <vt:lpstr>Best (worst?) practices</vt:lpstr>
      <vt:lpstr>Don’t do this</vt:lpstr>
      <vt:lpstr>Do this</vt:lpstr>
      <vt:lpstr>Async Patterns</vt:lpstr>
      <vt:lpstr>Asynchronous concurrency</vt:lpstr>
      <vt:lpstr>Cancellation</vt:lpstr>
      <vt:lpstr>Progress Reporting</vt:lpstr>
      <vt:lpstr>Demotime!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409</cp:revision>
  <dcterms:created xsi:type="dcterms:W3CDTF">2013-02-28T01:41:02Z</dcterms:created>
  <dcterms:modified xsi:type="dcterms:W3CDTF">2024-01-11T13:37:12Z</dcterms:modified>
</cp:coreProperties>
</file>