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  <p:sldMasterId id="2147483718" r:id="rId2"/>
  </p:sldMasterIdLst>
  <p:notesMasterIdLst>
    <p:notesMasterId r:id="rId26"/>
  </p:notesMasterIdLst>
  <p:sldIdLst>
    <p:sldId id="256" r:id="rId3"/>
    <p:sldId id="258" r:id="rId4"/>
    <p:sldId id="317" r:id="rId5"/>
    <p:sldId id="409" r:id="rId6"/>
    <p:sldId id="400" r:id="rId7"/>
    <p:sldId id="411" r:id="rId8"/>
    <p:sldId id="414" r:id="rId9"/>
    <p:sldId id="416" r:id="rId10"/>
    <p:sldId id="417" r:id="rId11"/>
    <p:sldId id="413" r:id="rId12"/>
    <p:sldId id="418" r:id="rId13"/>
    <p:sldId id="419" r:id="rId14"/>
    <p:sldId id="412" r:id="rId15"/>
    <p:sldId id="420" r:id="rId16"/>
    <p:sldId id="422" r:id="rId17"/>
    <p:sldId id="421" r:id="rId18"/>
    <p:sldId id="426" r:id="rId19"/>
    <p:sldId id="424" r:id="rId20"/>
    <p:sldId id="423" r:id="rId21"/>
    <p:sldId id="427" r:id="rId22"/>
    <p:sldId id="425" r:id="rId23"/>
    <p:sldId id="390" r:id="rId24"/>
    <p:sldId id="410" r:id="rId2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esentation" id="{40A61D7E-2C9D-4E7E-977C-2B6EC2434CD7}">
          <p14:sldIdLst>
            <p14:sldId id="256"/>
            <p14:sldId id="258"/>
            <p14:sldId id="317"/>
            <p14:sldId id="409"/>
            <p14:sldId id="400"/>
            <p14:sldId id="411"/>
            <p14:sldId id="414"/>
            <p14:sldId id="416"/>
            <p14:sldId id="417"/>
            <p14:sldId id="413"/>
            <p14:sldId id="418"/>
            <p14:sldId id="419"/>
            <p14:sldId id="412"/>
            <p14:sldId id="420"/>
            <p14:sldId id="422"/>
            <p14:sldId id="421"/>
            <p14:sldId id="426"/>
            <p14:sldId id="424"/>
            <p14:sldId id="423"/>
            <p14:sldId id="427"/>
            <p14:sldId id="425"/>
            <p14:sldId id="390"/>
            <p14:sldId id="41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F0"/>
    <a:srgbClr val="385723"/>
    <a:srgbClr val="A9D18E"/>
    <a:srgbClr val="000000"/>
    <a:srgbClr val="C55A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353" autoAdjust="0"/>
    <p:restoredTop sz="75472" autoAdjust="0"/>
  </p:normalViewPr>
  <p:slideViewPr>
    <p:cSldViewPr snapToGrid="0">
      <p:cViewPr varScale="1">
        <p:scale>
          <a:sx n="86" d="100"/>
          <a:sy n="86" d="100"/>
        </p:scale>
        <p:origin x="1476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4E8BCA-0B4F-4373-B78E-3D2899449797}" type="datetimeFigureOut">
              <a:rPr lang="en-US" smtClean="0"/>
              <a:t>9/24/2024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CE3395-F8FF-4336-B2AA-E15575B990E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300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Questions welcome!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4216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9587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270012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(and under the covers)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8420167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09298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(I don’t bother; this is really for hot path or framework/library code)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868290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23761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(and under the covers)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57240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972377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012186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856138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b="1" dirty="0"/>
              <a:t>Available for contract work!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Microsoft MVP</a:t>
            </a:r>
          </a:p>
          <a:p>
            <a:pPr marL="171450" indent="-171450">
              <a:buFontTx/>
              <a:buChar char="-"/>
            </a:pPr>
            <a:r>
              <a:rPr lang="en-US" dirty="0"/>
              <a:t>Top async/await answerer on Stack Overflow</a:t>
            </a:r>
          </a:p>
          <a:p>
            <a:pPr marL="171450" indent="-171450">
              <a:buFontTx/>
              <a:buChar char="-"/>
            </a:pPr>
            <a:r>
              <a:rPr lang="en-US" dirty="0"/>
              <a:t>Assisted hundreds of companies with async adoption across all kinds of applications (available for contract work!)</a:t>
            </a:r>
          </a:p>
          <a:p>
            <a:pPr marL="171450" indent="-171450">
              <a:buFontTx/>
              <a:buChar char="-"/>
            </a:pPr>
            <a:r>
              <a:rPr lang="en-US" dirty="0"/>
              <a:t>Blog has been the go-to source for async advice for years</a:t>
            </a:r>
          </a:p>
          <a:p>
            <a:pPr marL="171450" indent="-171450">
              <a:buFontTx/>
              <a:buChar char="-"/>
            </a:pPr>
            <a:r>
              <a:rPr lang="en-US" dirty="0"/>
              <a:t>Contributor of some of the MS documentation on subjects such as </a:t>
            </a:r>
            <a:r>
              <a:rPr lang="en-US" dirty="0" err="1"/>
              <a:t>ValueTask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Maintainer of </a:t>
            </a:r>
            <a:r>
              <a:rPr lang="en-US" dirty="0" err="1"/>
              <a:t>AsyncEx</a:t>
            </a:r>
            <a:r>
              <a:rPr lang="en-US" dirty="0"/>
              <a:t>, a library with &gt;25M downloads which provides asynchronous coordination primitives and other async helper types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66984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7546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3593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54303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9354588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(and under the covers)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461983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17384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99905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 baseline="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Rectangle 2"/>
          <p:cNvSpPr/>
          <p:nvPr/>
        </p:nvSpPr>
        <p:spPr bwMode="hidden">
          <a:xfrm>
            <a:off x="1" y="1189176"/>
            <a:ext cx="12192000" cy="5668824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76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1956973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1pPr>
            <a:lvl2pPr marL="33972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2pPr>
            <a:lvl3pPr marL="573090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3pPr>
            <a:lvl4pPr marL="79851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4pPr>
            <a:lvl5pPr marL="103029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743121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1104" y="2086786"/>
            <a:ext cx="9858808" cy="1794661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529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1104" y="285350"/>
            <a:ext cx="9860610" cy="1801436"/>
          </a:xfrm>
          <a:noFill/>
        </p:spPr>
        <p:txBody>
          <a:bodyPr lIns="146304" tIns="91440" rIns="146304" bIns="91440" anchor="t" anchorCtr="0"/>
          <a:lstStyle>
            <a:lvl1pPr>
              <a:defRPr sz="5882" spc="-98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4206641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796217"/>
          </a:xfrm>
          <a:noFill/>
        </p:spPr>
        <p:txBody>
          <a:bodyPr tIns="91440" bIns="91440" anchor="t" anchorCtr="0"/>
          <a:lstStyle>
            <a:lvl1pPr>
              <a:defRPr sz="8627" spc="-98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092591850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 baseline="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Rectangle 2"/>
          <p:cNvSpPr/>
          <p:nvPr/>
        </p:nvSpPr>
        <p:spPr bwMode="hidden">
          <a:xfrm>
            <a:off x="1" y="1189176"/>
            <a:ext cx="12192000" cy="5668824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76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1956973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1pPr>
            <a:lvl2pPr marL="33972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2pPr>
            <a:lvl3pPr marL="573090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3pPr>
            <a:lvl4pPr marL="79851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4pPr>
            <a:lvl5pPr marL="103029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444532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3462927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 (White)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4115468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1104" y="2086786"/>
            <a:ext cx="9858808" cy="1794661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529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1104" y="285350"/>
            <a:ext cx="9860610" cy="1801436"/>
          </a:xfrm>
          <a:noFill/>
        </p:spPr>
        <p:txBody>
          <a:bodyPr lIns="146304" tIns="91440" rIns="146304" bIns="91440" anchor="t" anchorCtr="0"/>
          <a:lstStyle>
            <a:lvl1pPr>
              <a:defRPr sz="5882" spc="-98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021316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796217"/>
          </a:xfrm>
          <a:noFill/>
        </p:spPr>
        <p:txBody>
          <a:bodyPr tIns="91440" bIns="91440" anchor="t" anchorCtr="0"/>
          <a:lstStyle>
            <a:lvl1pPr>
              <a:defRPr sz="8627" spc="-98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315463484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1104" y="3877273"/>
            <a:ext cx="9858808" cy="1794661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529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3" y="2075840"/>
            <a:ext cx="9860611" cy="1801436"/>
          </a:xfrm>
          <a:noFill/>
        </p:spPr>
        <p:txBody>
          <a:bodyPr lIns="146304" tIns="91440" rIns="146304" bIns="91440" anchor="t" anchorCtr="0"/>
          <a:lstStyle>
            <a:lvl1pPr>
              <a:defRPr sz="5882" spc="-98" baseline="0"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596575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74"/>
            <a:ext cx="11653523" cy="1796217"/>
          </a:xfrm>
          <a:noFill/>
        </p:spPr>
        <p:txBody>
          <a:bodyPr tIns="91440" bIns="91440" anchor="t" anchorCtr="0"/>
          <a:lstStyle>
            <a:lvl1pPr>
              <a:defRPr sz="8627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260545537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4"/>
            <a:ext cx="11653523" cy="1956973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1pPr>
            <a:lvl2pPr marL="33972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2pPr>
            <a:lvl3pPr marL="573090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3pPr>
            <a:lvl4pPr marL="79851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4pPr>
            <a:lvl5pPr marL="103029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520699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ck Layout - Title and Content">
    <p:bg bwMode="gray"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519248" y="1447802"/>
            <a:ext cx="11151917" cy="1932837"/>
          </a:xfrm>
        </p:spPr>
        <p:txBody>
          <a:bodyPr/>
          <a:lstStyle>
            <a:lvl1pPr marL="346009" indent="-346009"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32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920573" indent="-457112"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28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24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717345" indent="-285695"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18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549102" indent="-342834"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1800" kern="12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463461" lvl="0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/>
              <a:t>Click to edit Master text styles</a:t>
            </a:r>
          </a:p>
          <a:p>
            <a:pPr marL="463461" lvl="1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/>
              <a:t>Second level</a:t>
            </a:r>
          </a:p>
          <a:p>
            <a:pPr marL="463461" lvl="2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/>
              <a:t>Third level</a:t>
            </a:r>
          </a:p>
          <a:p>
            <a:pPr marL="463461" lvl="3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/>
              <a:t>Fourth level</a:t>
            </a:r>
          </a:p>
          <a:p>
            <a:pPr marL="463461" lvl="4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61638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78C6EE4-4C3E-4260-6DA3-CA8CD1EA310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64" y="1785"/>
            <a:ext cx="12187071" cy="685442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20B82E-F3CB-0B36-22B3-80B0D127A051}"/>
              </a:ext>
            </a:extLst>
          </p:cNvPr>
          <p:cNvSpPr txBox="1"/>
          <p:nvPr userDrawn="1"/>
        </p:nvSpPr>
        <p:spPr>
          <a:xfrm>
            <a:off x="0" y="6230136"/>
            <a:ext cx="12192000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StephenCleary.com</a:t>
            </a:r>
          </a:p>
        </p:txBody>
      </p:sp>
    </p:spTree>
    <p:extLst>
      <p:ext uri="{BB962C8B-B14F-4D97-AF65-F5344CB8AC3E}">
        <p14:creationId xmlns:p14="http://schemas.microsoft.com/office/powerpoint/2010/main" val="37304003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22" r:id="rId9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5294" b="0" kern="1200" cap="none" spc="-100" baseline="0" dirty="0" smtClean="0">
          <a:ln w="3175">
            <a:noFill/>
          </a:ln>
          <a:solidFill>
            <a:schemeClr val="bg1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solidFill>
            <a:schemeClr val="bg1"/>
          </a:soli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solidFill>
            <a:schemeClr val="bg1"/>
          </a:soli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solidFill>
            <a:schemeClr val="bg1"/>
          </a:soli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solidFill>
            <a:schemeClr val="bg1"/>
          </a:soli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solidFill>
            <a:schemeClr val="bg1"/>
          </a:soli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D763CE6-E6F4-AA5B-4A24-01806779A2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399"/>
            <a:ext cx="12192000" cy="68572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C68B18-36E2-28A3-4D6A-5300ABB83ED5}"/>
              </a:ext>
            </a:extLst>
          </p:cNvPr>
          <p:cNvSpPr txBox="1"/>
          <p:nvPr/>
        </p:nvSpPr>
        <p:spPr>
          <a:xfrm>
            <a:off x="4584700" y="6006613"/>
            <a:ext cx="3022600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StephenCleary.com</a:t>
            </a:r>
          </a:p>
        </p:txBody>
      </p:sp>
    </p:spTree>
    <p:extLst>
      <p:ext uri="{BB962C8B-B14F-4D97-AF65-F5344CB8AC3E}">
        <p14:creationId xmlns:p14="http://schemas.microsoft.com/office/powerpoint/2010/main" val="9813215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5294" b="0" kern="1200" cap="none" spc="-100" baseline="0" dirty="0" smtClean="0">
          <a:ln w="3175">
            <a:noFill/>
          </a:ln>
          <a:solidFill>
            <a:schemeClr val="bg1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solidFill>
            <a:schemeClr val="bg1"/>
          </a:soli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solidFill>
            <a:schemeClr val="bg1"/>
          </a:soli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solidFill>
            <a:schemeClr val="bg1"/>
          </a:soli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solidFill>
            <a:schemeClr val="bg1"/>
          </a:soli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solidFill>
            <a:schemeClr val="bg1"/>
          </a:soli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messagetemplates.org/" TargetMode="External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Relationship Id="rId4" Type="http://schemas.openxmlformats.org/officeDocument/2006/relationships/hyperlink" Target="https://12factor.net/" TargetMode="Externa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tinyurl.com/WillAzureMonitorSupportOTLP" TargetMode="External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8.xml"/><Relationship Id="rId5" Type="http://schemas.openxmlformats.org/officeDocument/2006/relationships/hyperlink" Target="https://tinyurl.com/AWS-OTEL-metrics" TargetMode="External"/><Relationship Id="rId4" Type="http://schemas.openxmlformats.org/officeDocument/2006/relationships/hyperlink" Target="https://tinyurl.com/AWS-OTEL-logs" TargetMode="Externa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tinyurl.com/BeginScope" TargetMode="External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tinyurl.com/OTEL-RabbitMQ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tinyurl.com/AzureMonitorOTELTerminology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839525-4981-AC8B-723B-4261B9EC3B6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Stephen Cleary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Be a Logging Hero!</a:t>
            </a:r>
          </a:p>
        </p:txBody>
      </p:sp>
    </p:spTree>
    <p:extLst>
      <p:ext uri="{BB962C8B-B14F-4D97-AF65-F5344CB8AC3E}">
        <p14:creationId xmlns:p14="http://schemas.microsoft.com/office/powerpoint/2010/main" val="3833262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Telemetry the Easy Way</a:t>
            </a:r>
          </a:p>
        </p:txBody>
      </p:sp>
    </p:spTree>
    <p:extLst>
      <p:ext uri="{BB962C8B-B14F-4D97-AF65-F5344CB8AC3E}">
        <p14:creationId xmlns:p14="http://schemas.microsoft.com/office/powerpoint/2010/main" val="2978234360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441F8B5-FA38-46C3-BB17-0AAB7E0FC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Local Telemetry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BD85031-FD42-6790-BA83-C5AD8F1BBB2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EA881E6-EFB4-E0AB-7A9E-39009C73B1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712" y="1683834"/>
            <a:ext cx="12111841" cy="30881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8030291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Semantic Logging</a:t>
            </a:r>
          </a:p>
        </p:txBody>
      </p:sp>
    </p:spTree>
    <p:extLst>
      <p:ext uri="{BB962C8B-B14F-4D97-AF65-F5344CB8AC3E}">
        <p14:creationId xmlns:p14="http://schemas.microsoft.com/office/powerpoint/2010/main" val="2083269779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Semantic logging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97324"/>
            <a:ext cx="11653523" cy="2275688"/>
          </a:xfrm>
        </p:spPr>
        <p:txBody>
          <a:bodyPr/>
          <a:lstStyle/>
          <a:p>
            <a:pPr marL="457200" indent="-457200">
              <a:buFontTx/>
              <a:buChar char="-"/>
            </a:pPr>
            <a:r>
              <a:rPr lang="en-US" dirty="0"/>
              <a:t>A.k.a. Structured logging</a:t>
            </a:r>
          </a:p>
          <a:p>
            <a:pPr marL="457200" indent="-457200">
              <a:buFontTx/>
              <a:buChar char="-"/>
            </a:pPr>
            <a:r>
              <a:rPr lang="en-US" dirty="0"/>
              <a:t>A.k.a. Message templates </a:t>
            </a:r>
            <a:r>
              <a:rPr lang="en-US" dirty="0">
                <a:hlinkClick r:id="rId3"/>
              </a:rPr>
              <a:t>https://messagetemplates.org/</a:t>
            </a:r>
            <a:endParaRPr lang="en-US" dirty="0"/>
          </a:p>
          <a:p>
            <a:pPr marL="457200" indent="-457200">
              <a:buFontTx/>
              <a:buChar char="-"/>
            </a:pPr>
            <a:endParaRPr lang="en-US" dirty="0"/>
          </a:p>
          <a:p>
            <a:pPr marL="457200" indent="-457200">
              <a:buFontTx/>
              <a:buChar char="-"/>
            </a:pPr>
            <a:r>
              <a:rPr lang="en-US" dirty="0"/>
              <a:t>Technically violates 12-factor app: </a:t>
            </a:r>
            <a:r>
              <a:rPr lang="en-US" dirty="0">
                <a:hlinkClick r:id="rId4"/>
              </a:rPr>
              <a:t>https://12factor.net/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53632353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Semantic Logging: Getting a logger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97324"/>
            <a:ext cx="11653523" cy="4559518"/>
          </a:xfrm>
        </p:spPr>
        <p:txBody>
          <a:bodyPr/>
          <a:lstStyle/>
          <a:p>
            <a:pPr marL="457200" indent="-457200">
              <a:buFontTx/>
              <a:buChar char="-"/>
            </a:pPr>
            <a:r>
              <a:rPr lang="en-US" dirty="0"/>
              <a:t>Modern ASP.NET</a:t>
            </a:r>
          </a:p>
          <a:p>
            <a:pPr marL="796926" lvl="1" indent="-457200">
              <a:buFontTx/>
              <a:buChar char="-"/>
            </a:pPr>
            <a:r>
              <a:rPr lang="en-US" dirty="0"/>
              <a:t>Configure your logger with its backend output(s).</a:t>
            </a:r>
          </a:p>
          <a:p>
            <a:pPr marL="796926" lvl="1" indent="-457200">
              <a:buFontTx/>
              <a:buChar char="-"/>
            </a:pPr>
            <a:r>
              <a:rPr lang="en-US" dirty="0"/>
              <a:t>Inject </a:t>
            </a:r>
            <a:r>
              <a:rPr lang="en-US" dirty="0" err="1">
                <a:latin typeface="Consolas" panose="020B0609020204030204" pitchFamily="49" charset="0"/>
              </a:rPr>
              <a:t>ILogger</a:t>
            </a:r>
            <a:r>
              <a:rPr lang="en-US" dirty="0">
                <a:latin typeface="Consolas" panose="020B0609020204030204" pitchFamily="49" charset="0"/>
              </a:rPr>
              <a:t>&lt;T&gt;</a:t>
            </a:r>
          </a:p>
          <a:p>
            <a:pPr marL="796926" lvl="1" indent="-457200">
              <a:buFontTx/>
              <a:buChar char="-"/>
            </a:pPr>
            <a:r>
              <a:rPr lang="en-US" dirty="0"/>
              <a:t>Note: if you need to dynamically create loggers, inject </a:t>
            </a:r>
            <a:r>
              <a:rPr lang="en-US" dirty="0" err="1">
                <a:latin typeface="Consolas" panose="020B0609020204030204" pitchFamily="49" charset="0"/>
              </a:rPr>
              <a:t>ILoggerFactory</a:t>
            </a:r>
            <a:r>
              <a:rPr lang="en-US" dirty="0"/>
              <a:t>, not </a:t>
            </a:r>
            <a:r>
              <a:rPr lang="en-US" dirty="0" err="1">
                <a:latin typeface="Consolas" panose="020B0609020204030204" pitchFamily="49" charset="0"/>
              </a:rPr>
              <a:t>ILoggerProvider</a:t>
            </a:r>
            <a:r>
              <a:rPr lang="en-US" dirty="0"/>
              <a:t>.</a:t>
            </a:r>
          </a:p>
          <a:p>
            <a:pPr marL="1030290" lvl="2" indent="-457200">
              <a:buFontTx/>
              <a:buChar char="-"/>
            </a:pPr>
            <a:r>
              <a:rPr lang="en-US" dirty="0" err="1">
                <a:latin typeface="Consolas" panose="020B0609020204030204" pitchFamily="49" charset="0"/>
              </a:rPr>
              <a:t>ILoggerFactory</a:t>
            </a:r>
            <a:r>
              <a:rPr lang="en-US" dirty="0">
                <a:latin typeface="+mn-lt"/>
              </a:rPr>
              <a:t> is for getting loggers for your components to use.</a:t>
            </a:r>
            <a:endParaRPr lang="en-US" dirty="0"/>
          </a:p>
          <a:p>
            <a:pPr marL="1030290" lvl="2" indent="-457200">
              <a:buFontTx/>
              <a:buChar char="-"/>
            </a:pPr>
            <a:r>
              <a:rPr lang="en-US" dirty="0" err="1">
                <a:latin typeface="Consolas" panose="020B0609020204030204" pitchFamily="49" charset="0"/>
              </a:rPr>
              <a:t>ILoggerProvider</a:t>
            </a:r>
            <a:r>
              <a:rPr lang="en-US" dirty="0"/>
              <a:t> is for implementing custom backend outputs.</a:t>
            </a:r>
          </a:p>
          <a:p>
            <a:pPr marL="796926" lvl="1" indent="-457200">
              <a:buFontTx/>
              <a:buChar char="-"/>
            </a:pPr>
            <a:r>
              <a:rPr lang="en-US" dirty="0"/>
              <a:t>Tip: </a:t>
            </a:r>
            <a:r>
              <a:rPr lang="en-US" dirty="0" err="1">
                <a:latin typeface="Consolas" panose="020B0609020204030204" pitchFamily="49" charset="0"/>
              </a:rPr>
              <a:t>ILogger</a:t>
            </a:r>
            <a:r>
              <a:rPr lang="en-US" dirty="0">
                <a:latin typeface="Consolas" panose="020B0609020204030204" pitchFamily="49" charset="0"/>
              </a:rPr>
              <a:t>&lt;T&gt;</a:t>
            </a:r>
            <a:r>
              <a:rPr lang="en-US" dirty="0"/>
              <a:t> is covariant; you can pass it to base types!</a:t>
            </a:r>
          </a:p>
          <a:p>
            <a:pPr marL="457200" indent="-457200">
              <a:buFontTx/>
              <a:buChar char="-"/>
            </a:pPr>
            <a:r>
              <a:rPr lang="en-US" dirty="0"/>
              <a:t>Everything else:</a:t>
            </a:r>
          </a:p>
          <a:p>
            <a:pPr marL="796926" lvl="1" indent="-457200">
              <a:buFontTx/>
              <a:buChar char="-"/>
            </a:pPr>
            <a:r>
              <a:rPr lang="en-US" dirty="0"/>
              <a:t>Configure a logger factory via </a:t>
            </a:r>
            <a:r>
              <a:rPr lang="en-US" dirty="0" err="1">
                <a:latin typeface="Consolas" panose="020B0609020204030204" pitchFamily="49" charset="0"/>
              </a:rPr>
              <a:t>LoggerFactory.Create</a:t>
            </a:r>
            <a:endParaRPr lang="en-US" dirty="0">
              <a:latin typeface="Consolas" panose="020B0609020204030204" pitchFamily="49" charset="0"/>
            </a:endParaRPr>
          </a:p>
          <a:p>
            <a:pPr marL="796926" lvl="1" indent="-457200">
              <a:buFontTx/>
              <a:buChar char="-"/>
            </a:pPr>
            <a:r>
              <a:rPr lang="en-US" dirty="0"/>
              <a:t>Call </a:t>
            </a:r>
            <a:r>
              <a:rPr lang="en-US" dirty="0" err="1">
                <a:latin typeface="Consolas" panose="020B0609020204030204" pitchFamily="49" charset="0"/>
              </a:rPr>
              <a:t>CreateLogger</a:t>
            </a:r>
            <a:r>
              <a:rPr lang="en-US" dirty="0"/>
              <a:t> on the factory.</a:t>
            </a:r>
          </a:p>
        </p:txBody>
      </p:sp>
    </p:spTree>
    <p:extLst>
      <p:ext uri="{BB962C8B-B14F-4D97-AF65-F5344CB8AC3E}">
        <p14:creationId xmlns:p14="http://schemas.microsoft.com/office/powerpoint/2010/main" val="1963768959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Semantic Logging: Basic Logging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97324"/>
            <a:ext cx="11653523" cy="4860626"/>
          </a:xfrm>
        </p:spPr>
        <p:txBody>
          <a:bodyPr/>
          <a:lstStyle/>
          <a:p>
            <a:pPr marL="457200" indent="-457200">
              <a:buFontTx/>
              <a:buChar char="-"/>
            </a:pPr>
            <a:r>
              <a:rPr lang="en-US" dirty="0"/>
              <a:t>Log with placeholders, like this:</a:t>
            </a:r>
          </a:p>
          <a:p>
            <a:br>
              <a:rPr lang="en-US" sz="2200" dirty="0">
                <a:latin typeface="Consolas" panose="020B0609020204030204" pitchFamily="49" charset="0"/>
              </a:rPr>
            </a:br>
            <a:r>
              <a:rPr lang="en-US" sz="2200" dirty="0">
                <a:latin typeface="Consolas" panose="020B0609020204030204" pitchFamily="49" charset="0"/>
              </a:rPr>
              <a:t>_</a:t>
            </a:r>
            <a:r>
              <a:rPr lang="en-US" sz="2200" dirty="0" err="1">
                <a:latin typeface="Consolas" panose="020B0609020204030204" pitchFamily="49" charset="0"/>
              </a:rPr>
              <a:t>logger.LogInformation</a:t>
            </a:r>
            <a:r>
              <a:rPr lang="en-US" sz="2200" dirty="0">
                <a:latin typeface="Consolas" panose="020B0609020204030204" pitchFamily="49" charset="0"/>
              </a:rPr>
              <a:t>("Forecast result: {temperature}", temperature);</a:t>
            </a:r>
            <a:br>
              <a:rPr lang="en-US" sz="2200" dirty="0">
                <a:latin typeface="Consolas" panose="020B0609020204030204" pitchFamily="49" charset="0"/>
              </a:rPr>
            </a:br>
            <a:endParaRPr lang="en-US" sz="2200" dirty="0">
              <a:latin typeface="Consolas" panose="020B0609020204030204" pitchFamily="49" charset="0"/>
            </a:endParaRPr>
          </a:p>
          <a:p>
            <a:pPr marL="457200" indent="-457200">
              <a:buFontTx/>
              <a:buChar char="-"/>
            </a:pPr>
            <a:r>
              <a:rPr lang="en-US" dirty="0"/>
              <a:t>This is not string interpolation!</a:t>
            </a:r>
          </a:p>
          <a:p>
            <a:pPr marL="457200" indent="-457200">
              <a:buFontTx/>
              <a:buChar char="-"/>
            </a:pPr>
            <a:r>
              <a:rPr lang="en-US" dirty="0"/>
              <a:t>This is not format string arguments!</a:t>
            </a:r>
          </a:p>
          <a:p>
            <a:pPr marL="457200" indent="-457200">
              <a:buFontTx/>
              <a:buChar char="-"/>
            </a:pPr>
            <a:r>
              <a:rPr lang="en-US" dirty="0"/>
              <a:t>This is a message template.</a:t>
            </a:r>
          </a:p>
          <a:p>
            <a:pPr marL="457200" indent="-457200">
              <a:buFontTx/>
              <a:buChar char="-"/>
            </a:pPr>
            <a:r>
              <a:rPr lang="en-US" dirty="0"/>
              <a:t>What actually happens </a:t>
            </a:r>
            <a:r>
              <a:rPr lang="en-US"/>
              <a:t>(mostly):</a:t>
            </a:r>
            <a:endParaRPr lang="en-US" dirty="0"/>
          </a:p>
          <a:p>
            <a:r>
              <a:rPr lang="en-US" sz="3000" dirty="0">
                <a:latin typeface="Consolas" panose="020B0609020204030204" pitchFamily="49" charset="0"/>
              </a:rPr>
              <a:t>{ message: "Forecast result: 13", temperature: 13 }</a:t>
            </a:r>
          </a:p>
          <a:p>
            <a:pPr marL="457200" indent="-45720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5855290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Basic Semantic Logging</a:t>
            </a:r>
          </a:p>
        </p:txBody>
      </p:sp>
    </p:spTree>
    <p:extLst>
      <p:ext uri="{BB962C8B-B14F-4D97-AF65-F5344CB8AC3E}">
        <p14:creationId xmlns:p14="http://schemas.microsoft.com/office/powerpoint/2010/main" val="2037938741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Semantic Logging: Backend options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97324"/>
            <a:ext cx="11653523" cy="4449423"/>
          </a:xfrm>
        </p:spPr>
        <p:txBody>
          <a:bodyPr/>
          <a:lstStyle/>
          <a:p>
            <a:pPr marL="457200" indent="-457200">
              <a:buFontTx/>
              <a:buChar char="-"/>
            </a:pPr>
            <a:r>
              <a:rPr lang="en-US" dirty="0"/>
              <a:t>Cloud:</a:t>
            </a:r>
          </a:p>
          <a:p>
            <a:pPr marL="796926" lvl="1" indent="-457200">
              <a:buFontTx/>
              <a:buChar char="-"/>
            </a:pPr>
            <a:r>
              <a:rPr lang="en-US" dirty="0"/>
              <a:t>Azure AppInsights/Monitor </a:t>
            </a:r>
            <a:r>
              <a:rPr lang="en-US" dirty="0">
                <a:hlinkClick r:id="rId3"/>
              </a:rPr>
              <a:t>https://tinyurl.com/WillAzureMonitorSupportOTLP</a:t>
            </a:r>
            <a:endParaRPr lang="en-US" dirty="0"/>
          </a:p>
          <a:p>
            <a:pPr marL="796926" lvl="1" indent="-457200">
              <a:buFontTx/>
              <a:buChar char="-"/>
            </a:pPr>
            <a:r>
              <a:rPr lang="en-US" dirty="0"/>
              <a:t>AWS CloudWatch (</a:t>
            </a:r>
            <a:r>
              <a:rPr lang="en-US" dirty="0">
                <a:hlinkClick r:id="rId4"/>
              </a:rPr>
              <a:t>https://tinyurl.com/AWS-OTEL-logs</a:t>
            </a:r>
            <a:r>
              <a:rPr lang="en-US" dirty="0"/>
              <a:t>)</a:t>
            </a:r>
          </a:p>
          <a:p>
            <a:pPr marL="1030290" lvl="2" indent="-457200">
              <a:buFontTx/>
              <a:buChar char="-"/>
            </a:pPr>
            <a:r>
              <a:rPr lang="en-US" dirty="0"/>
              <a:t>(Use X-Ray for metrics: </a:t>
            </a:r>
            <a:r>
              <a:rPr lang="en-US" dirty="0">
                <a:hlinkClick r:id="rId5"/>
              </a:rPr>
              <a:t>https://tinyurl.com/AWS-OTEL-metrics</a:t>
            </a:r>
            <a:r>
              <a:rPr lang="en-US" dirty="0"/>
              <a:t>)</a:t>
            </a:r>
          </a:p>
          <a:p>
            <a:pPr marL="457200" indent="-457200">
              <a:buFontTx/>
              <a:buChar char="-"/>
            </a:pPr>
            <a:r>
              <a:rPr lang="en-US" dirty="0"/>
              <a:t>SaaS:</a:t>
            </a:r>
          </a:p>
          <a:p>
            <a:pPr marL="796926" lvl="1" indent="-457200">
              <a:buFontTx/>
              <a:buChar char="-"/>
            </a:pPr>
            <a:r>
              <a:rPr lang="en-US" dirty="0" err="1"/>
              <a:t>Graylog</a:t>
            </a:r>
            <a:r>
              <a:rPr lang="en-US" dirty="0"/>
              <a:t> cloud</a:t>
            </a:r>
          </a:p>
          <a:p>
            <a:pPr marL="796926" lvl="1" indent="-457200">
              <a:buFontTx/>
              <a:buChar char="-"/>
            </a:pPr>
            <a:r>
              <a:rPr lang="en-US" dirty="0" err="1"/>
              <a:t>Papertrail</a:t>
            </a:r>
            <a:endParaRPr lang="en-US" dirty="0"/>
          </a:p>
          <a:p>
            <a:pPr marL="457200" indent="-457200">
              <a:buFontTx/>
              <a:buChar char="-"/>
            </a:pPr>
            <a:r>
              <a:rPr lang="en-US" dirty="0"/>
              <a:t>Self-hosted:</a:t>
            </a:r>
          </a:p>
          <a:p>
            <a:pPr marL="796926" lvl="1" indent="-457200">
              <a:buFontTx/>
              <a:buChar char="-"/>
            </a:pPr>
            <a:r>
              <a:rPr lang="en-US" dirty="0" err="1"/>
              <a:t>Graylog</a:t>
            </a:r>
            <a:endParaRPr lang="en-US" dirty="0"/>
          </a:p>
          <a:p>
            <a:pPr marL="796926" lvl="1" indent="-457200">
              <a:buFontTx/>
              <a:buChar char="-"/>
            </a:pPr>
            <a:r>
              <a:rPr lang="en-US" dirty="0"/>
              <a:t>Seq</a:t>
            </a:r>
          </a:p>
        </p:txBody>
      </p:sp>
    </p:spTree>
    <p:extLst>
      <p:ext uri="{BB962C8B-B14F-4D97-AF65-F5344CB8AC3E}">
        <p14:creationId xmlns:p14="http://schemas.microsoft.com/office/powerpoint/2010/main" val="4149073084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Semantic Logging: Performance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97324"/>
            <a:ext cx="11653523" cy="4125809"/>
          </a:xfrm>
        </p:spPr>
        <p:txBody>
          <a:bodyPr/>
          <a:lstStyle/>
          <a:p>
            <a:pPr marL="457200" indent="-457200">
              <a:buFontTx/>
              <a:buChar char="-"/>
            </a:pPr>
            <a:r>
              <a:rPr lang="en-US" dirty="0"/>
              <a:t>Basic form:</a:t>
            </a:r>
          </a:p>
          <a:p>
            <a:br>
              <a:rPr lang="en-US" sz="2200" dirty="0">
                <a:latin typeface="Consolas" panose="020B0609020204030204" pitchFamily="49" charset="0"/>
              </a:rPr>
            </a:br>
            <a:r>
              <a:rPr lang="en-US" sz="2200" dirty="0">
                <a:latin typeface="Consolas" panose="020B0609020204030204" pitchFamily="49" charset="0"/>
              </a:rPr>
              <a:t>_</a:t>
            </a:r>
            <a:r>
              <a:rPr lang="en-US" sz="2200" dirty="0" err="1">
                <a:latin typeface="Consolas" panose="020B0609020204030204" pitchFamily="49" charset="0"/>
              </a:rPr>
              <a:t>logger.LogInformation</a:t>
            </a:r>
            <a:r>
              <a:rPr lang="en-US" sz="2200" dirty="0">
                <a:latin typeface="Consolas" panose="020B0609020204030204" pitchFamily="49" charset="0"/>
              </a:rPr>
              <a:t>("Forecast result: {temperature}", temperature);</a:t>
            </a:r>
            <a:br>
              <a:rPr lang="en-US" sz="2200" dirty="0">
                <a:latin typeface="Consolas" panose="020B0609020204030204" pitchFamily="49" charset="0"/>
              </a:rPr>
            </a:br>
            <a:endParaRPr lang="en-US" sz="2200" dirty="0">
              <a:latin typeface="Consolas" panose="020B0609020204030204" pitchFamily="49" charset="0"/>
            </a:endParaRPr>
          </a:p>
          <a:p>
            <a:pPr marL="457200" indent="-457200">
              <a:buFontTx/>
              <a:buChar char="-"/>
            </a:pPr>
            <a:r>
              <a:rPr lang="en-US" dirty="0"/>
              <a:t>Performant form:</a:t>
            </a:r>
            <a:endParaRPr lang="en-US" sz="3000" dirty="0">
              <a:latin typeface="Consolas" panose="020B0609020204030204" pitchFamily="49" charset="0"/>
            </a:endParaRPr>
          </a:p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br>
              <a:rPr kumimoji="0" lang="en-US" sz="22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uLnTx/>
                <a:uFillTx/>
                <a:latin typeface="Consolas" panose="020B0609020204030204" pitchFamily="49" charset="0"/>
                <a:ea typeface="+mn-ea"/>
                <a:cs typeface="Segoe UI" pitchFamily="34" charset="0"/>
              </a:rPr>
            </a:b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uLnTx/>
                <a:uFillTx/>
                <a:latin typeface="Consolas" panose="020B0609020204030204" pitchFamily="49" charset="0"/>
                <a:ea typeface="+mn-ea"/>
                <a:cs typeface="Segoe UI" pitchFamily="34" charset="0"/>
              </a:rPr>
              <a:t>_</a:t>
            </a:r>
            <a:r>
              <a:rPr kumimoji="0" lang="en-US" sz="2200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uLnTx/>
                <a:uFillTx/>
                <a:latin typeface="Consolas" panose="020B0609020204030204" pitchFamily="49" charset="0"/>
                <a:ea typeface="+mn-ea"/>
                <a:cs typeface="Segoe UI" pitchFamily="34" charset="0"/>
              </a:rPr>
              <a:t>logger.LogTemperature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uLnTx/>
                <a:uFillTx/>
                <a:latin typeface="Consolas" panose="020B0609020204030204" pitchFamily="49" charset="0"/>
                <a:ea typeface="+mn-ea"/>
                <a:cs typeface="Segoe UI" pitchFamily="34" charset="0"/>
              </a:rPr>
              <a:t>(temperature);</a:t>
            </a:r>
            <a:br>
              <a:rPr kumimoji="0" lang="en-US" sz="22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uLnTx/>
                <a:uFillTx/>
                <a:latin typeface="Consolas" panose="020B0609020204030204" pitchFamily="49" charset="0"/>
                <a:ea typeface="+mn-ea"/>
                <a:cs typeface="Segoe UI" pitchFamily="34" charset="0"/>
              </a:rPr>
            </a:br>
            <a:br>
              <a:rPr kumimoji="0" lang="en-US" sz="22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uLnTx/>
                <a:uFillTx/>
                <a:latin typeface="Consolas" panose="020B0609020204030204" pitchFamily="49" charset="0"/>
                <a:ea typeface="+mn-ea"/>
                <a:cs typeface="Segoe UI" pitchFamily="34" charset="0"/>
              </a:rPr>
            </a:b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uLnTx/>
                <a:uFillTx/>
                <a:latin typeface="Consolas" panose="020B0609020204030204" pitchFamily="49" charset="0"/>
                <a:ea typeface="+mn-ea"/>
                <a:cs typeface="Segoe UI" pitchFamily="34" charset="0"/>
              </a:rPr>
              <a:t>[</a:t>
            </a:r>
            <a:r>
              <a:rPr kumimoji="0" lang="en-US" sz="2200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uLnTx/>
                <a:uFillTx/>
                <a:latin typeface="Consolas" panose="020B0609020204030204" pitchFamily="49" charset="0"/>
                <a:ea typeface="+mn-ea"/>
                <a:cs typeface="Segoe UI" pitchFamily="34" charset="0"/>
              </a:rPr>
              <a:t>LoggerMessage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uLnTx/>
                <a:uFillTx/>
                <a:latin typeface="Consolas" panose="020B0609020204030204" pitchFamily="49" charset="0"/>
                <a:ea typeface="+mn-ea"/>
                <a:cs typeface="Segoe UI" pitchFamily="34" charset="0"/>
              </a:rPr>
              <a:t>(Level = </a:t>
            </a:r>
            <a:r>
              <a:rPr kumimoji="0" lang="en-US" sz="2200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uLnTx/>
                <a:uFillTx/>
                <a:latin typeface="Consolas" panose="020B0609020204030204" pitchFamily="49" charset="0"/>
                <a:ea typeface="+mn-ea"/>
                <a:cs typeface="Segoe UI" pitchFamily="34" charset="0"/>
              </a:rPr>
              <a:t>LogLevel.Information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uLnTx/>
                <a:uFillTx/>
                <a:latin typeface="Consolas" panose="020B0609020204030204" pitchFamily="49" charset="0"/>
                <a:ea typeface="+mn-ea"/>
                <a:cs typeface="Segoe UI" pitchFamily="34" charset="0"/>
              </a:rPr>
              <a:t>, Message = "Forecast result: {temperature}")]</a:t>
            </a:r>
          </a:p>
          <a:p>
            <a:pPr marL="0" marR="0" lvl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/>
            </a:pP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uLnTx/>
                <a:uFillTx/>
                <a:latin typeface="Consolas" panose="020B0609020204030204" pitchFamily="49" charset="0"/>
                <a:ea typeface="+mn-ea"/>
                <a:cs typeface="Segoe UI" pitchFamily="34" charset="0"/>
              </a:rPr>
              <a:t>static partial void </a:t>
            </a:r>
            <a:r>
              <a:rPr kumimoji="0" lang="en-US" sz="2200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uLnTx/>
                <a:uFillTx/>
                <a:latin typeface="Consolas" panose="020B0609020204030204" pitchFamily="49" charset="0"/>
                <a:ea typeface="+mn-ea"/>
                <a:cs typeface="Segoe UI" pitchFamily="34" charset="0"/>
              </a:rPr>
              <a:t>LogTemperature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uLnTx/>
                <a:uFillTx/>
                <a:latin typeface="Consolas" panose="020B0609020204030204" pitchFamily="49" charset="0"/>
                <a:ea typeface="+mn-ea"/>
                <a:cs typeface="Segoe UI" pitchFamily="34" charset="0"/>
              </a:rPr>
              <a:t>(this </a:t>
            </a:r>
            <a:r>
              <a:rPr kumimoji="0" lang="en-US" sz="2200" b="0" i="0" u="none" strike="noStrike" kern="1200" cap="none" spc="0" normalizeH="0" baseline="0" noProof="0" dirty="0" err="1">
                <a:ln>
                  <a:noFill/>
                </a:ln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uLnTx/>
                <a:uFillTx/>
                <a:latin typeface="Consolas" panose="020B0609020204030204" pitchFamily="49" charset="0"/>
                <a:ea typeface="+mn-ea"/>
                <a:cs typeface="Segoe UI" pitchFamily="34" charset="0"/>
              </a:rPr>
              <a:t>ILogger</a:t>
            </a:r>
            <a:r>
              <a:rPr kumimoji="0" lang="en-US" sz="22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uLnTx/>
                <a:uFillTx/>
                <a:latin typeface="Consolas" panose="020B0609020204030204" pitchFamily="49" charset="0"/>
                <a:ea typeface="+mn-ea"/>
                <a:cs typeface="Segoe UI" pitchFamily="34" charset="0"/>
              </a:rPr>
              <a:t> logger, int temperature);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27700196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Semantic Logging: Scopes!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97324"/>
            <a:ext cx="11653523" cy="2176109"/>
          </a:xfrm>
        </p:spPr>
        <p:txBody>
          <a:bodyPr/>
          <a:lstStyle/>
          <a:p>
            <a:pPr marL="457200" indent="-457200">
              <a:buFontTx/>
              <a:buChar char="-"/>
            </a:pPr>
            <a:r>
              <a:rPr lang="en-US" dirty="0"/>
              <a:t>This is your hero superpower.</a:t>
            </a:r>
          </a:p>
          <a:p>
            <a:pPr marL="457200" indent="-457200">
              <a:buFontTx/>
              <a:buChar char="-"/>
            </a:pPr>
            <a:endParaRPr lang="en-US" dirty="0"/>
          </a:p>
          <a:p>
            <a:pPr marL="457200" indent="-457200">
              <a:buFontTx/>
              <a:buChar char="-"/>
            </a:pPr>
            <a:r>
              <a:rPr lang="en-US" dirty="0"/>
              <a:t>Scopes allow you to attach </a:t>
            </a:r>
            <a:r>
              <a:rPr lang="en-US" dirty="0" err="1"/>
              <a:t>name:value</a:t>
            </a:r>
            <a:r>
              <a:rPr lang="en-US" dirty="0"/>
              <a:t> data pairs to all logs within a scope.</a:t>
            </a:r>
          </a:p>
        </p:txBody>
      </p:sp>
    </p:spTree>
    <p:extLst>
      <p:ext uri="{BB962C8B-B14F-4D97-AF65-F5344CB8AC3E}">
        <p14:creationId xmlns:p14="http://schemas.microsoft.com/office/powerpoint/2010/main" val="211969485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is this guy?</a:t>
            </a:r>
          </a:p>
        </p:txBody>
      </p:sp>
      <p:pic>
        <p:nvPicPr>
          <p:cNvPr id="3" name="Picture 2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8007" y="4201227"/>
            <a:ext cx="3435985" cy="1389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90894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Demo: Scopes</a:t>
            </a:r>
          </a:p>
        </p:txBody>
      </p:sp>
    </p:spTree>
    <p:extLst>
      <p:ext uri="{BB962C8B-B14F-4D97-AF65-F5344CB8AC3E}">
        <p14:creationId xmlns:p14="http://schemas.microsoft.com/office/powerpoint/2010/main" val="1255695555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Semantic Logging Scopes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97324"/>
            <a:ext cx="11653523" cy="1877309"/>
          </a:xfrm>
        </p:spPr>
        <p:txBody>
          <a:bodyPr/>
          <a:lstStyle/>
          <a:p>
            <a:pPr marL="457200" indent="-457200">
              <a:buFontTx/>
              <a:buChar char="-"/>
            </a:pPr>
            <a:r>
              <a:rPr lang="en-US" dirty="0"/>
              <a:t>The scope type is</a:t>
            </a:r>
            <a:br>
              <a:rPr lang="en-US" dirty="0"/>
            </a:br>
            <a:r>
              <a:rPr lang="en-US" dirty="0" err="1">
                <a:latin typeface="Consolas" panose="020B0609020204030204" pitchFamily="49" charset="0"/>
              </a:rPr>
              <a:t>IEnumerable</a:t>
            </a:r>
            <a:r>
              <a:rPr lang="en-US" dirty="0">
                <a:latin typeface="Consolas" panose="020B0609020204030204" pitchFamily="49" charset="0"/>
              </a:rPr>
              <a:t>&lt;</a:t>
            </a:r>
            <a:r>
              <a:rPr lang="en-US" dirty="0" err="1">
                <a:latin typeface="Consolas" panose="020B0609020204030204" pitchFamily="49" charset="0"/>
              </a:rPr>
              <a:t>KeyValuePair</a:t>
            </a:r>
            <a:r>
              <a:rPr lang="en-US" dirty="0">
                <a:latin typeface="Consolas" panose="020B0609020204030204" pitchFamily="49" charset="0"/>
              </a:rPr>
              <a:t>&lt;string, object&gt;&gt;</a:t>
            </a:r>
          </a:p>
          <a:p>
            <a:pPr marL="796926" lvl="1" indent="-457200">
              <a:buFontTx/>
              <a:buChar char="-"/>
            </a:pPr>
            <a:r>
              <a:rPr lang="en-US" dirty="0">
                <a:hlinkClick r:id="rId3"/>
              </a:rPr>
              <a:t>https://tinyurl.com/BeginScope</a:t>
            </a:r>
            <a:endParaRPr lang="en-US" dirty="0"/>
          </a:p>
          <a:p>
            <a:pPr marL="796926" lvl="1" indent="-457200">
              <a:buFontTx/>
              <a:buChar char="-"/>
            </a:pPr>
            <a:r>
              <a:rPr lang="en-US" dirty="0"/>
              <a:t>Tip: helpers are convenient.</a:t>
            </a:r>
          </a:p>
        </p:txBody>
      </p:sp>
    </p:spTree>
    <p:extLst>
      <p:ext uri="{BB962C8B-B14F-4D97-AF65-F5344CB8AC3E}">
        <p14:creationId xmlns:p14="http://schemas.microsoft.com/office/powerpoint/2010/main" val="3145903675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Q&amp;A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4529" y="1103070"/>
            <a:ext cx="3129100" cy="398178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725930" y="3296644"/>
            <a:ext cx="2912785" cy="470898"/>
          </a:xfrm>
          <a:prstGeom prst="rect">
            <a:avLst/>
          </a:prstGeom>
          <a:noFill/>
        </p:spPr>
        <p:txBody>
          <a:bodyPr wrap="none" lIns="137160" tIns="109728" rIns="137160" bIns="109728" rtlCol="0">
            <a:sp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en-US" i="1" dirty="0">
                <a:solidFill>
                  <a:schemeClr val="bg1"/>
                </a:solidFill>
              </a:rPr>
              <a:t>Go forth and be awesome!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795786" y="5084852"/>
            <a:ext cx="3003707" cy="346249"/>
          </a:xfrm>
          <a:prstGeom prst="rect">
            <a:avLst/>
          </a:prstGeom>
          <a:noFill/>
        </p:spPr>
        <p:txBody>
          <a:bodyPr wrap="none" lIns="137160" tIns="109728" rIns="137160" bIns="109728" rtlCol="0">
            <a:sp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en-US" sz="900" dirty="0">
                <a:solidFill>
                  <a:schemeClr val="bg1"/>
                </a:solidFill>
              </a:rPr>
              <a:t>Image from </a:t>
            </a:r>
            <a:r>
              <a:rPr lang="en-US" sz="900" dirty="0" err="1">
                <a:solidFill>
                  <a:schemeClr val="bg1"/>
                </a:solidFill>
              </a:rPr>
              <a:t>Etsy</a:t>
            </a:r>
            <a:r>
              <a:rPr lang="en-US" sz="900" dirty="0">
                <a:solidFill>
                  <a:schemeClr val="bg1"/>
                </a:solidFill>
              </a:rPr>
              <a:t> user </a:t>
            </a:r>
            <a:r>
              <a:rPr lang="en-US" sz="900" dirty="0" err="1">
                <a:solidFill>
                  <a:schemeClr val="bg1"/>
                </a:solidFill>
              </a:rPr>
              <a:t>Rosewine</a:t>
            </a:r>
            <a:r>
              <a:rPr lang="en-US" sz="900" dirty="0">
                <a:solidFill>
                  <a:schemeClr val="bg1"/>
                </a:solidFill>
              </a:rPr>
              <a:t>; used with permission</a:t>
            </a:r>
          </a:p>
        </p:txBody>
      </p:sp>
    </p:spTree>
    <p:extLst>
      <p:ext uri="{BB962C8B-B14F-4D97-AF65-F5344CB8AC3E}">
        <p14:creationId xmlns:p14="http://schemas.microsoft.com/office/powerpoint/2010/main" val="3243594767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97324"/>
            <a:ext cx="11653523" cy="2922788"/>
          </a:xfrm>
        </p:spPr>
        <p:txBody>
          <a:bodyPr/>
          <a:lstStyle/>
          <a:p>
            <a:pPr marL="457200" indent="-457200">
              <a:buFontTx/>
              <a:buChar char="-"/>
            </a:pPr>
            <a:r>
              <a:rPr lang="en-US" dirty="0"/>
              <a:t>Distributed tracing (including across queues):</a:t>
            </a:r>
          </a:p>
          <a:p>
            <a:pPr marL="796926" lvl="1" indent="-457200">
              <a:buFontTx/>
              <a:buChar char="-"/>
            </a:pPr>
            <a:r>
              <a:rPr lang="en-US" dirty="0">
                <a:hlinkClick r:id="rId3"/>
              </a:rPr>
              <a:t>https://tinyurl.com/OTEL-RabbitMQ</a:t>
            </a:r>
            <a:endParaRPr lang="en-US" dirty="0"/>
          </a:p>
          <a:p>
            <a:pPr marL="457200" indent="-457200">
              <a:buFontTx/>
              <a:buChar char="-"/>
            </a:pPr>
            <a:r>
              <a:rPr lang="en-US" dirty="0"/>
              <a:t>Guidelines:</a:t>
            </a:r>
          </a:p>
          <a:p>
            <a:pPr marL="796926" lvl="1" indent="-457200">
              <a:buFontTx/>
              <a:buChar char="-"/>
            </a:pPr>
            <a:r>
              <a:rPr lang="en-US" dirty="0"/>
              <a:t>Know your backend (e.g., </a:t>
            </a:r>
            <a:r>
              <a:rPr lang="en-US" dirty="0" err="1"/>
              <a:t>Graylog’s</a:t>
            </a:r>
            <a:r>
              <a:rPr lang="en-US" dirty="0"/>
              <a:t> </a:t>
            </a:r>
            <a:r>
              <a:rPr lang="en-US" dirty="0" err="1"/>
              <a:t>ElasticSearch</a:t>
            </a:r>
            <a:r>
              <a:rPr lang="en-US" dirty="0"/>
              <a:t> index typing)</a:t>
            </a:r>
          </a:p>
          <a:p>
            <a:pPr marL="457200" indent="-457200">
              <a:buFontTx/>
              <a:buChar char="-"/>
            </a:pPr>
            <a:r>
              <a:rPr lang="en-US" dirty="0"/>
              <a:t>Implementing loggers</a:t>
            </a:r>
          </a:p>
          <a:p>
            <a:pPr marL="796926" lvl="1" indent="-457200">
              <a:buFontTx/>
              <a:buChar char="-"/>
            </a:pPr>
            <a:r>
              <a:rPr lang="en-US" dirty="0"/>
              <a:t>Common scope provider.</a:t>
            </a:r>
          </a:p>
        </p:txBody>
      </p:sp>
    </p:spTree>
    <p:extLst>
      <p:ext uri="{BB962C8B-B14F-4D97-AF65-F5344CB8AC3E}">
        <p14:creationId xmlns:p14="http://schemas.microsoft.com/office/powerpoint/2010/main" val="3482452174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C885FC9-B82E-937A-3192-687F8A05CA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83428" y="0"/>
            <a:ext cx="52251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57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Telemetry</a:t>
            </a:r>
          </a:p>
        </p:txBody>
      </p:sp>
    </p:spTree>
    <p:extLst>
      <p:ext uri="{BB962C8B-B14F-4D97-AF65-F5344CB8AC3E}">
        <p14:creationId xmlns:p14="http://schemas.microsoft.com/office/powerpoint/2010/main" val="2468147346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Telemetry Terminology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97324"/>
            <a:ext cx="11653523" cy="2126288"/>
          </a:xfrm>
        </p:spPr>
        <p:txBody>
          <a:bodyPr/>
          <a:lstStyle/>
          <a:p>
            <a:pPr marL="457200" indent="-457200">
              <a:buFontTx/>
              <a:buChar char="-"/>
            </a:pPr>
            <a:r>
              <a:rPr lang="en-US" dirty="0"/>
              <a:t>Open Telemetry (OTEL)</a:t>
            </a:r>
          </a:p>
          <a:p>
            <a:pPr marL="457200" indent="-457200">
              <a:buFontTx/>
              <a:buChar char="-"/>
            </a:pPr>
            <a:endParaRPr lang="en-US" dirty="0"/>
          </a:p>
          <a:p>
            <a:pPr marL="457200" indent="-457200">
              <a:buFontTx/>
              <a:buChar char="-"/>
            </a:pPr>
            <a:r>
              <a:rPr lang="en-US" dirty="0"/>
              <a:t>Open Telemetry Protocol (OTLP)</a:t>
            </a:r>
          </a:p>
          <a:p>
            <a:pPr marL="796926" lvl="1" indent="-457200">
              <a:buFontTx/>
              <a:buChar char="-"/>
            </a:pPr>
            <a:r>
              <a:rPr lang="en-US" dirty="0"/>
              <a:t>gRPC:4317 / HTTP:4318</a:t>
            </a:r>
          </a:p>
        </p:txBody>
      </p:sp>
    </p:spTree>
    <p:extLst>
      <p:ext uri="{BB962C8B-B14F-4D97-AF65-F5344CB8AC3E}">
        <p14:creationId xmlns:p14="http://schemas.microsoft.com/office/powerpoint/2010/main" val="2678793416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Telemetry Terminology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97324"/>
            <a:ext cx="11653523" cy="4018088"/>
          </a:xfrm>
        </p:spPr>
        <p:txBody>
          <a:bodyPr/>
          <a:lstStyle/>
          <a:p>
            <a:pPr marL="457200" indent="-457200">
              <a:buFontTx/>
              <a:buChar char="-"/>
            </a:pPr>
            <a:r>
              <a:rPr lang="en-US" dirty="0"/>
              <a:t>Logs</a:t>
            </a:r>
          </a:p>
          <a:p>
            <a:pPr marL="457200" indent="-457200">
              <a:buFontTx/>
              <a:buChar char="-"/>
            </a:pPr>
            <a:r>
              <a:rPr lang="en-US" dirty="0"/>
              <a:t>Metrics</a:t>
            </a:r>
          </a:p>
          <a:p>
            <a:pPr marL="796926" lvl="1" indent="-457200">
              <a:buFontTx/>
              <a:buChar char="-"/>
            </a:pPr>
            <a:r>
              <a:rPr lang="en-US" dirty="0"/>
              <a:t>Measurements. Think Prometheus/Grafana dashboards.</a:t>
            </a:r>
          </a:p>
          <a:p>
            <a:pPr marL="457200" indent="-457200">
              <a:buFontTx/>
              <a:buChar char="-"/>
            </a:pPr>
            <a:r>
              <a:rPr lang="en-US" dirty="0"/>
              <a:t>Traces</a:t>
            </a:r>
          </a:p>
          <a:p>
            <a:pPr marL="796926" lvl="1" indent="-457200">
              <a:buFontTx/>
              <a:buChar char="-"/>
            </a:pPr>
            <a:r>
              <a:rPr lang="en-US" dirty="0"/>
              <a:t>Spans. Think waterfall diagrams or Start/Stop events.</a:t>
            </a:r>
          </a:p>
          <a:p>
            <a:pPr marL="796926" lvl="1" indent="-457200">
              <a:buFontTx/>
              <a:buChar char="-"/>
            </a:pPr>
            <a:endParaRPr lang="en-US" dirty="0"/>
          </a:p>
          <a:p>
            <a:pPr marL="457200" indent="-457200">
              <a:buFontTx/>
              <a:buChar char="-"/>
            </a:pPr>
            <a:r>
              <a:rPr lang="en-US" i="1" dirty="0"/>
              <a:t>Timing</a:t>
            </a:r>
            <a:r>
              <a:rPr lang="en-US" dirty="0"/>
              <a:t> is a grey area; prefer traces unless you need metric.</a:t>
            </a:r>
          </a:p>
          <a:p>
            <a:pPr marL="457200" indent="-457200">
              <a:buFontTx/>
              <a:buChar char="-"/>
            </a:pPr>
            <a:r>
              <a:rPr lang="en-US" dirty="0">
                <a:hlinkClick r:id="rId3"/>
              </a:rPr>
              <a:t>https://tinyurl.com/AzureMonitorOTELTerminology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5416614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57E44-C671-4C6A-9C66-DC498D09B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Telemetry History: Metrics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CF2809-96C8-7A27-A245-2B844F255CA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97324"/>
            <a:ext cx="11653523" cy="632737"/>
          </a:xfrm>
        </p:spPr>
        <p:txBody>
          <a:bodyPr/>
          <a:lstStyle/>
          <a:p>
            <a:pPr marL="457200" indent="-457200">
              <a:buFontTx/>
              <a:buChar char="-"/>
            </a:pP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2220D5E-173D-67B7-07A2-3782210ACC4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875146"/>
            <a:ext cx="12192000" cy="3107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6404392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57E44-C671-4C6A-9C66-DC498D09B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Telemetry History: Logs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CF2809-96C8-7A27-A245-2B844F255CA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97324"/>
            <a:ext cx="11653523" cy="632737"/>
          </a:xfrm>
        </p:spPr>
        <p:txBody>
          <a:bodyPr/>
          <a:lstStyle/>
          <a:p>
            <a:pPr marL="457200" indent="-457200">
              <a:buFontTx/>
              <a:buChar char="-"/>
            </a:pP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2220D5E-173D-67B7-07A2-3782210ACC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07" y="1875146"/>
            <a:ext cx="12188386" cy="31077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46794152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657E44-C671-4C6A-9C66-DC498D09B1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Telemetry History: Traces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CF2809-96C8-7A27-A245-2B844F255CA6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97324"/>
            <a:ext cx="11653523" cy="632737"/>
          </a:xfrm>
        </p:spPr>
        <p:txBody>
          <a:bodyPr/>
          <a:lstStyle/>
          <a:p>
            <a:pPr marL="457200" indent="-457200">
              <a:buFontTx/>
              <a:buChar char="-"/>
            </a:pPr>
            <a:endParaRPr lang="en-US" dirty="0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F2220D5E-173D-67B7-07A2-3782210ACC4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807" y="1875146"/>
            <a:ext cx="12188386" cy="31077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3017336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Theme1">
  <a:themeElements>
    <a:clrScheme name="Custom 1">
      <a:dk1>
        <a:srgbClr val="000000"/>
      </a:dk1>
      <a:lt1>
        <a:srgbClr val="FFFFFF"/>
      </a:lt1>
      <a:dk2>
        <a:srgbClr val="26539C"/>
      </a:dk2>
      <a:lt2>
        <a:srgbClr val="B8E9FA"/>
      </a:lt2>
      <a:accent1>
        <a:srgbClr val="176F4E"/>
      </a:accent1>
      <a:accent2>
        <a:srgbClr val="F04848"/>
      </a:accent2>
      <a:accent3>
        <a:srgbClr val="603C1B"/>
      </a:accent3>
      <a:accent4>
        <a:srgbClr val="109A78"/>
      </a:accent4>
      <a:accent5>
        <a:srgbClr val="FCE470"/>
      </a:accent5>
      <a:accent6>
        <a:srgbClr val="70BC82"/>
      </a:accent6>
      <a:hlink>
        <a:srgbClr val="F04848"/>
      </a:hlink>
      <a:folHlink>
        <a:srgbClr val="F04848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heme1" id="{3A1D99AA-2C26-4EE3-9549-072F209D0352}" vid="{CC9ED212-E232-4257-BD79-C2D0F5FD60E9}"/>
    </a:ext>
  </a:extLst>
</a:theme>
</file>

<file path=ppt/theme/theme2.xml><?xml version="1.0" encoding="utf-8"?>
<a:theme xmlns:a="http://schemas.openxmlformats.org/drawingml/2006/main" name="2023 ThatConf Landscape">
  <a:themeElements>
    <a:clrScheme name="Custom 1">
      <a:dk1>
        <a:srgbClr val="000000"/>
      </a:dk1>
      <a:lt1>
        <a:srgbClr val="FFFFFF"/>
      </a:lt1>
      <a:dk2>
        <a:srgbClr val="26539C"/>
      </a:dk2>
      <a:lt2>
        <a:srgbClr val="B8E9FA"/>
      </a:lt2>
      <a:accent1>
        <a:srgbClr val="176F4E"/>
      </a:accent1>
      <a:accent2>
        <a:srgbClr val="F04848"/>
      </a:accent2>
      <a:accent3>
        <a:srgbClr val="603C1B"/>
      </a:accent3>
      <a:accent4>
        <a:srgbClr val="109A78"/>
      </a:accent4>
      <a:accent5>
        <a:srgbClr val="FCE470"/>
      </a:accent5>
      <a:accent6>
        <a:srgbClr val="70BC82"/>
      </a:accent6>
      <a:hlink>
        <a:srgbClr val="F04848"/>
      </a:hlink>
      <a:folHlink>
        <a:srgbClr val="F04848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" id="{AC9B6D51-8BBA-4D25-816B-B1B284F1984B}" vid="{5CB1449E-9144-40FE-A958-E686E7966457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Microsoft</Template>
  <TotalTime>23842</TotalTime>
  <Words>663</Words>
  <Application>Microsoft Office PowerPoint</Application>
  <PresentationFormat>Widescreen</PresentationFormat>
  <Paragraphs>115</Paragraphs>
  <Slides>23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23</vt:i4>
      </vt:variant>
    </vt:vector>
  </HeadingPairs>
  <TitlesOfParts>
    <vt:vector size="31" baseType="lpstr">
      <vt:lpstr>Arial</vt:lpstr>
      <vt:lpstr>Calibri</vt:lpstr>
      <vt:lpstr>Consolas</vt:lpstr>
      <vt:lpstr>Segoe UI</vt:lpstr>
      <vt:lpstr>Segoe UI Light</vt:lpstr>
      <vt:lpstr>Wingdings</vt:lpstr>
      <vt:lpstr>Theme1</vt:lpstr>
      <vt:lpstr>2023 ThatConf Landscape</vt:lpstr>
      <vt:lpstr>Be a Logging Hero!</vt:lpstr>
      <vt:lpstr>Who is this guy?</vt:lpstr>
      <vt:lpstr>PowerPoint Presentation</vt:lpstr>
      <vt:lpstr>Telemetry</vt:lpstr>
      <vt:lpstr>Telemetry Terminology</vt:lpstr>
      <vt:lpstr>Telemetry Terminology</vt:lpstr>
      <vt:lpstr>Telemetry History: Metrics</vt:lpstr>
      <vt:lpstr>Telemetry History: Logs</vt:lpstr>
      <vt:lpstr>Telemetry History: Traces</vt:lpstr>
      <vt:lpstr>Demo: Telemetry the Easy Way</vt:lpstr>
      <vt:lpstr>Demo: Local Telemetry</vt:lpstr>
      <vt:lpstr>Semantic Logging</vt:lpstr>
      <vt:lpstr>Semantic logging</vt:lpstr>
      <vt:lpstr>Semantic Logging: Getting a logger</vt:lpstr>
      <vt:lpstr>Semantic Logging: Basic Logging</vt:lpstr>
      <vt:lpstr>Demo: Basic Semantic Logging</vt:lpstr>
      <vt:lpstr>Semantic Logging: Backend options</vt:lpstr>
      <vt:lpstr>Semantic Logging: Performance</vt:lpstr>
      <vt:lpstr>Semantic Logging: Scopes!</vt:lpstr>
      <vt:lpstr>Demo: Scopes</vt:lpstr>
      <vt:lpstr>Semantic Logging Scopes</vt:lpstr>
      <vt:lpstr>Q&amp;A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Intermediate Async</dc:title>
  <dc:creator>Stephen Cleary</dc:creator>
  <cp:lastModifiedBy>Stephen Cleary</cp:lastModifiedBy>
  <cp:revision>428</cp:revision>
  <dcterms:created xsi:type="dcterms:W3CDTF">2013-02-28T01:41:02Z</dcterms:created>
  <dcterms:modified xsi:type="dcterms:W3CDTF">2024-09-26T01:16:52Z</dcterms:modified>
</cp:coreProperties>
</file>