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56" r:id="rId2"/>
    <p:sldId id="257" r:id="rId3"/>
    <p:sldId id="258" r:id="rId4"/>
    <p:sldId id="262" r:id="rId5"/>
    <p:sldId id="263" r:id="rId6"/>
    <p:sldId id="264" r:id="rId7"/>
    <p:sldId id="265" r:id="rId8"/>
    <p:sldId id="266" r:id="rId9"/>
    <p:sldId id="259" r:id="rId10"/>
    <p:sldId id="268" r:id="rId11"/>
    <p:sldId id="269"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17"/>
    <p:restoredTop sz="94560"/>
  </p:normalViewPr>
  <p:slideViewPr>
    <p:cSldViewPr snapToGrid="0" snapToObjects="1">
      <p:cViewPr varScale="1">
        <p:scale>
          <a:sx n="116" d="100"/>
          <a:sy n="116" d="100"/>
        </p:scale>
        <p:origin x="208" y="1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3E848818-7517-46FC-93E7-3934504B824E}"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0D9C3680-14E8-4366-8322-FFB4D28A27FE}">
      <dgm:prSet/>
      <dgm:spPr/>
      <dgm:t>
        <a:bodyPr/>
        <a:lstStyle/>
        <a:p>
          <a:pPr>
            <a:defRPr cap="all"/>
          </a:pPr>
          <a:r>
            <a:rPr lang="en-US" dirty="0"/>
            <a:t>Talk about algorithmic bias and its effect on our society</a:t>
          </a:r>
        </a:p>
      </dgm:t>
    </dgm:pt>
    <dgm:pt modelId="{17C6B7B2-B801-4680-AD95-FBEA0FABF296}" type="parTrans" cxnId="{0654A0FD-2DE7-4932-BB37-64D304A13FBE}">
      <dgm:prSet/>
      <dgm:spPr/>
      <dgm:t>
        <a:bodyPr/>
        <a:lstStyle/>
        <a:p>
          <a:endParaRPr lang="en-US"/>
        </a:p>
      </dgm:t>
    </dgm:pt>
    <dgm:pt modelId="{F43A1B5D-DF8F-4D04-9EB2-536DF80D2628}" type="sibTrans" cxnId="{0654A0FD-2DE7-4932-BB37-64D304A13FBE}">
      <dgm:prSet/>
      <dgm:spPr/>
      <dgm:t>
        <a:bodyPr/>
        <a:lstStyle/>
        <a:p>
          <a:endParaRPr lang="en-US"/>
        </a:p>
      </dgm:t>
    </dgm:pt>
    <dgm:pt modelId="{8CC909B0-3547-4B99-9D05-7DB2AA38F68C}">
      <dgm:prSet/>
      <dgm:spPr/>
      <dgm:t>
        <a:bodyPr/>
        <a:lstStyle/>
        <a:p>
          <a:pPr>
            <a:defRPr cap="all"/>
          </a:pPr>
          <a:r>
            <a:rPr lang="en-US" dirty="0"/>
            <a:t>Review algorithmic bias articles</a:t>
          </a:r>
        </a:p>
      </dgm:t>
    </dgm:pt>
    <dgm:pt modelId="{4539B0D5-5678-4738-BBEC-AB217D43A7E5}" type="parTrans" cxnId="{0DC7386E-D0D0-4F93-A5C3-EF07E9005B03}">
      <dgm:prSet/>
      <dgm:spPr/>
      <dgm:t>
        <a:bodyPr/>
        <a:lstStyle/>
        <a:p>
          <a:endParaRPr lang="en-US"/>
        </a:p>
      </dgm:t>
    </dgm:pt>
    <dgm:pt modelId="{C5490CFA-8188-4A3E-9A8E-2849ADC2E29F}" type="sibTrans" cxnId="{0DC7386E-D0D0-4F93-A5C3-EF07E9005B03}">
      <dgm:prSet/>
      <dgm:spPr/>
      <dgm:t>
        <a:bodyPr/>
        <a:lstStyle/>
        <a:p>
          <a:endParaRPr lang="en-US"/>
        </a:p>
      </dgm:t>
    </dgm:pt>
    <dgm:pt modelId="{13B00823-F7C0-4B3E-82D1-45E73E016782}">
      <dgm:prSet/>
      <dgm:spPr/>
      <dgm:t>
        <a:bodyPr/>
        <a:lstStyle/>
        <a:p>
          <a:pPr>
            <a:defRPr cap="all"/>
          </a:pPr>
          <a:r>
            <a:rPr lang="en-US" dirty="0"/>
            <a:t>Talk about this week’s activity</a:t>
          </a:r>
        </a:p>
      </dgm:t>
    </dgm:pt>
    <dgm:pt modelId="{A690BB43-8832-4A10-8346-1F6F5956EDAB}" type="parTrans" cxnId="{EF064024-B5A0-4ABD-8502-96980E9FFD85}">
      <dgm:prSet/>
      <dgm:spPr/>
      <dgm:t>
        <a:bodyPr/>
        <a:lstStyle/>
        <a:p>
          <a:endParaRPr lang="en-US"/>
        </a:p>
      </dgm:t>
    </dgm:pt>
    <dgm:pt modelId="{340F4CE1-9BA4-499F-89EC-65D7755E4FD7}" type="sibTrans" cxnId="{EF064024-B5A0-4ABD-8502-96980E9FFD85}">
      <dgm:prSet/>
      <dgm:spPr/>
      <dgm:t>
        <a:bodyPr/>
        <a:lstStyle/>
        <a:p>
          <a:endParaRPr lang="en-US"/>
        </a:p>
      </dgm:t>
    </dgm:pt>
    <dgm:pt modelId="{53B1661A-0AAC-450F-93CE-D8C4144BA68B}" type="pres">
      <dgm:prSet presAssocID="{3E848818-7517-46FC-93E7-3934504B824E}" presName="root" presStyleCnt="0">
        <dgm:presLayoutVars>
          <dgm:dir/>
          <dgm:resizeHandles val="exact"/>
        </dgm:presLayoutVars>
      </dgm:prSet>
      <dgm:spPr/>
    </dgm:pt>
    <dgm:pt modelId="{4D08865D-E332-4C8B-B531-CE985866E820}" type="pres">
      <dgm:prSet presAssocID="{0D9C3680-14E8-4366-8322-FFB4D28A27FE}" presName="compNode" presStyleCnt="0"/>
      <dgm:spPr/>
    </dgm:pt>
    <dgm:pt modelId="{FF196B90-4B0E-4ED3-9A7A-B434E1D984E1}" type="pres">
      <dgm:prSet presAssocID="{0D9C3680-14E8-4366-8322-FFB4D28A27FE}" presName="iconBgRect" presStyleLbl="bgShp" presStyleIdx="0" presStyleCnt="3"/>
      <dgm:spPr/>
    </dgm:pt>
    <dgm:pt modelId="{6C7775B9-6C08-424B-9646-E173A3BD3182}" type="pres">
      <dgm:prSet presAssocID="{0D9C3680-14E8-4366-8322-FFB4D28A27F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arch"/>
        </a:ext>
      </dgm:extLst>
    </dgm:pt>
    <dgm:pt modelId="{B710905F-A20F-40A1-BD41-57B5873F96EF}" type="pres">
      <dgm:prSet presAssocID="{0D9C3680-14E8-4366-8322-FFB4D28A27FE}" presName="spaceRect" presStyleCnt="0"/>
      <dgm:spPr/>
    </dgm:pt>
    <dgm:pt modelId="{0DC6E330-E056-4CA0-B716-189B2C2261A5}" type="pres">
      <dgm:prSet presAssocID="{0D9C3680-14E8-4366-8322-FFB4D28A27FE}" presName="textRect" presStyleLbl="revTx" presStyleIdx="0" presStyleCnt="3">
        <dgm:presLayoutVars>
          <dgm:chMax val="1"/>
          <dgm:chPref val="1"/>
        </dgm:presLayoutVars>
      </dgm:prSet>
      <dgm:spPr/>
    </dgm:pt>
    <dgm:pt modelId="{E614349A-549A-4CB7-B194-09B23C59B3A7}" type="pres">
      <dgm:prSet presAssocID="{F43A1B5D-DF8F-4D04-9EB2-536DF80D2628}" presName="sibTrans" presStyleCnt="0"/>
      <dgm:spPr/>
    </dgm:pt>
    <dgm:pt modelId="{38325383-EC17-432C-B88F-A03B70FEEE3A}" type="pres">
      <dgm:prSet presAssocID="{8CC909B0-3547-4B99-9D05-7DB2AA38F68C}" presName="compNode" presStyleCnt="0"/>
      <dgm:spPr/>
    </dgm:pt>
    <dgm:pt modelId="{72A23CE5-CAD3-46DE-B3CB-9F18459397D7}" type="pres">
      <dgm:prSet presAssocID="{8CC909B0-3547-4B99-9D05-7DB2AA38F68C}" presName="iconBgRect" presStyleLbl="bgShp" presStyleIdx="1" presStyleCnt="3"/>
      <dgm:spPr/>
    </dgm:pt>
    <dgm:pt modelId="{BEDD04F0-ABD7-4DBA-B1B8-E75A245CF4DA}" type="pres">
      <dgm:prSet presAssocID="{8CC909B0-3547-4B99-9D05-7DB2AA38F68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ws"/>
        </a:ext>
      </dgm:extLst>
    </dgm:pt>
    <dgm:pt modelId="{5B35B12D-30D8-4F79-914F-142C60E2A130}" type="pres">
      <dgm:prSet presAssocID="{8CC909B0-3547-4B99-9D05-7DB2AA38F68C}" presName="spaceRect" presStyleCnt="0"/>
      <dgm:spPr/>
    </dgm:pt>
    <dgm:pt modelId="{C3B8A2F9-CFEA-45A1-9E3F-3651265E4C4F}" type="pres">
      <dgm:prSet presAssocID="{8CC909B0-3547-4B99-9D05-7DB2AA38F68C}" presName="textRect" presStyleLbl="revTx" presStyleIdx="1" presStyleCnt="3">
        <dgm:presLayoutVars>
          <dgm:chMax val="1"/>
          <dgm:chPref val="1"/>
        </dgm:presLayoutVars>
      </dgm:prSet>
      <dgm:spPr/>
    </dgm:pt>
    <dgm:pt modelId="{D55DE9F4-1CC4-4392-8E1E-DF7A450C0BD9}" type="pres">
      <dgm:prSet presAssocID="{C5490CFA-8188-4A3E-9A8E-2849ADC2E29F}" presName="sibTrans" presStyleCnt="0"/>
      <dgm:spPr/>
    </dgm:pt>
    <dgm:pt modelId="{88D933CE-B682-4594-BE85-A231202AF5A1}" type="pres">
      <dgm:prSet presAssocID="{13B00823-F7C0-4B3E-82D1-45E73E016782}" presName="compNode" presStyleCnt="0"/>
      <dgm:spPr/>
    </dgm:pt>
    <dgm:pt modelId="{F8495F4B-4DBA-49FF-A602-7A0B8CE2C7D8}" type="pres">
      <dgm:prSet presAssocID="{13B00823-F7C0-4B3E-82D1-45E73E016782}" presName="iconBgRect" presStyleLbl="bgShp" presStyleIdx="2" presStyleCnt="3"/>
      <dgm:spPr/>
    </dgm:pt>
    <dgm:pt modelId="{B7E33E25-640D-4EFD-B37D-AF1F86A3B9FC}" type="pres">
      <dgm:prSet presAssocID="{13B00823-F7C0-4B3E-82D1-45E73E01678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log"/>
        </a:ext>
      </dgm:extLst>
    </dgm:pt>
    <dgm:pt modelId="{4BF753E8-845C-43BA-BFD2-162734C7FF7E}" type="pres">
      <dgm:prSet presAssocID="{13B00823-F7C0-4B3E-82D1-45E73E016782}" presName="spaceRect" presStyleCnt="0"/>
      <dgm:spPr/>
    </dgm:pt>
    <dgm:pt modelId="{E87ABB52-BD48-4673-A0D9-08C703EEF706}" type="pres">
      <dgm:prSet presAssocID="{13B00823-F7C0-4B3E-82D1-45E73E016782}" presName="textRect" presStyleLbl="revTx" presStyleIdx="2" presStyleCnt="3">
        <dgm:presLayoutVars>
          <dgm:chMax val="1"/>
          <dgm:chPref val="1"/>
        </dgm:presLayoutVars>
      </dgm:prSet>
      <dgm:spPr/>
    </dgm:pt>
  </dgm:ptLst>
  <dgm:cxnLst>
    <dgm:cxn modelId="{EF064024-B5A0-4ABD-8502-96980E9FFD85}" srcId="{3E848818-7517-46FC-93E7-3934504B824E}" destId="{13B00823-F7C0-4B3E-82D1-45E73E016782}" srcOrd="2" destOrd="0" parTransId="{A690BB43-8832-4A10-8346-1F6F5956EDAB}" sibTransId="{340F4CE1-9BA4-499F-89EC-65D7755E4FD7}"/>
    <dgm:cxn modelId="{0DC7386E-D0D0-4F93-A5C3-EF07E9005B03}" srcId="{3E848818-7517-46FC-93E7-3934504B824E}" destId="{8CC909B0-3547-4B99-9D05-7DB2AA38F68C}" srcOrd="1" destOrd="0" parTransId="{4539B0D5-5678-4738-BBEC-AB217D43A7E5}" sibTransId="{C5490CFA-8188-4A3E-9A8E-2849ADC2E29F}"/>
    <dgm:cxn modelId="{83E75F6E-D1B5-4EB4-828C-26248ECD8D54}" type="presOf" srcId="{13B00823-F7C0-4B3E-82D1-45E73E016782}" destId="{E87ABB52-BD48-4673-A0D9-08C703EEF706}" srcOrd="0" destOrd="0" presId="urn:microsoft.com/office/officeart/2018/5/layout/IconCircleLabelList"/>
    <dgm:cxn modelId="{C4B30898-7959-490D-AB29-0F063BAF0855}" type="presOf" srcId="{3E848818-7517-46FC-93E7-3934504B824E}" destId="{53B1661A-0AAC-450F-93CE-D8C4144BA68B}" srcOrd="0" destOrd="0" presId="urn:microsoft.com/office/officeart/2018/5/layout/IconCircleLabelList"/>
    <dgm:cxn modelId="{5ED2D7B1-3806-4398-A929-98002A59EF2E}" type="presOf" srcId="{8CC909B0-3547-4B99-9D05-7DB2AA38F68C}" destId="{C3B8A2F9-CFEA-45A1-9E3F-3651265E4C4F}" srcOrd="0" destOrd="0" presId="urn:microsoft.com/office/officeart/2018/5/layout/IconCircleLabelList"/>
    <dgm:cxn modelId="{837E8CF7-3BEA-4A78-8515-5BBB20FCB9A7}" type="presOf" srcId="{0D9C3680-14E8-4366-8322-FFB4D28A27FE}" destId="{0DC6E330-E056-4CA0-B716-189B2C2261A5}" srcOrd="0" destOrd="0" presId="urn:microsoft.com/office/officeart/2018/5/layout/IconCircleLabelList"/>
    <dgm:cxn modelId="{0654A0FD-2DE7-4932-BB37-64D304A13FBE}" srcId="{3E848818-7517-46FC-93E7-3934504B824E}" destId="{0D9C3680-14E8-4366-8322-FFB4D28A27FE}" srcOrd="0" destOrd="0" parTransId="{17C6B7B2-B801-4680-AD95-FBEA0FABF296}" sibTransId="{F43A1B5D-DF8F-4D04-9EB2-536DF80D2628}"/>
    <dgm:cxn modelId="{F231E08F-B15A-43D3-9651-DEC474662B1A}" type="presParOf" srcId="{53B1661A-0AAC-450F-93CE-D8C4144BA68B}" destId="{4D08865D-E332-4C8B-B531-CE985866E820}" srcOrd="0" destOrd="0" presId="urn:microsoft.com/office/officeart/2018/5/layout/IconCircleLabelList"/>
    <dgm:cxn modelId="{D96E5343-2716-47CC-87AB-EFDEC68ABEC0}" type="presParOf" srcId="{4D08865D-E332-4C8B-B531-CE985866E820}" destId="{FF196B90-4B0E-4ED3-9A7A-B434E1D984E1}" srcOrd="0" destOrd="0" presId="urn:microsoft.com/office/officeart/2018/5/layout/IconCircleLabelList"/>
    <dgm:cxn modelId="{F96C7687-44B2-4BB2-9C3F-AA814A0413C2}" type="presParOf" srcId="{4D08865D-E332-4C8B-B531-CE985866E820}" destId="{6C7775B9-6C08-424B-9646-E173A3BD3182}" srcOrd="1" destOrd="0" presId="urn:microsoft.com/office/officeart/2018/5/layout/IconCircleLabelList"/>
    <dgm:cxn modelId="{ED282FB6-150A-4283-95DE-9344BAFC3264}" type="presParOf" srcId="{4D08865D-E332-4C8B-B531-CE985866E820}" destId="{B710905F-A20F-40A1-BD41-57B5873F96EF}" srcOrd="2" destOrd="0" presId="urn:microsoft.com/office/officeart/2018/5/layout/IconCircleLabelList"/>
    <dgm:cxn modelId="{23B2A053-AD17-4424-ACFD-54361C2CCB90}" type="presParOf" srcId="{4D08865D-E332-4C8B-B531-CE985866E820}" destId="{0DC6E330-E056-4CA0-B716-189B2C2261A5}" srcOrd="3" destOrd="0" presId="urn:microsoft.com/office/officeart/2018/5/layout/IconCircleLabelList"/>
    <dgm:cxn modelId="{73304D40-B22A-463E-8F5F-360D3DEC524C}" type="presParOf" srcId="{53B1661A-0AAC-450F-93CE-D8C4144BA68B}" destId="{E614349A-549A-4CB7-B194-09B23C59B3A7}" srcOrd="1" destOrd="0" presId="urn:microsoft.com/office/officeart/2018/5/layout/IconCircleLabelList"/>
    <dgm:cxn modelId="{385389CC-FA40-450F-8EEE-16F99701C297}" type="presParOf" srcId="{53B1661A-0AAC-450F-93CE-D8C4144BA68B}" destId="{38325383-EC17-432C-B88F-A03B70FEEE3A}" srcOrd="2" destOrd="0" presId="urn:microsoft.com/office/officeart/2018/5/layout/IconCircleLabelList"/>
    <dgm:cxn modelId="{83FB2336-0F78-4C4B-B3A1-FED67A185354}" type="presParOf" srcId="{38325383-EC17-432C-B88F-A03B70FEEE3A}" destId="{72A23CE5-CAD3-46DE-B3CB-9F18459397D7}" srcOrd="0" destOrd="0" presId="urn:microsoft.com/office/officeart/2018/5/layout/IconCircleLabelList"/>
    <dgm:cxn modelId="{C9E55601-06CA-4FF1-A7F6-2FB47541DFEB}" type="presParOf" srcId="{38325383-EC17-432C-B88F-A03B70FEEE3A}" destId="{BEDD04F0-ABD7-4DBA-B1B8-E75A245CF4DA}" srcOrd="1" destOrd="0" presId="urn:microsoft.com/office/officeart/2018/5/layout/IconCircleLabelList"/>
    <dgm:cxn modelId="{EA7DA200-6AE6-4731-B021-8B59C1D69C6A}" type="presParOf" srcId="{38325383-EC17-432C-B88F-A03B70FEEE3A}" destId="{5B35B12D-30D8-4F79-914F-142C60E2A130}" srcOrd="2" destOrd="0" presId="urn:microsoft.com/office/officeart/2018/5/layout/IconCircleLabelList"/>
    <dgm:cxn modelId="{269FF090-5F1F-4AB2-BD35-36297CA403EA}" type="presParOf" srcId="{38325383-EC17-432C-B88F-A03B70FEEE3A}" destId="{C3B8A2F9-CFEA-45A1-9E3F-3651265E4C4F}" srcOrd="3" destOrd="0" presId="urn:microsoft.com/office/officeart/2018/5/layout/IconCircleLabelList"/>
    <dgm:cxn modelId="{C70591F5-1202-4470-8AE7-8C15E3A97ABF}" type="presParOf" srcId="{53B1661A-0AAC-450F-93CE-D8C4144BA68B}" destId="{D55DE9F4-1CC4-4392-8E1E-DF7A450C0BD9}" srcOrd="3" destOrd="0" presId="urn:microsoft.com/office/officeart/2018/5/layout/IconCircleLabelList"/>
    <dgm:cxn modelId="{E9808EDB-91D5-4207-B149-F964778C34B8}" type="presParOf" srcId="{53B1661A-0AAC-450F-93CE-D8C4144BA68B}" destId="{88D933CE-B682-4594-BE85-A231202AF5A1}" srcOrd="4" destOrd="0" presId="urn:microsoft.com/office/officeart/2018/5/layout/IconCircleLabelList"/>
    <dgm:cxn modelId="{BAFB7967-8806-47D0-A741-EBDF018705CB}" type="presParOf" srcId="{88D933CE-B682-4594-BE85-A231202AF5A1}" destId="{F8495F4B-4DBA-49FF-A602-7A0B8CE2C7D8}" srcOrd="0" destOrd="0" presId="urn:microsoft.com/office/officeart/2018/5/layout/IconCircleLabelList"/>
    <dgm:cxn modelId="{80FAD536-DC27-4144-A680-A3175FFE2A5E}" type="presParOf" srcId="{88D933CE-B682-4594-BE85-A231202AF5A1}" destId="{B7E33E25-640D-4EFD-B37D-AF1F86A3B9FC}" srcOrd="1" destOrd="0" presId="urn:microsoft.com/office/officeart/2018/5/layout/IconCircleLabelList"/>
    <dgm:cxn modelId="{6513D9F5-19C0-42C8-8FA0-4F4B9C0DEBE4}" type="presParOf" srcId="{88D933CE-B682-4594-BE85-A231202AF5A1}" destId="{4BF753E8-845C-43BA-BFD2-162734C7FF7E}" srcOrd="2" destOrd="0" presId="urn:microsoft.com/office/officeart/2018/5/layout/IconCircleLabelList"/>
    <dgm:cxn modelId="{4B11FD56-8D29-47FF-A398-A89FEB2C4FAB}" type="presParOf" srcId="{88D933CE-B682-4594-BE85-A231202AF5A1}" destId="{E87ABB52-BD48-4673-A0D9-08C703EEF70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D62F78-6E63-4B3C-A36B-D81C0980647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BCA0EA6-4547-473C-B4A4-D60AB28BA3AD}">
      <dgm:prSet/>
      <dgm:spPr/>
      <dgm:t>
        <a:bodyPr/>
        <a:lstStyle/>
        <a:p>
          <a:r>
            <a:rPr lang="en-US"/>
            <a:t>Most people think of the Web as their favorite social media platforms and a few other sites they visit frequently. However, Ricardo Baeza-Yates is looking at the bigger picture. The way he sees it is… </a:t>
          </a:r>
        </a:p>
      </dgm:t>
    </dgm:pt>
    <dgm:pt modelId="{F2E7854A-4A83-4B35-A87D-68ACA69F67A6}" type="parTrans" cxnId="{D2611D12-E2CD-4D19-A2A7-C30BF0C8F6CE}">
      <dgm:prSet/>
      <dgm:spPr/>
      <dgm:t>
        <a:bodyPr/>
        <a:lstStyle/>
        <a:p>
          <a:endParaRPr lang="en-US"/>
        </a:p>
      </dgm:t>
    </dgm:pt>
    <dgm:pt modelId="{9C3BB2BC-C40D-47AB-896E-B9AC5F35204D}" type="sibTrans" cxnId="{D2611D12-E2CD-4D19-A2A7-C30BF0C8F6CE}">
      <dgm:prSet/>
      <dgm:spPr/>
      <dgm:t>
        <a:bodyPr/>
        <a:lstStyle/>
        <a:p>
          <a:endParaRPr lang="en-US"/>
        </a:p>
      </dgm:t>
    </dgm:pt>
    <dgm:pt modelId="{C7801EB6-7970-4F0E-8940-571DE68CAEFD}">
      <dgm:prSet/>
      <dgm:spPr/>
      <dgm:t>
        <a:bodyPr/>
        <a:lstStyle/>
        <a:p>
          <a:r>
            <a:rPr lang="en-US" dirty="0"/>
            <a:t>“</a:t>
          </a:r>
          <a:r>
            <a:rPr lang="en-CA" dirty="0"/>
            <a:t>The Web is the largest public big data repository that humankind has created. In this overwhelming data ocean we need to be aware of the quality of data extracted from it.”</a:t>
          </a:r>
          <a:endParaRPr lang="en-US" dirty="0"/>
        </a:p>
      </dgm:t>
    </dgm:pt>
    <dgm:pt modelId="{4CE2A088-E5AC-4BB4-823D-CB6DB92BA22A}" type="parTrans" cxnId="{6C99F4B0-BD5E-45B1-8096-9590BED4605B}">
      <dgm:prSet/>
      <dgm:spPr/>
      <dgm:t>
        <a:bodyPr/>
        <a:lstStyle/>
        <a:p>
          <a:endParaRPr lang="en-US"/>
        </a:p>
      </dgm:t>
    </dgm:pt>
    <dgm:pt modelId="{3A042F9D-6D9C-42FC-B7AA-0051C6D01B6B}" type="sibTrans" cxnId="{6C99F4B0-BD5E-45B1-8096-9590BED4605B}">
      <dgm:prSet/>
      <dgm:spPr/>
      <dgm:t>
        <a:bodyPr/>
        <a:lstStyle/>
        <a:p>
          <a:endParaRPr lang="en-US"/>
        </a:p>
      </dgm:t>
    </dgm:pt>
    <dgm:pt modelId="{DB163E8B-C76F-40FA-919C-BA4F2AE2724D}" type="pres">
      <dgm:prSet presAssocID="{CBD62F78-6E63-4B3C-A36B-D81C09806475}" presName="root" presStyleCnt="0">
        <dgm:presLayoutVars>
          <dgm:dir/>
          <dgm:resizeHandles val="exact"/>
        </dgm:presLayoutVars>
      </dgm:prSet>
      <dgm:spPr/>
    </dgm:pt>
    <dgm:pt modelId="{A0B6DA39-2BE0-4843-8B01-90289344E15F}" type="pres">
      <dgm:prSet presAssocID="{9BCA0EA6-4547-473C-B4A4-D60AB28BA3AD}" presName="compNode" presStyleCnt="0"/>
      <dgm:spPr/>
    </dgm:pt>
    <dgm:pt modelId="{5D2FCD1E-F573-41C9-8618-35318E8FE1C8}" type="pres">
      <dgm:prSet presAssocID="{9BCA0EA6-4547-473C-B4A4-D60AB28BA3AD}" presName="bgRect" presStyleLbl="bgShp" presStyleIdx="0" presStyleCnt="2"/>
      <dgm:spPr/>
    </dgm:pt>
    <dgm:pt modelId="{7D17C6EE-9C89-46A3-A69C-235BE89C146E}" type="pres">
      <dgm:prSet presAssocID="{9BCA0EA6-4547-473C-B4A4-D60AB28BA3A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ions"/>
        </a:ext>
      </dgm:extLst>
    </dgm:pt>
    <dgm:pt modelId="{120F705B-D907-4A19-B0D6-9795960B7ED7}" type="pres">
      <dgm:prSet presAssocID="{9BCA0EA6-4547-473C-B4A4-D60AB28BA3AD}" presName="spaceRect" presStyleCnt="0"/>
      <dgm:spPr/>
    </dgm:pt>
    <dgm:pt modelId="{F6C63613-AFAF-429A-82B6-FBED62362F94}" type="pres">
      <dgm:prSet presAssocID="{9BCA0EA6-4547-473C-B4A4-D60AB28BA3AD}" presName="parTx" presStyleLbl="revTx" presStyleIdx="0" presStyleCnt="2">
        <dgm:presLayoutVars>
          <dgm:chMax val="0"/>
          <dgm:chPref val="0"/>
        </dgm:presLayoutVars>
      </dgm:prSet>
      <dgm:spPr/>
    </dgm:pt>
    <dgm:pt modelId="{D5114532-B93A-47A5-AB97-EDA5BAB0511F}" type="pres">
      <dgm:prSet presAssocID="{9C3BB2BC-C40D-47AB-896E-B9AC5F35204D}" presName="sibTrans" presStyleCnt="0"/>
      <dgm:spPr/>
    </dgm:pt>
    <dgm:pt modelId="{554DDDF2-8612-4557-9444-E5BF90BD985B}" type="pres">
      <dgm:prSet presAssocID="{C7801EB6-7970-4F0E-8940-571DE68CAEFD}" presName="compNode" presStyleCnt="0"/>
      <dgm:spPr/>
    </dgm:pt>
    <dgm:pt modelId="{AB35531C-764F-4FA8-8E57-C5AC0641161B}" type="pres">
      <dgm:prSet presAssocID="{C7801EB6-7970-4F0E-8940-571DE68CAEFD}" presName="bgRect" presStyleLbl="bgShp" presStyleIdx="1" presStyleCnt="2"/>
      <dgm:spPr/>
    </dgm:pt>
    <dgm:pt modelId="{98FC2501-E34A-4B67-A3B7-939FC632DE77}" type="pres">
      <dgm:prSet presAssocID="{C7801EB6-7970-4F0E-8940-571DE68CAEF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0738D609-0A72-4AFE-A4DB-C9532B720A48}" type="pres">
      <dgm:prSet presAssocID="{C7801EB6-7970-4F0E-8940-571DE68CAEFD}" presName="spaceRect" presStyleCnt="0"/>
      <dgm:spPr/>
    </dgm:pt>
    <dgm:pt modelId="{5B3E8FFA-74B6-42C4-96D0-F823289A9CDC}" type="pres">
      <dgm:prSet presAssocID="{C7801EB6-7970-4F0E-8940-571DE68CAEFD}" presName="parTx" presStyleLbl="revTx" presStyleIdx="1" presStyleCnt="2">
        <dgm:presLayoutVars>
          <dgm:chMax val="0"/>
          <dgm:chPref val="0"/>
        </dgm:presLayoutVars>
      </dgm:prSet>
      <dgm:spPr/>
    </dgm:pt>
  </dgm:ptLst>
  <dgm:cxnLst>
    <dgm:cxn modelId="{D2611D12-E2CD-4D19-A2A7-C30BF0C8F6CE}" srcId="{CBD62F78-6E63-4B3C-A36B-D81C09806475}" destId="{9BCA0EA6-4547-473C-B4A4-D60AB28BA3AD}" srcOrd="0" destOrd="0" parTransId="{F2E7854A-4A83-4B35-A87D-68ACA69F67A6}" sibTransId="{9C3BB2BC-C40D-47AB-896E-B9AC5F35204D}"/>
    <dgm:cxn modelId="{E37EE0A0-7FFD-46FB-877E-417504F44C92}" type="presOf" srcId="{C7801EB6-7970-4F0E-8940-571DE68CAEFD}" destId="{5B3E8FFA-74B6-42C4-96D0-F823289A9CDC}" srcOrd="0" destOrd="0" presId="urn:microsoft.com/office/officeart/2018/2/layout/IconVerticalSolidList"/>
    <dgm:cxn modelId="{6C99F4B0-BD5E-45B1-8096-9590BED4605B}" srcId="{CBD62F78-6E63-4B3C-A36B-D81C09806475}" destId="{C7801EB6-7970-4F0E-8940-571DE68CAEFD}" srcOrd="1" destOrd="0" parTransId="{4CE2A088-E5AC-4BB4-823D-CB6DB92BA22A}" sibTransId="{3A042F9D-6D9C-42FC-B7AA-0051C6D01B6B}"/>
    <dgm:cxn modelId="{1F9B5CB1-EA59-41E5-830A-DCE7D6EAE5D0}" type="presOf" srcId="{9BCA0EA6-4547-473C-B4A4-D60AB28BA3AD}" destId="{F6C63613-AFAF-429A-82B6-FBED62362F94}" srcOrd="0" destOrd="0" presId="urn:microsoft.com/office/officeart/2018/2/layout/IconVerticalSolidList"/>
    <dgm:cxn modelId="{75C3DBF7-9198-4E68-BE97-8334207B8390}" type="presOf" srcId="{CBD62F78-6E63-4B3C-A36B-D81C09806475}" destId="{DB163E8B-C76F-40FA-919C-BA4F2AE2724D}" srcOrd="0" destOrd="0" presId="urn:microsoft.com/office/officeart/2018/2/layout/IconVerticalSolidList"/>
    <dgm:cxn modelId="{8730B669-2ACA-43F5-B91F-83AC0B979B7B}" type="presParOf" srcId="{DB163E8B-C76F-40FA-919C-BA4F2AE2724D}" destId="{A0B6DA39-2BE0-4843-8B01-90289344E15F}" srcOrd="0" destOrd="0" presId="urn:microsoft.com/office/officeart/2018/2/layout/IconVerticalSolidList"/>
    <dgm:cxn modelId="{BFCF1C4F-CE36-4E8D-B78B-CFDF6FBC2E32}" type="presParOf" srcId="{A0B6DA39-2BE0-4843-8B01-90289344E15F}" destId="{5D2FCD1E-F573-41C9-8618-35318E8FE1C8}" srcOrd="0" destOrd="0" presId="urn:microsoft.com/office/officeart/2018/2/layout/IconVerticalSolidList"/>
    <dgm:cxn modelId="{0F9F9B1B-7CBA-47A4-872A-097F496F4349}" type="presParOf" srcId="{A0B6DA39-2BE0-4843-8B01-90289344E15F}" destId="{7D17C6EE-9C89-46A3-A69C-235BE89C146E}" srcOrd="1" destOrd="0" presId="urn:microsoft.com/office/officeart/2018/2/layout/IconVerticalSolidList"/>
    <dgm:cxn modelId="{5D7E5831-7D9C-4084-9470-431BA16E81BC}" type="presParOf" srcId="{A0B6DA39-2BE0-4843-8B01-90289344E15F}" destId="{120F705B-D907-4A19-B0D6-9795960B7ED7}" srcOrd="2" destOrd="0" presId="urn:microsoft.com/office/officeart/2018/2/layout/IconVerticalSolidList"/>
    <dgm:cxn modelId="{AB0BC464-4FBB-486E-ADB6-D8C8C6FF415B}" type="presParOf" srcId="{A0B6DA39-2BE0-4843-8B01-90289344E15F}" destId="{F6C63613-AFAF-429A-82B6-FBED62362F94}" srcOrd="3" destOrd="0" presId="urn:microsoft.com/office/officeart/2018/2/layout/IconVerticalSolidList"/>
    <dgm:cxn modelId="{025FD194-D4DA-4331-BB4D-1E98B8F04F83}" type="presParOf" srcId="{DB163E8B-C76F-40FA-919C-BA4F2AE2724D}" destId="{D5114532-B93A-47A5-AB97-EDA5BAB0511F}" srcOrd="1" destOrd="0" presId="urn:microsoft.com/office/officeart/2018/2/layout/IconVerticalSolidList"/>
    <dgm:cxn modelId="{637D39E6-EDE3-4D5C-A9F5-941D99531FA4}" type="presParOf" srcId="{DB163E8B-C76F-40FA-919C-BA4F2AE2724D}" destId="{554DDDF2-8612-4557-9444-E5BF90BD985B}" srcOrd="2" destOrd="0" presId="urn:microsoft.com/office/officeart/2018/2/layout/IconVerticalSolidList"/>
    <dgm:cxn modelId="{BB94C44D-6BCE-4204-8482-C4420773C0DB}" type="presParOf" srcId="{554DDDF2-8612-4557-9444-E5BF90BD985B}" destId="{AB35531C-764F-4FA8-8E57-C5AC0641161B}" srcOrd="0" destOrd="0" presId="urn:microsoft.com/office/officeart/2018/2/layout/IconVerticalSolidList"/>
    <dgm:cxn modelId="{4EC14FD6-A95F-4A95-8100-5D9A05848554}" type="presParOf" srcId="{554DDDF2-8612-4557-9444-E5BF90BD985B}" destId="{98FC2501-E34A-4B67-A3B7-939FC632DE77}" srcOrd="1" destOrd="0" presId="urn:microsoft.com/office/officeart/2018/2/layout/IconVerticalSolidList"/>
    <dgm:cxn modelId="{BCF27CE6-2D97-4E4C-AAFE-10A47630539C}" type="presParOf" srcId="{554DDDF2-8612-4557-9444-E5BF90BD985B}" destId="{0738D609-0A72-4AFE-A4DB-C9532B720A48}" srcOrd="2" destOrd="0" presId="urn:microsoft.com/office/officeart/2018/2/layout/IconVerticalSolidList"/>
    <dgm:cxn modelId="{E4F93CEC-19F1-413E-B16C-CA14DCE287B9}" type="presParOf" srcId="{554DDDF2-8612-4557-9444-E5BF90BD985B}" destId="{5B3E8FFA-74B6-42C4-96D0-F823289A9CD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196B90-4B0E-4ED3-9A7A-B434E1D984E1}">
      <dsp:nvSpPr>
        <dsp:cNvPr id="0" name=""/>
        <dsp:cNvSpPr/>
      </dsp:nvSpPr>
      <dsp:spPr>
        <a:xfrm>
          <a:off x="674477" y="670211"/>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7775B9-6C08-424B-9646-E173A3BD3182}">
      <dsp:nvSpPr>
        <dsp:cNvPr id="0" name=""/>
        <dsp:cNvSpPr/>
      </dsp:nvSpPr>
      <dsp:spPr>
        <a:xfrm>
          <a:off x="1076665" y="1072399"/>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C6E330-E056-4CA0-B716-189B2C2261A5}">
      <dsp:nvSpPr>
        <dsp:cNvPr id="0" name=""/>
        <dsp:cNvSpPr/>
      </dsp:nvSpPr>
      <dsp:spPr>
        <a:xfrm>
          <a:off x="71196" y="314521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Talk about algorithmic bias and its effect on our society</a:t>
          </a:r>
        </a:p>
      </dsp:txBody>
      <dsp:txXfrm>
        <a:off x="71196" y="3145212"/>
        <a:ext cx="3093750" cy="720000"/>
      </dsp:txXfrm>
    </dsp:sp>
    <dsp:sp modelId="{72A23CE5-CAD3-46DE-B3CB-9F18459397D7}">
      <dsp:nvSpPr>
        <dsp:cNvPr id="0" name=""/>
        <dsp:cNvSpPr/>
      </dsp:nvSpPr>
      <dsp:spPr>
        <a:xfrm>
          <a:off x="4309634" y="670211"/>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DD04F0-ABD7-4DBA-B1B8-E75A245CF4DA}">
      <dsp:nvSpPr>
        <dsp:cNvPr id="0" name=""/>
        <dsp:cNvSpPr/>
      </dsp:nvSpPr>
      <dsp:spPr>
        <a:xfrm>
          <a:off x="4711821" y="1072399"/>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B8A2F9-CFEA-45A1-9E3F-3651265E4C4F}">
      <dsp:nvSpPr>
        <dsp:cNvPr id="0" name=""/>
        <dsp:cNvSpPr/>
      </dsp:nvSpPr>
      <dsp:spPr>
        <a:xfrm>
          <a:off x="3706353" y="314521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Review algorithmic bias articles</a:t>
          </a:r>
        </a:p>
      </dsp:txBody>
      <dsp:txXfrm>
        <a:off x="3706353" y="3145212"/>
        <a:ext cx="3093750" cy="720000"/>
      </dsp:txXfrm>
    </dsp:sp>
    <dsp:sp modelId="{F8495F4B-4DBA-49FF-A602-7A0B8CE2C7D8}">
      <dsp:nvSpPr>
        <dsp:cNvPr id="0" name=""/>
        <dsp:cNvSpPr/>
      </dsp:nvSpPr>
      <dsp:spPr>
        <a:xfrm>
          <a:off x="7944790" y="670211"/>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E33E25-640D-4EFD-B37D-AF1F86A3B9FC}">
      <dsp:nvSpPr>
        <dsp:cNvPr id="0" name=""/>
        <dsp:cNvSpPr/>
      </dsp:nvSpPr>
      <dsp:spPr>
        <a:xfrm>
          <a:off x="8346978" y="1072399"/>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7ABB52-BD48-4673-A0D9-08C703EEF706}">
      <dsp:nvSpPr>
        <dsp:cNvPr id="0" name=""/>
        <dsp:cNvSpPr/>
      </dsp:nvSpPr>
      <dsp:spPr>
        <a:xfrm>
          <a:off x="7341509" y="314521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Talk about this week’s activity</a:t>
          </a:r>
        </a:p>
      </dsp:txBody>
      <dsp:txXfrm>
        <a:off x="7341509" y="3145212"/>
        <a:ext cx="309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2FCD1E-F573-41C9-8618-35318E8FE1C8}">
      <dsp:nvSpPr>
        <dsp:cNvPr id="0" name=""/>
        <dsp:cNvSpPr/>
      </dsp:nvSpPr>
      <dsp:spPr>
        <a:xfrm>
          <a:off x="0" y="737006"/>
          <a:ext cx="10506456" cy="13606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17C6EE-9C89-46A3-A69C-235BE89C146E}">
      <dsp:nvSpPr>
        <dsp:cNvPr id="0" name=""/>
        <dsp:cNvSpPr/>
      </dsp:nvSpPr>
      <dsp:spPr>
        <a:xfrm>
          <a:off x="411589" y="1043147"/>
          <a:ext cx="748344" cy="7483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C63613-AFAF-429A-82B6-FBED62362F94}">
      <dsp:nvSpPr>
        <dsp:cNvPr id="0" name=""/>
        <dsp:cNvSpPr/>
      </dsp:nvSpPr>
      <dsp:spPr>
        <a:xfrm>
          <a:off x="1571524" y="737006"/>
          <a:ext cx="8934931" cy="136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000" tIns="144000" rIns="144000" bIns="144000" numCol="1" spcCol="1270" anchor="ctr" anchorCtr="0">
          <a:noAutofit/>
        </a:bodyPr>
        <a:lstStyle/>
        <a:p>
          <a:pPr marL="0" lvl="0" indent="0" algn="l" defTabSz="933450">
            <a:lnSpc>
              <a:spcPct val="90000"/>
            </a:lnSpc>
            <a:spcBef>
              <a:spcPct val="0"/>
            </a:spcBef>
            <a:spcAft>
              <a:spcPct val="35000"/>
            </a:spcAft>
            <a:buNone/>
          </a:pPr>
          <a:r>
            <a:rPr lang="en-US" sz="2100" kern="1200"/>
            <a:t>Most people think of the Web as their favorite social media platforms and a few other sites they visit frequently. However, Ricardo Baeza-Yates is looking at the bigger picture. The way he sees it is… </a:t>
          </a:r>
        </a:p>
      </dsp:txBody>
      <dsp:txXfrm>
        <a:off x="1571524" y="737006"/>
        <a:ext cx="8934931" cy="1360627"/>
      </dsp:txXfrm>
    </dsp:sp>
    <dsp:sp modelId="{AB35531C-764F-4FA8-8E57-C5AC0641161B}">
      <dsp:nvSpPr>
        <dsp:cNvPr id="0" name=""/>
        <dsp:cNvSpPr/>
      </dsp:nvSpPr>
      <dsp:spPr>
        <a:xfrm>
          <a:off x="0" y="2437790"/>
          <a:ext cx="10506456" cy="1360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FC2501-E34A-4B67-A3B7-939FC632DE77}">
      <dsp:nvSpPr>
        <dsp:cNvPr id="0" name=""/>
        <dsp:cNvSpPr/>
      </dsp:nvSpPr>
      <dsp:spPr>
        <a:xfrm>
          <a:off x="411589" y="2743931"/>
          <a:ext cx="748344" cy="7483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3E8FFA-74B6-42C4-96D0-F823289A9CDC}">
      <dsp:nvSpPr>
        <dsp:cNvPr id="0" name=""/>
        <dsp:cNvSpPr/>
      </dsp:nvSpPr>
      <dsp:spPr>
        <a:xfrm>
          <a:off x="1571524" y="2437790"/>
          <a:ext cx="8934931" cy="136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000" tIns="144000" rIns="144000" bIns="144000" numCol="1" spcCol="1270" anchor="ctr" anchorCtr="0">
          <a:noAutofit/>
        </a:bodyPr>
        <a:lstStyle/>
        <a:p>
          <a:pPr marL="0" lvl="0" indent="0" algn="l" defTabSz="933450">
            <a:lnSpc>
              <a:spcPct val="90000"/>
            </a:lnSpc>
            <a:spcBef>
              <a:spcPct val="0"/>
            </a:spcBef>
            <a:spcAft>
              <a:spcPct val="35000"/>
            </a:spcAft>
            <a:buNone/>
          </a:pPr>
          <a:r>
            <a:rPr lang="en-US" sz="2100" kern="1200" dirty="0"/>
            <a:t>“</a:t>
          </a:r>
          <a:r>
            <a:rPr lang="en-CA" sz="2100" kern="1200" dirty="0"/>
            <a:t>The Web is the largest public big data repository that humankind has created. In this overwhelming data ocean we need to be aware of the quality of data extracted from it.”</a:t>
          </a:r>
          <a:endParaRPr lang="en-US" sz="2100" kern="1200" dirty="0"/>
        </a:p>
      </dsp:txBody>
      <dsp:txXfrm>
        <a:off x="1571524" y="2437790"/>
        <a:ext cx="8934931" cy="136062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F6D1B8-BB76-0B4A-99E2-A0E947D0C0B3}" type="datetimeFigureOut">
              <a:rPr lang="en-US" smtClean="0"/>
              <a:t>5/29/20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B8FF01-0848-0145-B0D6-C440E4184424}" type="slidenum">
              <a:rPr lang="en-US" smtClean="0"/>
              <a:t>‹#›</a:t>
            </a:fld>
            <a:endParaRPr lang="en-US"/>
          </a:p>
        </p:txBody>
      </p:sp>
    </p:spTree>
    <p:extLst>
      <p:ext uri="{BB962C8B-B14F-4D97-AF65-F5344CB8AC3E}">
        <p14:creationId xmlns:p14="http://schemas.microsoft.com/office/powerpoint/2010/main" val="2569367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a:p>
            <a:pPr marL="171450" indent="-171450">
              <a:buFont typeface="Arial" panose="020B0604020202020204" pitchFamily="34" charset="0"/>
              <a:buChar char="•"/>
            </a:pPr>
            <a:r>
              <a:rPr lang="en-US" dirty="0"/>
              <a:t>Note</a:t>
            </a:r>
          </a:p>
        </p:txBody>
      </p:sp>
      <p:sp>
        <p:nvSpPr>
          <p:cNvPr id="4" name="Slide Number Placeholder 3"/>
          <p:cNvSpPr>
            <a:spLocks noGrp="1"/>
          </p:cNvSpPr>
          <p:nvPr>
            <p:ph type="sldNum" sz="quarter" idx="5"/>
          </p:nvPr>
        </p:nvSpPr>
        <p:spPr/>
        <p:txBody>
          <a:bodyPr/>
          <a:lstStyle/>
          <a:p>
            <a:fld id="{CFB8FF01-0848-0145-B0D6-C440E4184424}" type="slidenum">
              <a:rPr lang="en-US" smtClean="0"/>
              <a:t>1</a:t>
            </a:fld>
            <a:endParaRPr lang="en-US"/>
          </a:p>
        </p:txBody>
      </p:sp>
    </p:spTree>
    <p:extLst>
      <p:ext uri="{BB962C8B-B14F-4D97-AF65-F5344CB8AC3E}">
        <p14:creationId xmlns:p14="http://schemas.microsoft.com/office/powerpoint/2010/main" val="2000383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B8FF01-0848-0145-B0D6-C440E4184424}" type="slidenum">
              <a:rPr lang="en-US" smtClean="0"/>
              <a:t>3</a:t>
            </a:fld>
            <a:endParaRPr lang="en-US"/>
          </a:p>
        </p:txBody>
      </p:sp>
    </p:spTree>
    <p:extLst>
      <p:ext uri="{BB962C8B-B14F-4D97-AF65-F5344CB8AC3E}">
        <p14:creationId xmlns:p14="http://schemas.microsoft.com/office/powerpoint/2010/main" val="3125519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5/29/20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6062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5/29/20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48704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5/29/20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77148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5/29/20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7100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5/29/20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56402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5/29/20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86681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5/29/20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90633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5/29/20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8446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5/29/20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86498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5/29/20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12685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5/29/20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19739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5/29/20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82592900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ubsonline.informs.org/doi/abs/10.1287/mnsc.2018.3093" TargetMode="External"/><Relationship Id="rId2" Type="http://schemas.openxmlformats.org/officeDocument/2006/relationships/hyperlink" Target="https://doi.org/10.1145/2908131.2908135" TargetMode="Externa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hyperlink" Target="https://www.youtube.com/watch?v=gV0_raKR2UQ"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ideo" Target="https://www.youtube.com/embed/gV0_raKR2UQ?feature=oembed" TargetMode="Externa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A picture containing object, skiing, snow&#10;&#10;Description automatically generated">
            <a:extLst>
              <a:ext uri="{FF2B5EF4-FFF2-40B4-BE49-F238E27FC236}">
                <a16:creationId xmlns:a16="http://schemas.microsoft.com/office/drawing/2014/main" id="{54310B73-6363-4E1A-A58C-37C066960AEC}"/>
              </a:ext>
            </a:extLst>
          </p:cNvPr>
          <p:cNvPicPr>
            <a:picLocks noChangeAspect="1"/>
          </p:cNvPicPr>
          <p:nvPr/>
        </p:nvPicPr>
        <p:blipFill rotWithShape="1">
          <a:blip r:embed="rId3"/>
          <a:srcRect l="5438" r="14381" b="4968"/>
          <a:stretch/>
        </p:blipFill>
        <p:spPr>
          <a:xfrm>
            <a:off x="3523488" y="10"/>
            <a:ext cx="8668512" cy="6857990"/>
          </a:xfrm>
          <a:prstGeom prst="rect">
            <a:avLst/>
          </a:prstGeom>
        </p:spPr>
      </p:pic>
      <p:sp>
        <p:nvSpPr>
          <p:cNvPr id="24" name="Rectangle 2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4B5372D-7882-144B-97BD-4C70C5DB871E}"/>
              </a:ext>
            </a:extLst>
          </p:cNvPr>
          <p:cNvSpPr>
            <a:spLocks noGrp="1"/>
          </p:cNvSpPr>
          <p:nvPr>
            <p:ph type="ctrTitle"/>
          </p:nvPr>
        </p:nvSpPr>
        <p:spPr>
          <a:xfrm>
            <a:off x="477980" y="2107354"/>
            <a:ext cx="4023360" cy="1430202"/>
          </a:xfrm>
        </p:spPr>
        <p:txBody>
          <a:bodyPr anchor="b">
            <a:normAutofit/>
          </a:bodyPr>
          <a:lstStyle/>
          <a:p>
            <a:pPr algn="ctr"/>
            <a:r>
              <a:rPr lang="en-CA" sz="4800" dirty="0">
                <a:cs typeface="Times New Roman" panose="02020603050405020304" pitchFamily="18" charset="0"/>
              </a:rPr>
              <a:t>Algorithmic Bias</a:t>
            </a:r>
            <a:endParaRPr lang="en-US" sz="4800" dirty="0">
              <a:cs typeface="Times New Roman" panose="02020603050405020304" pitchFamily="18" charset="0"/>
            </a:endParaRPr>
          </a:p>
        </p:txBody>
      </p:sp>
      <p:sp>
        <p:nvSpPr>
          <p:cNvPr id="3" name="Subtitle 2">
            <a:extLst>
              <a:ext uri="{FF2B5EF4-FFF2-40B4-BE49-F238E27FC236}">
                <a16:creationId xmlns:a16="http://schemas.microsoft.com/office/drawing/2014/main" id="{65580BF8-E6CF-D148-80BC-0E97B6779072}"/>
              </a:ext>
            </a:extLst>
          </p:cNvPr>
          <p:cNvSpPr>
            <a:spLocks noGrp="1"/>
          </p:cNvSpPr>
          <p:nvPr>
            <p:ph type="subTitle" idx="1"/>
          </p:nvPr>
        </p:nvSpPr>
        <p:spPr>
          <a:xfrm>
            <a:off x="477980" y="4872922"/>
            <a:ext cx="4023359" cy="1208141"/>
          </a:xfrm>
        </p:spPr>
        <p:txBody>
          <a:bodyPr>
            <a:normAutofit/>
          </a:bodyPr>
          <a:lstStyle/>
          <a:p>
            <a:r>
              <a:rPr lang="en-US" sz="2000"/>
              <a:t>A brief overview of algorithmic bias in machine learning</a:t>
            </a:r>
          </a:p>
        </p:txBody>
      </p:sp>
      <p:sp>
        <p:nvSpPr>
          <p:cNvPr id="26" name="Rectangle 2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2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1915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686AD-4ECB-BF46-BB56-DBAD38D8D06C}"/>
              </a:ext>
            </a:extLst>
          </p:cNvPr>
          <p:cNvSpPr>
            <a:spLocks noGrp="1"/>
          </p:cNvSpPr>
          <p:nvPr>
            <p:ph type="title"/>
          </p:nvPr>
        </p:nvSpPr>
        <p:spPr>
          <a:xfrm>
            <a:off x="841247" y="978619"/>
            <a:ext cx="3410712" cy="1106424"/>
          </a:xfrm>
        </p:spPr>
        <p:txBody>
          <a:bodyPr>
            <a:normAutofit/>
          </a:bodyPr>
          <a:lstStyle/>
          <a:p>
            <a:pPr algn="ctr"/>
            <a:r>
              <a:rPr lang="en-CA" sz="2800" b="1" dirty="0"/>
              <a:t>In your groups</a:t>
            </a:r>
            <a:endParaRPr lang="en-US" sz="2800" b="1" dirty="0"/>
          </a:p>
        </p:txBody>
      </p:sp>
      <p:sp>
        <p:nvSpPr>
          <p:cNvPr id="3" name="Content Placeholder 2">
            <a:extLst>
              <a:ext uri="{FF2B5EF4-FFF2-40B4-BE49-F238E27FC236}">
                <a16:creationId xmlns:a16="http://schemas.microsoft.com/office/drawing/2014/main" id="{C1556BE4-D521-994F-A49A-489950476242}"/>
              </a:ext>
            </a:extLst>
          </p:cNvPr>
          <p:cNvSpPr>
            <a:spLocks noGrp="1"/>
          </p:cNvSpPr>
          <p:nvPr>
            <p:ph idx="1"/>
          </p:nvPr>
        </p:nvSpPr>
        <p:spPr>
          <a:xfrm>
            <a:off x="841248" y="2252870"/>
            <a:ext cx="3412219" cy="3560251"/>
          </a:xfrm>
        </p:spPr>
        <p:txBody>
          <a:bodyPr>
            <a:normAutofit/>
          </a:bodyPr>
          <a:lstStyle/>
          <a:p>
            <a:pPr marL="0" indent="0" algn="ctr">
              <a:buNone/>
            </a:pPr>
            <a:r>
              <a:rPr lang="en-CA" sz="1700" b="1" dirty="0"/>
              <a:t>For 15 mins in small group discuss a couple of the given questions!</a:t>
            </a:r>
            <a:endParaRPr lang="en-US" sz="1700" b="1" dirty="0"/>
          </a:p>
        </p:txBody>
      </p:sp>
      <p:pic>
        <p:nvPicPr>
          <p:cNvPr id="7" name="Graphic 6" descr="Onboarding">
            <a:extLst>
              <a:ext uri="{FF2B5EF4-FFF2-40B4-BE49-F238E27FC236}">
                <a16:creationId xmlns:a16="http://schemas.microsoft.com/office/drawing/2014/main" id="{AA432A49-6868-4183-9A19-DE6839F628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01284" y="630936"/>
            <a:ext cx="5495544" cy="5495544"/>
          </a:xfrm>
          <a:prstGeom prst="rect">
            <a:avLst/>
          </a:prstGeom>
        </p:spPr>
      </p:pic>
      <p:sp>
        <p:nvSpPr>
          <p:cNvPr id="4" name="TextBox 3">
            <a:extLst>
              <a:ext uri="{FF2B5EF4-FFF2-40B4-BE49-F238E27FC236}">
                <a16:creationId xmlns:a16="http://schemas.microsoft.com/office/drawing/2014/main" id="{12E2B7D2-760A-4349-A334-A62B04423167}"/>
              </a:ext>
            </a:extLst>
          </p:cNvPr>
          <p:cNvSpPr txBox="1"/>
          <p:nvPr/>
        </p:nvSpPr>
        <p:spPr>
          <a:xfrm>
            <a:off x="710545" y="3429000"/>
            <a:ext cx="3672115" cy="3016210"/>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t>What factors can you think of that may effect algorithmic bias now or in the future?</a:t>
            </a:r>
          </a:p>
          <a:p>
            <a:pPr marL="285750" indent="-285750">
              <a:spcAft>
                <a:spcPts val="600"/>
              </a:spcAft>
              <a:buFont typeface="Arial" panose="020B0604020202020204" pitchFamily="34" charset="0"/>
              <a:buChar char="•"/>
            </a:pPr>
            <a:r>
              <a:rPr lang="en-US" dirty="0"/>
              <a:t>Do you think advertising algorithms should be allowed to be optimized for cost-efficiency over equality?</a:t>
            </a:r>
          </a:p>
          <a:p>
            <a:pPr marL="285750" indent="-285750">
              <a:spcAft>
                <a:spcPts val="600"/>
              </a:spcAft>
              <a:buFont typeface="Arial" panose="020B0604020202020204" pitchFamily="34" charset="0"/>
              <a:buChar char="•"/>
            </a:pPr>
            <a:r>
              <a:rPr lang="en-US" dirty="0"/>
              <a:t>Who do you think is more at fault for bias, Developers or the data they are using?</a:t>
            </a:r>
          </a:p>
        </p:txBody>
      </p:sp>
    </p:spTree>
    <p:extLst>
      <p:ext uri="{BB962C8B-B14F-4D97-AF65-F5344CB8AC3E}">
        <p14:creationId xmlns:p14="http://schemas.microsoft.com/office/powerpoint/2010/main" val="791868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2F20A3-ECA5-0446-BD52-34D1C920D238}"/>
              </a:ext>
            </a:extLst>
          </p:cNvPr>
          <p:cNvSpPr>
            <a:spLocks noGrp="1"/>
          </p:cNvSpPr>
          <p:nvPr>
            <p:ph type="title"/>
          </p:nvPr>
        </p:nvSpPr>
        <p:spPr>
          <a:xfrm>
            <a:off x="841248" y="426720"/>
            <a:ext cx="10506456" cy="1919141"/>
          </a:xfrm>
        </p:spPr>
        <p:txBody>
          <a:bodyPr anchor="b">
            <a:normAutofit/>
          </a:bodyPr>
          <a:lstStyle/>
          <a:p>
            <a:r>
              <a:rPr lang="en-US" sz="6000" dirty="0"/>
              <a:t>Readings</a:t>
            </a:r>
          </a:p>
        </p:txBody>
      </p:sp>
      <p:sp>
        <p:nvSpPr>
          <p:cNvPr id="10"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C7B9A62-A6DF-DF49-9186-EF12F576FB26}"/>
              </a:ext>
            </a:extLst>
          </p:cNvPr>
          <p:cNvSpPr>
            <a:spLocks noGrp="1"/>
          </p:cNvSpPr>
          <p:nvPr>
            <p:ph idx="1"/>
          </p:nvPr>
        </p:nvSpPr>
        <p:spPr>
          <a:xfrm>
            <a:off x="841248" y="3337269"/>
            <a:ext cx="10509504" cy="2905686"/>
          </a:xfrm>
        </p:spPr>
        <p:txBody>
          <a:bodyPr>
            <a:normAutofit/>
          </a:bodyPr>
          <a:lstStyle/>
          <a:p>
            <a:r>
              <a:rPr lang="en-US" sz="2000" dirty="0"/>
              <a:t>Review the two articles cited in this lecture</a:t>
            </a:r>
          </a:p>
          <a:p>
            <a:pPr lvl="1"/>
            <a:r>
              <a:rPr lang="en-US" sz="2000" dirty="0"/>
              <a:t>Algorithmic Bias? An Empirical Study of Apparent Gender-Based Discrimination in the Display of STEM Career Ads</a:t>
            </a:r>
          </a:p>
          <a:p>
            <a:pPr lvl="1"/>
            <a:r>
              <a:rPr lang="en-US" sz="2000" dirty="0"/>
              <a:t>Data and Algorithmic Bias In The Web</a:t>
            </a:r>
          </a:p>
        </p:txBody>
      </p:sp>
    </p:spTree>
    <p:extLst>
      <p:ext uri="{BB962C8B-B14F-4D97-AF65-F5344CB8AC3E}">
        <p14:creationId xmlns:p14="http://schemas.microsoft.com/office/powerpoint/2010/main" val="1056084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2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88EA9F-D116-634C-A770-2E6C0B3C5D67}"/>
              </a:ext>
            </a:extLst>
          </p:cNvPr>
          <p:cNvSpPr>
            <a:spLocks noGrp="1"/>
          </p:cNvSpPr>
          <p:nvPr>
            <p:ph type="title"/>
          </p:nvPr>
        </p:nvSpPr>
        <p:spPr>
          <a:xfrm>
            <a:off x="371094" y="1161288"/>
            <a:ext cx="3438144" cy="1239012"/>
          </a:xfrm>
        </p:spPr>
        <p:txBody>
          <a:bodyPr anchor="ctr">
            <a:normAutofit/>
          </a:bodyPr>
          <a:lstStyle/>
          <a:p>
            <a:r>
              <a:rPr lang="en-US" sz="2800" dirty="0"/>
              <a:t>Bibliography </a:t>
            </a:r>
          </a:p>
        </p:txBody>
      </p:sp>
      <p:sp>
        <p:nvSpPr>
          <p:cNvPr id="27" name="Rectangle 2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2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D859C1B-1DF6-9F4F-9058-946FC3ED612D}"/>
              </a:ext>
            </a:extLst>
          </p:cNvPr>
          <p:cNvSpPr>
            <a:spLocks noGrp="1"/>
          </p:cNvSpPr>
          <p:nvPr>
            <p:ph idx="1"/>
          </p:nvPr>
        </p:nvSpPr>
        <p:spPr>
          <a:xfrm>
            <a:off x="371094" y="2718054"/>
            <a:ext cx="3438906" cy="3207258"/>
          </a:xfrm>
        </p:spPr>
        <p:txBody>
          <a:bodyPr anchor="t">
            <a:normAutofit fontScale="62500" lnSpcReduction="20000"/>
          </a:bodyPr>
          <a:lstStyle/>
          <a:p>
            <a:r>
              <a:rPr lang="en-US" sz="1700" dirty="0"/>
              <a:t>Ricardo </a:t>
            </a:r>
            <a:r>
              <a:rPr lang="en-US" sz="1700" dirty="0" err="1"/>
              <a:t>Baeza</a:t>
            </a:r>
            <a:r>
              <a:rPr lang="en-US" sz="1700" dirty="0"/>
              <a:t>-Yates. 2016. Data and algorithmic bias in the web. In Proceedings of the 8th ACM Conference on Web Science (</a:t>
            </a:r>
            <a:r>
              <a:rPr lang="en-US" sz="1700" dirty="0" err="1"/>
              <a:t>WebSci</a:t>
            </a:r>
            <a:r>
              <a:rPr lang="en-US" sz="1700" dirty="0"/>
              <a:t> ’16). Association for Computing Machinery, New York, NY, USA, 1. </a:t>
            </a:r>
            <a:r>
              <a:rPr lang="en-US" sz="1700" dirty="0" err="1"/>
              <a:t>DOI:</a:t>
            </a:r>
            <a:r>
              <a:rPr lang="en-US" sz="1700" dirty="0" err="1">
                <a:hlinkClick r:id="rId2"/>
              </a:rPr>
              <a:t>https</a:t>
            </a:r>
            <a:r>
              <a:rPr lang="en-US" sz="1700" dirty="0">
                <a:hlinkClick r:id="rId2"/>
              </a:rPr>
              <a:t>://</a:t>
            </a:r>
            <a:r>
              <a:rPr lang="en-US" sz="1700" dirty="0" err="1">
                <a:hlinkClick r:id="rId2"/>
              </a:rPr>
              <a:t>doi.org</a:t>
            </a:r>
            <a:r>
              <a:rPr lang="en-US" sz="1700" dirty="0">
                <a:hlinkClick r:id="rId2"/>
              </a:rPr>
              <a:t>/10.1145/2908131.2908135 </a:t>
            </a:r>
            <a:endParaRPr lang="en-US" sz="1300" dirty="0"/>
          </a:p>
          <a:p>
            <a:r>
              <a:rPr lang="en-CA" sz="1800" dirty="0"/>
              <a:t>Lambrecht, A. (2019, April 10). Algorithmic Bias? An Empirical Study of Apparent Gender-Based Discrimination in the Display of STEM Career Ads. Retrieved May 29, 2020, from </a:t>
            </a:r>
            <a:r>
              <a:rPr lang="en-CA" sz="1800" dirty="0">
                <a:hlinkClick r:id="rId3"/>
              </a:rPr>
              <a:t>https://pubsonline.informs.org/doi/abs/10.1287/mnsc.2018.3093</a:t>
            </a:r>
            <a:endParaRPr lang="en-CA" sz="1800" dirty="0"/>
          </a:p>
          <a:p>
            <a:r>
              <a:rPr lang="en-CA" sz="1800" dirty="0">
                <a:hlinkClick r:id="rId4"/>
              </a:rPr>
              <a:t>https://www.youtube.com/watch?v=gV0_raKR2UQ</a:t>
            </a:r>
            <a:endParaRPr lang="en-CA" sz="1800" dirty="0"/>
          </a:p>
        </p:txBody>
      </p:sp>
      <p:pic>
        <p:nvPicPr>
          <p:cNvPr id="7" name="Graphic 6" descr="Work Item Bug">
            <a:extLst>
              <a:ext uri="{FF2B5EF4-FFF2-40B4-BE49-F238E27FC236}">
                <a16:creationId xmlns:a16="http://schemas.microsoft.com/office/drawing/2014/main" id="{217A84C7-2998-4B90-A846-D9511C535B5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24144" y="841248"/>
            <a:ext cx="5276088" cy="5276088"/>
          </a:xfrm>
          <a:prstGeom prst="rect">
            <a:avLst/>
          </a:prstGeom>
        </p:spPr>
      </p:pic>
    </p:spTree>
    <p:extLst>
      <p:ext uri="{BB962C8B-B14F-4D97-AF65-F5344CB8AC3E}">
        <p14:creationId xmlns:p14="http://schemas.microsoft.com/office/powerpoint/2010/main" val="2226744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B90B6E-597F-2F40-B2FC-41D0EB80CAEC}"/>
              </a:ext>
            </a:extLst>
          </p:cNvPr>
          <p:cNvSpPr>
            <a:spLocks noGrp="1"/>
          </p:cNvSpPr>
          <p:nvPr>
            <p:ph type="title"/>
          </p:nvPr>
        </p:nvSpPr>
        <p:spPr>
          <a:xfrm>
            <a:off x="841248" y="334644"/>
            <a:ext cx="10509504" cy="1076914"/>
          </a:xfrm>
        </p:spPr>
        <p:txBody>
          <a:bodyPr anchor="ctr">
            <a:normAutofit/>
          </a:bodyPr>
          <a:lstStyle/>
          <a:p>
            <a:pPr algn="ctr"/>
            <a:r>
              <a:rPr lang="en-US" b="1" dirty="0"/>
              <a:t>Today</a:t>
            </a: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715DD841-1791-4185-A495-AB808EF7CF11}"/>
              </a:ext>
            </a:extLst>
          </p:cNvPr>
          <p:cNvGraphicFramePr>
            <a:graphicFrameLocks noGrp="1"/>
          </p:cNvGraphicFramePr>
          <p:nvPr>
            <p:ph idx="1"/>
            <p:extLst>
              <p:ext uri="{D42A27DB-BD31-4B8C-83A1-F6EECF244321}">
                <p14:modId xmlns:p14="http://schemas.microsoft.com/office/powerpoint/2010/main" val="4064422866"/>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9803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23">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25">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Rectangle 27">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AD9AE5-20EF-994D-8F58-FA252453BEED}"/>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400"/>
              <a:t>Algorithmic Bias and Fairness: Crash Course AI #18</a:t>
            </a:r>
          </a:p>
        </p:txBody>
      </p:sp>
      <p:sp>
        <p:nvSpPr>
          <p:cNvPr id="41" name="Rectangle 2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3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Online Media 3" descr="Algorithmic Bias and Fairness: Crash Course AI #18">
            <a:hlinkClick r:id="" action="ppaction://media"/>
            <a:extLst>
              <a:ext uri="{FF2B5EF4-FFF2-40B4-BE49-F238E27FC236}">
                <a16:creationId xmlns:a16="http://schemas.microsoft.com/office/drawing/2014/main" id="{0E7967D7-9AB0-C34C-9C1D-1E9D5B710CB1}"/>
              </a:ext>
            </a:extLst>
          </p:cNvPr>
          <p:cNvPicPr>
            <a:picLocks noRot="1" noChangeAspect="1"/>
          </p:cNvPicPr>
          <p:nvPr>
            <a:videoFile r:link="rId1"/>
          </p:nvPr>
        </p:nvPicPr>
        <p:blipFill>
          <a:blip r:embed="rId4"/>
          <a:stretch>
            <a:fillRect/>
          </a:stretch>
        </p:blipFill>
        <p:spPr>
          <a:xfrm>
            <a:off x="4864608" y="1427834"/>
            <a:ext cx="6846363" cy="3851077"/>
          </a:xfrm>
          <a:prstGeom prst="rect">
            <a:avLst/>
          </a:prstGeom>
        </p:spPr>
      </p:pic>
    </p:spTree>
    <p:extLst>
      <p:ext uri="{BB962C8B-B14F-4D97-AF65-F5344CB8AC3E}">
        <p14:creationId xmlns:p14="http://schemas.microsoft.com/office/powerpoint/2010/main" val="503872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80000">
                <p:cTn id="12" fill="hold" display="0">
                  <p:stCondLst>
                    <p:cond delay="indefinite"/>
                  </p:stCondLst>
                </p:cTn>
                <p:tgtEl>
                  <p:spTgt spid="4"/>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23">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Shape 25">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27">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6840E2E-FAAB-2F4C-BAD1-47B9783384B5}"/>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6700" b="1" dirty="0"/>
              <a:t>Data and Algorithmic Bias In The Web</a:t>
            </a:r>
          </a:p>
        </p:txBody>
      </p:sp>
      <p:sp>
        <p:nvSpPr>
          <p:cNvPr id="30" name="Rectangle 29">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9224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7DAC33-6D70-2B43-A337-9AC3BA14E673}"/>
              </a:ext>
            </a:extLst>
          </p:cNvPr>
          <p:cNvSpPr>
            <a:spLocks noGrp="1"/>
          </p:cNvSpPr>
          <p:nvPr>
            <p:ph type="title"/>
          </p:nvPr>
        </p:nvSpPr>
        <p:spPr>
          <a:xfrm>
            <a:off x="841248" y="334644"/>
            <a:ext cx="10509504" cy="1076914"/>
          </a:xfrm>
        </p:spPr>
        <p:txBody>
          <a:bodyPr anchor="ctr">
            <a:normAutofit/>
          </a:bodyPr>
          <a:lstStyle/>
          <a:p>
            <a:r>
              <a:rPr lang="en-US" sz="3400"/>
              <a:t>The largest public repository we have ever created</a:t>
            </a: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ED9CD5DF-6BAB-4661-BD87-153996764B97}"/>
              </a:ext>
            </a:extLst>
          </p:cNvPr>
          <p:cNvGraphicFramePr>
            <a:graphicFrameLocks noGrp="1"/>
          </p:cNvGraphicFramePr>
          <p:nvPr>
            <p:ph idx="1"/>
            <p:extLst>
              <p:ext uri="{D42A27DB-BD31-4B8C-83A1-F6EECF244321}">
                <p14:modId xmlns:p14="http://schemas.microsoft.com/office/powerpoint/2010/main" val="219486438"/>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4771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304DC3-6224-EF4F-8D9A-25F40BF1737A}"/>
              </a:ext>
            </a:extLst>
          </p:cNvPr>
          <p:cNvSpPr>
            <a:spLocks noGrp="1"/>
          </p:cNvSpPr>
          <p:nvPr>
            <p:ph type="title"/>
          </p:nvPr>
        </p:nvSpPr>
        <p:spPr>
          <a:xfrm>
            <a:off x="612648" y="1078992"/>
            <a:ext cx="6268770" cy="1536192"/>
          </a:xfrm>
        </p:spPr>
        <p:txBody>
          <a:bodyPr anchor="b">
            <a:normAutofit/>
          </a:bodyPr>
          <a:lstStyle/>
          <a:p>
            <a:r>
              <a:rPr lang="en-CA" sz="3600"/>
              <a:t>More than 1.5 billion people use Facebook monthly</a:t>
            </a:r>
            <a:endParaRPr lang="en-US" sz="3600"/>
          </a:p>
        </p:txBody>
      </p:sp>
      <p:sp>
        <p:nvSpPr>
          <p:cNvPr id="12" name="Rectangle 11">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4B396CE-CB97-914E-B990-66E39C65B160}"/>
              </a:ext>
            </a:extLst>
          </p:cNvPr>
          <p:cNvSpPr>
            <a:spLocks noGrp="1"/>
          </p:cNvSpPr>
          <p:nvPr>
            <p:ph idx="1"/>
          </p:nvPr>
        </p:nvSpPr>
        <p:spPr>
          <a:xfrm>
            <a:off x="612648" y="3355848"/>
            <a:ext cx="6268770" cy="2825496"/>
          </a:xfrm>
        </p:spPr>
        <p:txBody>
          <a:bodyPr>
            <a:normAutofit/>
          </a:bodyPr>
          <a:lstStyle/>
          <a:p>
            <a:pPr>
              <a:lnSpc>
                <a:spcPct val="100000"/>
              </a:lnSpc>
            </a:pPr>
            <a:r>
              <a:rPr lang="en-US" sz="1400" dirty="0"/>
              <a:t>Creating an algorithm to create personal ads for this many people has comes with many challenges that not acknowledged would cause exponentially more bias.</a:t>
            </a:r>
          </a:p>
          <a:p>
            <a:pPr>
              <a:lnSpc>
                <a:spcPct val="100000"/>
              </a:lnSpc>
            </a:pPr>
            <a:r>
              <a:rPr lang="en-US" sz="1400" dirty="0"/>
              <a:t>Such as:</a:t>
            </a:r>
          </a:p>
          <a:p>
            <a:pPr lvl="1">
              <a:lnSpc>
                <a:spcPct val="100000"/>
              </a:lnSpc>
            </a:pPr>
            <a:r>
              <a:rPr lang="en-CA" sz="1400" dirty="0"/>
              <a:t>Large class imbalance distributions</a:t>
            </a:r>
            <a:endParaRPr lang="en-US" sz="1400" dirty="0"/>
          </a:p>
          <a:p>
            <a:pPr lvl="1">
              <a:lnSpc>
                <a:spcPct val="100000"/>
              </a:lnSpc>
            </a:pPr>
            <a:r>
              <a:rPr lang="en-US" sz="1400" dirty="0"/>
              <a:t>Global reach and internationalization</a:t>
            </a:r>
          </a:p>
          <a:p>
            <a:pPr lvl="1">
              <a:lnSpc>
                <a:spcPct val="100000"/>
              </a:lnSpc>
            </a:pPr>
            <a:r>
              <a:rPr lang="en-US" sz="1400" dirty="0"/>
              <a:t>Feature engineering on ad content</a:t>
            </a:r>
          </a:p>
          <a:p>
            <a:pPr lvl="1">
              <a:lnSpc>
                <a:spcPct val="100000"/>
              </a:lnSpc>
            </a:pPr>
            <a:r>
              <a:rPr lang="en-US" sz="1400" dirty="0"/>
              <a:t>Human reviewer accuracy</a:t>
            </a:r>
          </a:p>
          <a:p>
            <a:pPr lvl="1">
              <a:lnSpc>
                <a:spcPct val="100000"/>
              </a:lnSpc>
            </a:pPr>
            <a:r>
              <a:rPr lang="en-US" sz="1400" dirty="0"/>
              <a:t>Dynamic ecosystem and evolving patterns</a:t>
            </a:r>
          </a:p>
          <a:p>
            <a:pPr lvl="1">
              <a:lnSpc>
                <a:spcPct val="100000"/>
              </a:lnSpc>
            </a:pPr>
            <a:r>
              <a:rPr lang="en-US" sz="1400" dirty="0"/>
              <a:t>Machine learning at scale</a:t>
            </a:r>
          </a:p>
        </p:txBody>
      </p:sp>
      <p:pic>
        <p:nvPicPr>
          <p:cNvPr id="7" name="Graphic 6" descr="Business Growth">
            <a:extLst>
              <a:ext uri="{FF2B5EF4-FFF2-40B4-BE49-F238E27FC236}">
                <a16:creationId xmlns:a16="http://schemas.microsoft.com/office/drawing/2014/main" id="{2393B0FA-BCA6-42D6-B8B6-B3700099B6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94066" y="1272395"/>
            <a:ext cx="4237686" cy="4237686"/>
          </a:xfrm>
          <a:prstGeom prst="rect">
            <a:avLst/>
          </a:prstGeom>
        </p:spPr>
      </p:pic>
    </p:spTree>
    <p:extLst>
      <p:ext uri="{BB962C8B-B14F-4D97-AF65-F5344CB8AC3E}">
        <p14:creationId xmlns:p14="http://schemas.microsoft.com/office/powerpoint/2010/main" val="2111611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BD6A324-FF84-C74E-A3DA-1B990E475F33}"/>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4500" b="1" dirty="0"/>
              <a:t>Algorithmic Bias? An Empirical Study of Apparent Gender-Based Discrimination in the Display of STEM Career Ads</a:t>
            </a:r>
          </a:p>
        </p:txBody>
      </p:sp>
      <p:sp>
        <p:nvSpPr>
          <p:cNvPr id="17" name="Rectangle 16">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9972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E86A98-EF47-9643-BEC4-5270BF2B857D}"/>
              </a:ext>
            </a:extLst>
          </p:cNvPr>
          <p:cNvSpPr>
            <a:spLocks noGrp="1"/>
          </p:cNvSpPr>
          <p:nvPr>
            <p:ph type="title"/>
          </p:nvPr>
        </p:nvSpPr>
        <p:spPr>
          <a:xfrm>
            <a:off x="612648" y="1078992"/>
            <a:ext cx="6268770" cy="1536192"/>
          </a:xfrm>
        </p:spPr>
        <p:txBody>
          <a:bodyPr anchor="b">
            <a:normAutofit/>
          </a:bodyPr>
          <a:lstStyle/>
          <a:p>
            <a:r>
              <a:rPr lang="en-US" sz="2500"/>
              <a:t>Advertisements </a:t>
            </a:r>
            <a:r>
              <a:rPr lang="en-CA" sz="2500"/>
              <a:t>explicitly intended to be gender neutral in their delivery being shown less to women than men.</a:t>
            </a:r>
            <a:endParaRPr lang="en-US" sz="2500"/>
          </a:p>
        </p:txBody>
      </p:sp>
      <p:sp>
        <p:nvSpPr>
          <p:cNvPr id="28" name="Rectangle 20">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2">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189F2D2-5EC2-134A-A0F1-A39E609B0E11}"/>
              </a:ext>
            </a:extLst>
          </p:cNvPr>
          <p:cNvSpPr>
            <a:spLocks noGrp="1"/>
          </p:cNvSpPr>
          <p:nvPr>
            <p:ph idx="1"/>
          </p:nvPr>
        </p:nvSpPr>
        <p:spPr>
          <a:xfrm>
            <a:off x="612648" y="3355848"/>
            <a:ext cx="6268770" cy="2825496"/>
          </a:xfrm>
        </p:spPr>
        <p:txBody>
          <a:bodyPr>
            <a:normAutofit/>
          </a:bodyPr>
          <a:lstStyle/>
          <a:p>
            <a:pPr>
              <a:lnSpc>
                <a:spcPct val="100000"/>
              </a:lnSpc>
            </a:pPr>
            <a:r>
              <a:rPr lang="en-US" sz="1400"/>
              <a:t>“</a:t>
            </a:r>
            <a:r>
              <a:rPr lang="en-CA" sz="1400"/>
              <a:t>We explore data from a field test of how an algorithm delivered ads promoting job opportunities in the science, technology, engineering and math fields. This ad was explicitly intended to be gender neutral in its delivery. Empirically, however, fewer women saw the ad than men. This happened because younger women are a prized demographic and are more expensive to show ads to. An algorithm that simply optimizes cost-effectiveness in ad delivery will deliver ads that were intended to be gender neutral in an apparently discriminatory way, because of crowding out.”</a:t>
            </a:r>
          </a:p>
          <a:p>
            <a:pPr>
              <a:lnSpc>
                <a:spcPct val="100000"/>
              </a:lnSpc>
            </a:pPr>
            <a:r>
              <a:rPr lang="en-CA" sz="1400"/>
              <a:t>Since women are generally more expensive to show ads to, they are they are targeted far less by algorithms that optimized based on cost-effectiveness.</a:t>
            </a:r>
          </a:p>
          <a:p>
            <a:pPr>
              <a:lnSpc>
                <a:spcPct val="100000"/>
              </a:lnSpc>
            </a:pPr>
            <a:endParaRPr lang="en-US" sz="1400" dirty="0"/>
          </a:p>
        </p:txBody>
      </p:sp>
      <p:pic>
        <p:nvPicPr>
          <p:cNvPr id="7" name="Graphic 6" descr="Target Audience">
            <a:extLst>
              <a:ext uri="{FF2B5EF4-FFF2-40B4-BE49-F238E27FC236}">
                <a16:creationId xmlns:a16="http://schemas.microsoft.com/office/drawing/2014/main" id="{5253EEB4-3BD4-4F0B-88AE-9E1BF9973D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94066" y="1272395"/>
            <a:ext cx="4237686" cy="4237686"/>
          </a:xfrm>
          <a:prstGeom prst="rect">
            <a:avLst/>
          </a:prstGeom>
        </p:spPr>
      </p:pic>
    </p:spTree>
    <p:extLst>
      <p:ext uri="{BB962C8B-B14F-4D97-AF65-F5344CB8AC3E}">
        <p14:creationId xmlns:p14="http://schemas.microsoft.com/office/powerpoint/2010/main" val="2990242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Freeform: Shape 28">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Freeform: Shape 30">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52942B-2696-D445-BFAF-F97E4A79C3E6}"/>
              </a:ext>
            </a:extLst>
          </p:cNvPr>
          <p:cNvSpPr>
            <a:spLocks noGrp="1"/>
          </p:cNvSpPr>
          <p:nvPr>
            <p:ph type="title"/>
          </p:nvPr>
        </p:nvSpPr>
        <p:spPr>
          <a:xfrm>
            <a:off x="481029" y="1490511"/>
            <a:ext cx="4023360" cy="2031329"/>
          </a:xfrm>
        </p:spPr>
        <p:txBody>
          <a:bodyPr vert="horz" lIns="91440" tIns="45720" rIns="91440" bIns="45720" rtlCol="0" anchor="b">
            <a:normAutofit/>
          </a:bodyPr>
          <a:lstStyle/>
          <a:p>
            <a:r>
              <a:rPr lang="en-US" sz="4400" b="1" dirty="0"/>
              <a:t>This week’s activity and readings</a:t>
            </a:r>
            <a:endParaRPr lang="en-US" sz="4400" dirty="0"/>
          </a:p>
        </p:txBody>
      </p:sp>
      <p:sp>
        <p:nvSpPr>
          <p:cNvPr id="33" name="Rectangle 3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ooks">
            <a:extLst>
              <a:ext uri="{FF2B5EF4-FFF2-40B4-BE49-F238E27FC236}">
                <a16:creationId xmlns:a16="http://schemas.microsoft.com/office/drawing/2014/main" id="{13CE3919-0DBB-4777-AC32-27AAA99AAB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1084" y="625684"/>
            <a:ext cx="5455380" cy="5455380"/>
          </a:xfrm>
          <a:prstGeom prst="rect">
            <a:avLst/>
          </a:prstGeom>
        </p:spPr>
      </p:pic>
    </p:spTree>
    <p:extLst>
      <p:ext uri="{BB962C8B-B14F-4D97-AF65-F5344CB8AC3E}">
        <p14:creationId xmlns:p14="http://schemas.microsoft.com/office/powerpoint/2010/main" val="1660011744"/>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243341"/>
      </a:dk2>
      <a:lt2>
        <a:srgbClr val="E2E8E3"/>
      </a:lt2>
      <a:accent1>
        <a:srgbClr val="C34DB4"/>
      </a:accent1>
      <a:accent2>
        <a:srgbClr val="903BB1"/>
      </a:accent2>
      <a:accent3>
        <a:srgbClr val="704DC3"/>
      </a:accent3>
      <a:accent4>
        <a:srgbClr val="4A57B7"/>
      </a:accent4>
      <a:accent5>
        <a:srgbClr val="4D8CC3"/>
      </a:accent5>
      <a:accent6>
        <a:srgbClr val="3BACB1"/>
      </a:accent6>
      <a:hlink>
        <a:srgbClr val="507BC4"/>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582</Words>
  <Application>Microsoft Macintosh PowerPoint</Application>
  <PresentationFormat>Widescreen</PresentationFormat>
  <Paragraphs>42</Paragraphs>
  <Slides>12</Slides>
  <Notes>2</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Avenir Next LT Pro</vt:lpstr>
      <vt:lpstr>Calibri</vt:lpstr>
      <vt:lpstr>AccentBoxVTI</vt:lpstr>
      <vt:lpstr>Algorithmic Bias</vt:lpstr>
      <vt:lpstr>Today</vt:lpstr>
      <vt:lpstr>Algorithmic Bias and Fairness: Crash Course AI #18</vt:lpstr>
      <vt:lpstr>Data and Algorithmic Bias In The Web</vt:lpstr>
      <vt:lpstr>The largest public repository we have ever created</vt:lpstr>
      <vt:lpstr>More than 1.5 billion people use Facebook monthly</vt:lpstr>
      <vt:lpstr>Algorithmic Bias? An Empirical Study of Apparent Gender-Based Discrimination in the Display of STEM Career Ads</vt:lpstr>
      <vt:lpstr>Advertisements explicitly intended to be gender neutral in their delivery being shown less to women than men.</vt:lpstr>
      <vt:lpstr>This week’s activity and readings</vt:lpstr>
      <vt:lpstr>In your groups</vt:lpstr>
      <vt:lpstr>Readings</vt:lpstr>
      <vt:lpstr>Bibliography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Algorithmic Bias</dc:title>
  <dc:creator>Stephen Cole</dc:creator>
  <cp:lastModifiedBy>Stephen Cole</cp:lastModifiedBy>
  <cp:revision>3</cp:revision>
  <dcterms:created xsi:type="dcterms:W3CDTF">2020-05-30T21:39:33Z</dcterms:created>
  <dcterms:modified xsi:type="dcterms:W3CDTF">2020-05-30T22:19:13Z</dcterms:modified>
</cp:coreProperties>
</file>