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673f0d7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673f0d7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673f0d7f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673f0d7f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673f0d7f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673f0d7f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673f0d7f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673f0d7f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673f0d7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673f0d7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673f0d7f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673f0d7f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673f0d7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673f0d7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673f0d7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673f0d7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673f0d7f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673f0d7f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673f0d7f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673f0d7f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673f0d7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673f0d7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673f0d7f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673f0d7f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673f0d7f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673f0d7f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673f0d7f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673f0d7f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3.jpg"/><Relationship Id="rId5"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5.png"/><Relationship Id="rId11" Type="http://schemas.openxmlformats.org/officeDocument/2006/relationships/image" Target="../media/image20.png"/><Relationship Id="rId10" Type="http://schemas.openxmlformats.org/officeDocument/2006/relationships/image" Target="../media/image22.png"/><Relationship Id="rId9"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3" y="744575"/>
            <a:ext cx="51510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666666"/>
                </a:solidFill>
              </a:rPr>
              <a:t>Housing Market Sale-price Predictor</a:t>
            </a:r>
            <a:endParaRPr>
              <a:solidFill>
                <a:srgbClr val="666666"/>
              </a:solidFill>
            </a:endParaRPr>
          </a:p>
        </p:txBody>
      </p:sp>
      <p:sp>
        <p:nvSpPr>
          <p:cNvPr id="55" name="Google Shape;55;p13"/>
          <p:cNvSpPr txBox="1"/>
          <p:nvPr>
            <p:ph idx="1" type="subTitle"/>
          </p:nvPr>
        </p:nvSpPr>
        <p:spPr>
          <a:xfrm>
            <a:off x="311700" y="2834125"/>
            <a:ext cx="5151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(HoMS Predictor)</a:t>
            </a:r>
            <a:endParaRPr i="1"/>
          </a:p>
        </p:txBody>
      </p:sp>
      <p:pic>
        <p:nvPicPr>
          <p:cNvPr id="56" name="Google Shape;56;p13"/>
          <p:cNvPicPr preferRelativeResize="0"/>
          <p:nvPr/>
        </p:nvPicPr>
        <p:blipFill>
          <a:blip r:embed="rId3">
            <a:alphaModFix/>
          </a:blip>
          <a:stretch>
            <a:fillRect/>
          </a:stretch>
        </p:blipFill>
        <p:spPr>
          <a:xfrm>
            <a:off x="5737258" y="0"/>
            <a:ext cx="3406735" cy="5143501"/>
          </a:xfrm>
          <a:prstGeom prst="rect">
            <a:avLst/>
          </a:prstGeom>
          <a:noFill/>
          <a:ln>
            <a:noFill/>
          </a:ln>
        </p:spPr>
      </p:pic>
      <p:sp>
        <p:nvSpPr>
          <p:cNvPr id="57" name="Google Shape;57;p13"/>
          <p:cNvSpPr txBox="1"/>
          <p:nvPr/>
        </p:nvSpPr>
        <p:spPr>
          <a:xfrm>
            <a:off x="1183800" y="3504025"/>
            <a:ext cx="34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Presentation and work by Stephen Dodd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PCA</a:t>
            </a:r>
            <a:endParaRPr/>
          </a:p>
        </p:txBody>
      </p:sp>
      <p:sp>
        <p:nvSpPr>
          <p:cNvPr id="125" name="Google Shape;125;p22"/>
          <p:cNvSpPr txBox="1"/>
          <p:nvPr>
            <p:ph idx="1" type="body"/>
          </p:nvPr>
        </p:nvSpPr>
        <p:spPr>
          <a:xfrm>
            <a:off x="311700" y="1152475"/>
            <a:ext cx="278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PCA analysis by neighborhood averages shows a pretty strong explanation of variance, with the first two components explaining over 80% of the variance. Mean was used to group the values for component analysis.</a:t>
            </a:r>
            <a:endParaRPr/>
          </a:p>
        </p:txBody>
      </p:sp>
      <p:pic>
        <p:nvPicPr>
          <p:cNvPr id="126" name="Google Shape;126;p22"/>
          <p:cNvPicPr preferRelativeResize="0"/>
          <p:nvPr/>
        </p:nvPicPr>
        <p:blipFill>
          <a:blip r:embed="rId3">
            <a:alphaModFix/>
          </a:blip>
          <a:stretch>
            <a:fillRect/>
          </a:stretch>
        </p:blipFill>
        <p:spPr>
          <a:xfrm>
            <a:off x="3098848" y="800225"/>
            <a:ext cx="5317675" cy="4120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0"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6305496" y="1923000"/>
            <a:ext cx="4117376" cy="3174873"/>
          </a:xfrm>
          <a:prstGeom prst="rect">
            <a:avLst/>
          </a:prstGeom>
          <a:noFill/>
          <a:ln>
            <a:noFill/>
          </a:ln>
        </p:spPr>
      </p:pic>
      <p:sp>
        <p:nvSpPr>
          <p:cNvPr id="132" name="Google Shape;132;p23"/>
          <p:cNvSpPr txBox="1"/>
          <p:nvPr>
            <p:ph type="title"/>
          </p:nvPr>
        </p:nvSpPr>
        <p:spPr>
          <a:xfrm>
            <a:off x="311700" y="445025"/>
            <a:ext cx="41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chemeClr val="lt1"/>
                </a:solidFill>
                <a:highlight>
                  <a:schemeClr val="dk1"/>
                </a:highlight>
              </a:rPr>
              <a:t>Data Pre-processing</a:t>
            </a:r>
            <a:endParaRPr b="1" sz="3020">
              <a:solidFill>
                <a:schemeClr val="lt1"/>
              </a:solidFill>
              <a:highlight>
                <a:schemeClr val="dk1"/>
              </a:highlight>
            </a:endParaRPr>
          </a:p>
        </p:txBody>
      </p:sp>
      <p:sp>
        <p:nvSpPr>
          <p:cNvPr id="133" name="Google Shape;133;p23"/>
          <p:cNvSpPr txBox="1"/>
          <p:nvPr>
            <p:ph idx="1" type="body"/>
          </p:nvPr>
        </p:nvSpPr>
        <p:spPr>
          <a:xfrm>
            <a:off x="311700" y="1152475"/>
            <a:ext cx="6087900" cy="152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9900"/>
                </a:solidFill>
                <a:highlight>
                  <a:schemeClr val="dk1"/>
                </a:highlight>
              </a:rPr>
              <a:t>The first data transformation was to get dummy variables.</a:t>
            </a:r>
            <a:endParaRPr>
              <a:solidFill>
                <a:srgbClr val="FF9900"/>
              </a:solidFill>
              <a:highlight>
                <a:schemeClr val="dk1"/>
              </a:highlight>
            </a:endParaRPr>
          </a:p>
          <a:p>
            <a:pPr indent="0" lvl="0" marL="0" rtl="0" algn="l">
              <a:spcBef>
                <a:spcPts val="1200"/>
              </a:spcBef>
              <a:spcAft>
                <a:spcPts val="0"/>
              </a:spcAft>
              <a:buNone/>
            </a:pPr>
            <a:r>
              <a:rPr lang="en">
                <a:solidFill>
                  <a:srgbClr val="00FF00"/>
                </a:solidFill>
                <a:highlight>
                  <a:schemeClr val="dk1"/>
                </a:highlight>
              </a:rPr>
              <a:t>The second was to run a train test split of 80/20.</a:t>
            </a:r>
            <a:endParaRPr>
              <a:solidFill>
                <a:srgbClr val="00FF00"/>
              </a:solidFill>
              <a:highlight>
                <a:schemeClr val="dk1"/>
              </a:highlight>
            </a:endParaRPr>
          </a:p>
          <a:p>
            <a:pPr indent="0" lvl="0" marL="0" rtl="0" algn="l">
              <a:spcBef>
                <a:spcPts val="1200"/>
              </a:spcBef>
              <a:spcAft>
                <a:spcPts val="1200"/>
              </a:spcAft>
              <a:buNone/>
            </a:pPr>
            <a:r>
              <a:rPr lang="en">
                <a:solidFill>
                  <a:srgbClr val="54B0FF"/>
                </a:solidFill>
                <a:highlight>
                  <a:schemeClr val="dk1"/>
                </a:highlight>
              </a:rPr>
              <a:t>The final step was to scale my data.</a:t>
            </a:r>
            <a:endParaRPr>
              <a:solidFill>
                <a:srgbClr val="54B0FF"/>
              </a:solidFill>
              <a:highlight>
                <a:schemeClr val="dk1"/>
              </a:highlight>
            </a:endParaRPr>
          </a:p>
        </p:txBody>
      </p:sp>
      <p:pic>
        <p:nvPicPr>
          <p:cNvPr id="134" name="Google Shape;134;p23"/>
          <p:cNvPicPr preferRelativeResize="0"/>
          <p:nvPr/>
        </p:nvPicPr>
        <p:blipFill>
          <a:blip r:embed="rId4">
            <a:alphaModFix/>
          </a:blip>
          <a:stretch>
            <a:fillRect/>
          </a:stretch>
        </p:blipFill>
        <p:spPr>
          <a:xfrm>
            <a:off x="0" y="2469125"/>
            <a:ext cx="4009351" cy="2674375"/>
          </a:xfrm>
          <a:prstGeom prst="rect">
            <a:avLst/>
          </a:prstGeom>
          <a:noFill/>
          <a:ln>
            <a:noFill/>
          </a:ln>
        </p:spPr>
      </p:pic>
      <p:pic>
        <p:nvPicPr>
          <p:cNvPr id="135" name="Google Shape;135;p23"/>
          <p:cNvPicPr preferRelativeResize="0"/>
          <p:nvPr/>
        </p:nvPicPr>
        <p:blipFill>
          <a:blip r:embed="rId5">
            <a:alphaModFix/>
          </a:blip>
          <a:stretch>
            <a:fillRect/>
          </a:stretch>
        </p:blipFill>
        <p:spPr>
          <a:xfrm>
            <a:off x="4009350" y="3421400"/>
            <a:ext cx="2296147" cy="1722101"/>
          </a:xfrm>
          <a:prstGeom prst="rect">
            <a:avLst/>
          </a:prstGeom>
          <a:noFill/>
          <a:ln>
            <a:noFill/>
          </a:ln>
        </p:spPr>
      </p:pic>
      <p:pic>
        <p:nvPicPr>
          <p:cNvPr id="136" name="Google Shape;136;p23"/>
          <p:cNvPicPr preferRelativeResize="0"/>
          <p:nvPr/>
        </p:nvPicPr>
        <p:blipFill>
          <a:blip r:embed="rId3">
            <a:alphaModFix/>
          </a:blip>
          <a:stretch>
            <a:fillRect/>
          </a:stretch>
        </p:blipFill>
        <p:spPr>
          <a:xfrm>
            <a:off x="7350625" y="445025"/>
            <a:ext cx="1793376" cy="1382876"/>
          </a:xfrm>
          <a:prstGeom prst="rect">
            <a:avLst/>
          </a:prstGeom>
          <a:noFill/>
          <a:ln>
            <a:noFill/>
          </a:ln>
        </p:spPr>
      </p:pic>
      <p:sp>
        <p:nvSpPr>
          <p:cNvPr id="137" name="Google Shape;137;p23"/>
          <p:cNvSpPr/>
          <p:nvPr/>
        </p:nvSpPr>
        <p:spPr>
          <a:xfrm rot="1851373">
            <a:off x="3098906" y="3196708"/>
            <a:ext cx="1425464" cy="400124"/>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nvSpPr>
        <p:spPr>
          <a:xfrm>
            <a:off x="1357150" y="2571750"/>
            <a:ext cx="188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highlight>
                  <a:schemeClr val="dk1"/>
                </a:highlight>
              </a:rPr>
              <a:t>pd.get_dummies</a:t>
            </a:r>
            <a:endParaRPr b="1" sz="1600">
              <a:solidFill>
                <a:srgbClr val="FF9900"/>
              </a:solidFill>
              <a:highlight>
                <a:schemeClr val="dk1"/>
              </a:highlight>
            </a:endParaRPr>
          </a:p>
        </p:txBody>
      </p:sp>
      <p:sp>
        <p:nvSpPr>
          <p:cNvPr id="139" name="Google Shape;139;p23"/>
          <p:cNvSpPr/>
          <p:nvPr/>
        </p:nvSpPr>
        <p:spPr>
          <a:xfrm rot="-1352962">
            <a:off x="5600559" y="1619207"/>
            <a:ext cx="1425370" cy="400131"/>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2282050" y="4168675"/>
            <a:ext cx="41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0FF00"/>
                </a:solidFill>
                <a:highlight>
                  <a:schemeClr val="dk1"/>
                </a:highlight>
              </a:rPr>
              <a:t>sklearn.model_selection.train_test_split</a:t>
            </a:r>
            <a:endParaRPr b="1" sz="1600">
              <a:solidFill>
                <a:srgbClr val="00FF00"/>
              </a:solidFill>
              <a:highlight>
                <a:schemeClr val="dk1"/>
              </a:highlight>
            </a:endParaRPr>
          </a:p>
        </p:txBody>
      </p:sp>
      <p:sp>
        <p:nvSpPr>
          <p:cNvPr id="141" name="Google Shape;141;p23"/>
          <p:cNvSpPr txBox="1"/>
          <p:nvPr/>
        </p:nvSpPr>
        <p:spPr>
          <a:xfrm rot="-1372926">
            <a:off x="4435308" y="2126240"/>
            <a:ext cx="4285868" cy="400228"/>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rgbClr val="54B0FF"/>
                </a:solidFill>
                <a:highlight>
                  <a:schemeClr val="dk1"/>
                </a:highlight>
              </a:rPr>
              <a:t>sklearn.preprocessing.StandardScaler</a:t>
            </a:r>
            <a:endParaRPr b="1" sz="1700">
              <a:solidFill>
                <a:srgbClr val="54B0FF"/>
              </a:solidFill>
              <a:highlight>
                <a:schemeClr val="dk1"/>
              </a:highlight>
            </a:endParaRPr>
          </a:p>
          <a:p>
            <a:pPr indent="0" lvl="0" marL="0" rtl="0" algn="l">
              <a:spcBef>
                <a:spcPts val="1200"/>
              </a:spcBef>
              <a:spcAft>
                <a:spcPts val="0"/>
              </a:spcAft>
              <a:buNone/>
            </a:pPr>
            <a:r>
              <a:t/>
            </a:r>
            <a:endParaRPr/>
          </a:p>
        </p:txBody>
      </p:sp>
      <p:sp>
        <p:nvSpPr>
          <p:cNvPr id="142" name="Google Shape;142;p23"/>
          <p:cNvSpPr/>
          <p:nvPr/>
        </p:nvSpPr>
        <p:spPr>
          <a:xfrm>
            <a:off x="8576300" y="527325"/>
            <a:ext cx="567600" cy="861300"/>
          </a:xfrm>
          <a:prstGeom prst="rect">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selection was somewhat simple in this case. A realtor would pull sales data from a few similar homes to determine a good prices. As such, it seems that this </a:t>
            </a:r>
            <a:r>
              <a:rPr lang="en"/>
              <a:t>problem was best suited to clustering, despite the overwhelming use of regression in Data Wrangling and EDA. The former was a good means of determining which variables would be best used for clustering.</a:t>
            </a:r>
            <a:endParaRPr/>
          </a:p>
          <a:p>
            <a:pPr indent="0" lvl="0" marL="0" rtl="0" algn="l">
              <a:spcBef>
                <a:spcPts val="1200"/>
              </a:spcBef>
              <a:spcAft>
                <a:spcPts val="1200"/>
              </a:spcAft>
              <a:buNone/>
            </a:pPr>
            <a:r>
              <a:rPr lang="en"/>
              <a:t>-The models selected were Support Vector Machine, Gaussian Naive Bayes and Random Forest.</a:t>
            </a:r>
            <a:endParaRPr/>
          </a:p>
        </p:txBody>
      </p:sp>
      <p:pic>
        <p:nvPicPr>
          <p:cNvPr id="149" name="Google Shape;149;p24"/>
          <p:cNvPicPr preferRelativeResize="0"/>
          <p:nvPr/>
        </p:nvPicPr>
        <p:blipFill>
          <a:blip r:embed="rId3">
            <a:alphaModFix/>
          </a:blip>
          <a:stretch>
            <a:fillRect/>
          </a:stretch>
        </p:blipFill>
        <p:spPr>
          <a:xfrm>
            <a:off x="6523475" y="2919575"/>
            <a:ext cx="2822651" cy="2822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a:t>
            </a:r>
            <a:endParaRPr/>
          </a:p>
        </p:txBody>
      </p:sp>
      <p:sp>
        <p:nvSpPr>
          <p:cNvPr id="155" name="Google Shape;155;p25"/>
          <p:cNvSpPr txBox="1"/>
          <p:nvPr>
            <p:ph idx="1" type="body"/>
          </p:nvPr>
        </p:nvSpPr>
        <p:spPr>
          <a:xfrm>
            <a:off x="311700" y="1152475"/>
            <a:ext cx="4124700" cy="391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600"/>
              <a:t>-The outliers that I kept due to their goodness of fit on a linear regression did have an impact on my outcome, and I wondered if I would have been better off removing them.</a:t>
            </a:r>
            <a:endParaRPr sz="1600"/>
          </a:p>
          <a:p>
            <a:pPr indent="0" lvl="0" marL="0" rtl="0" algn="l">
              <a:spcBef>
                <a:spcPts val="1200"/>
              </a:spcBef>
              <a:spcAft>
                <a:spcPts val="0"/>
              </a:spcAft>
              <a:buNone/>
            </a:pPr>
            <a:r>
              <a:rPr lang="en" sz="1600"/>
              <a:t>-The GNB model performed quite poorly, most likely due to the number of variables, so for it’s purposes, I removed all but the two most strongly correlated variables. Still, it was the poorest performing model.</a:t>
            </a:r>
            <a:endParaRPr sz="1600"/>
          </a:p>
          <a:p>
            <a:pPr indent="0" lvl="0" marL="0" rtl="0" algn="l">
              <a:spcBef>
                <a:spcPts val="1200"/>
              </a:spcBef>
              <a:spcAft>
                <a:spcPts val="1200"/>
              </a:spcAft>
              <a:buClr>
                <a:schemeClr val="dk1"/>
              </a:buClr>
              <a:buSzPts val="1100"/>
              <a:buFont typeface="Arial"/>
              <a:buNone/>
            </a:pPr>
            <a:r>
              <a:rPr lang="en" sz="1600"/>
              <a:t>-The RandomForest model was a clear winner, with an r-squared score on unseen test data of .7. In my opinion this was quite phenomenal.</a:t>
            </a:r>
            <a:endParaRPr sz="1600"/>
          </a:p>
        </p:txBody>
      </p:sp>
      <p:pic>
        <p:nvPicPr>
          <p:cNvPr id="156" name="Google Shape;156;p25"/>
          <p:cNvPicPr preferRelativeResize="0"/>
          <p:nvPr/>
        </p:nvPicPr>
        <p:blipFill>
          <a:blip r:embed="rId3">
            <a:alphaModFix/>
          </a:blip>
          <a:stretch>
            <a:fillRect/>
          </a:stretch>
        </p:blipFill>
        <p:spPr>
          <a:xfrm>
            <a:off x="4588800" y="1170125"/>
            <a:ext cx="4402800" cy="2924329"/>
          </a:xfrm>
          <a:prstGeom prst="rect">
            <a:avLst/>
          </a:prstGeom>
          <a:noFill/>
          <a:ln>
            <a:noFill/>
          </a:ln>
        </p:spPr>
      </p:pic>
      <p:sp>
        <p:nvSpPr>
          <p:cNvPr id="157" name="Google Shape;157;p25"/>
          <p:cNvSpPr txBox="1"/>
          <p:nvPr/>
        </p:nvSpPr>
        <p:spPr>
          <a:xfrm>
            <a:off x="4805300" y="638675"/>
            <a:ext cx="412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RandomForest predictions vs actuals vs residuals</a:t>
            </a:r>
            <a:endParaRPr/>
          </a:p>
          <a:p>
            <a:pPr indent="0" lvl="0" marL="0" rtl="0" algn="l">
              <a:spcBef>
                <a:spcPts val="0"/>
              </a:spcBef>
              <a:spcAft>
                <a:spcPts val="0"/>
              </a:spcAft>
              <a:buNone/>
            </a:pPr>
            <a:r>
              <a:rPr lang="en"/>
              <a:t>Orange: predictions, black: actual, blue: residuals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3" name="Google Shape;16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few outliers aside, home values can be accurately predicted, given the appropriate data. This model does a good job predicting home values with clustering models, however ensemble regression models such as GradientBoostingRegression may have also been appropriate.</a:t>
            </a:r>
            <a:endParaRPr/>
          </a:p>
          <a:p>
            <a:pPr indent="0" lvl="0" marL="0" rtl="0" algn="l">
              <a:spcBef>
                <a:spcPts val="1200"/>
              </a:spcBef>
              <a:spcAft>
                <a:spcPts val="0"/>
              </a:spcAft>
              <a:buNone/>
            </a:pPr>
            <a:r>
              <a:rPr lang="en"/>
              <a:t>Thank you for taking the time to view my work, </a:t>
            </a:r>
            <a:endParaRPr/>
          </a:p>
          <a:p>
            <a:pPr indent="0" lvl="0" marL="0" rtl="0" algn="l">
              <a:spcBef>
                <a:spcPts val="1200"/>
              </a:spcBef>
              <a:spcAft>
                <a:spcPts val="0"/>
              </a:spcAft>
              <a:buNone/>
            </a:pPr>
            <a:r>
              <a:rPr lang="en"/>
              <a:t>I hope you’ve </a:t>
            </a:r>
            <a:r>
              <a:rPr lang="en"/>
              <a:t>enjoyed it!</a:t>
            </a:r>
            <a:endParaRPr/>
          </a:p>
          <a:p>
            <a:pPr indent="0" lvl="0" marL="0" rtl="0" algn="l">
              <a:spcBef>
                <a:spcPts val="1200"/>
              </a:spcBef>
              <a:spcAft>
                <a:spcPts val="12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4265400" cy="6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chemeClr val="lt1"/>
                </a:solidFill>
              </a:rPr>
              <a:t>Random EDA</a:t>
            </a:r>
            <a:endParaRPr b="1" sz="2920">
              <a:solidFill>
                <a:schemeClr val="lt1"/>
              </a:solidFill>
            </a:endParaRPr>
          </a:p>
        </p:txBody>
      </p:sp>
      <p:pic>
        <p:nvPicPr>
          <p:cNvPr id="169" name="Google Shape;169;p27"/>
          <p:cNvPicPr preferRelativeResize="0"/>
          <p:nvPr/>
        </p:nvPicPr>
        <p:blipFill>
          <a:blip r:embed="rId3">
            <a:alphaModFix/>
          </a:blip>
          <a:stretch>
            <a:fillRect/>
          </a:stretch>
        </p:blipFill>
        <p:spPr>
          <a:xfrm>
            <a:off x="4185500" y="0"/>
            <a:ext cx="4958499" cy="3639324"/>
          </a:xfrm>
          <a:prstGeom prst="rect">
            <a:avLst/>
          </a:prstGeom>
          <a:noFill/>
          <a:ln>
            <a:noFill/>
          </a:ln>
        </p:spPr>
      </p:pic>
      <p:pic>
        <p:nvPicPr>
          <p:cNvPr id="170" name="Google Shape;170;p27"/>
          <p:cNvPicPr preferRelativeResize="0"/>
          <p:nvPr/>
        </p:nvPicPr>
        <p:blipFill>
          <a:blip r:embed="rId4">
            <a:alphaModFix/>
          </a:blip>
          <a:stretch>
            <a:fillRect/>
          </a:stretch>
        </p:blipFill>
        <p:spPr>
          <a:xfrm>
            <a:off x="7179954" y="3639325"/>
            <a:ext cx="1964046" cy="1504175"/>
          </a:xfrm>
          <a:prstGeom prst="rect">
            <a:avLst/>
          </a:prstGeom>
          <a:noFill/>
          <a:ln>
            <a:noFill/>
          </a:ln>
        </p:spPr>
      </p:pic>
      <p:pic>
        <p:nvPicPr>
          <p:cNvPr id="171" name="Google Shape;171;p27"/>
          <p:cNvPicPr preferRelativeResize="0"/>
          <p:nvPr/>
        </p:nvPicPr>
        <p:blipFill>
          <a:blip r:embed="rId5">
            <a:alphaModFix/>
          </a:blip>
          <a:stretch>
            <a:fillRect/>
          </a:stretch>
        </p:blipFill>
        <p:spPr>
          <a:xfrm>
            <a:off x="0" y="604500"/>
            <a:ext cx="4185599" cy="2588044"/>
          </a:xfrm>
          <a:prstGeom prst="rect">
            <a:avLst/>
          </a:prstGeom>
          <a:noFill/>
          <a:ln>
            <a:noFill/>
          </a:ln>
        </p:spPr>
      </p:pic>
      <p:pic>
        <p:nvPicPr>
          <p:cNvPr id="172" name="Google Shape;172;p27"/>
          <p:cNvPicPr preferRelativeResize="0"/>
          <p:nvPr/>
        </p:nvPicPr>
        <p:blipFill>
          <a:blip r:embed="rId6">
            <a:alphaModFix/>
          </a:blip>
          <a:stretch>
            <a:fillRect/>
          </a:stretch>
        </p:blipFill>
        <p:spPr>
          <a:xfrm>
            <a:off x="0" y="3192550"/>
            <a:ext cx="3138234" cy="1950951"/>
          </a:xfrm>
          <a:prstGeom prst="rect">
            <a:avLst/>
          </a:prstGeom>
          <a:noFill/>
          <a:ln>
            <a:noFill/>
          </a:ln>
        </p:spPr>
      </p:pic>
      <p:pic>
        <p:nvPicPr>
          <p:cNvPr id="173" name="Google Shape;173;p27"/>
          <p:cNvPicPr preferRelativeResize="0"/>
          <p:nvPr/>
        </p:nvPicPr>
        <p:blipFill>
          <a:blip r:embed="rId7">
            <a:alphaModFix/>
          </a:blip>
          <a:stretch>
            <a:fillRect/>
          </a:stretch>
        </p:blipFill>
        <p:spPr>
          <a:xfrm>
            <a:off x="4932805" y="3639325"/>
            <a:ext cx="2247143" cy="1504175"/>
          </a:xfrm>
          <a:prstGeom prst="rect">
            <a:avLst/>
          </a:prstGeom>
          <a:noFill/>
          <a:ln>
            <a:noFill/>
          </a:ln>
        </p:spPr>
      </p:pic>
      <p:pic>
        <p:nvPicPr>
          <p:cNvPr id="174" name="Google Shape;174;p27"/>
          <p:cNvPicPr preferRelativeResize="0"/>
          <p:nvPr/>
        </p:nvPicPr>
        <p:blipFill>
          <a:blip r:embed="rId8">
            <a:alphaModFix/>
          </a:blip>
          <a:stretch>
            <a:fillRect/>
          </a:stretch>
        </p:blipFill>
        <p:spPr>
          <a:xfrm>
            <a:off x="3138225" y="3192550"/>
            <a:ext cx="1047275" cy="1950949"/>
          </a:xfrm>
          <a:prstGeom prst="rect">
            <a:avLst/>
          </a:prstGeom>
          <a:noFill/>
          <a:ln>
            <a:noFill/>
          </a:ln>
        </p:spPr>
      </p:pic>
      <p:pic>
        <p:nvPicPr>
          <p:cNvPr id="175" name="Google Shape;175;p27"/>
          <p:cNvPicPr preferRelativeResize="0"/>
          <p:nvPr/>
        </p:nvPicPr>
        <p:blipFill>
          <a:blip r:embed="rId9">
            <a:alphaModFix/>
          </a:blip>
          <a:stretch>
            <a:fillRect/>
          </a:stretch>
        </p:blipFill>
        <p:spPr>
          <a:xfrm>
            <a:off x="4185500" y="4597309"/>
            <a:ext cx="758875" cy="546192"/>
          </a:xfrm>
          <a:prstGeom prst="rect">
            <a:avLst/>
          </a:prstGeom>
          <a:noFill/>
          <a:ln>
            <a:noFill/>
          </a:ln>
        </p:spPr>
      </p:pic>
      <p:pic>
        <p:nvPicPr>
          <p:cNvPr id="176" name="Google Shape;176;p27"/>
          <p:cNvPicPr preferRelativeResize="0"/>
          <p:nvPr/>
        </p:nvPicPr>
        <p:blipFill>
          <a:blip r:embed="rId10">
            <a:alphaModFix/>
          </a:blip>
          <a:stretch>
            <a:fillRect/>
          </a:stretch>
        </p:blipFill>
        <p:spPr>
          <a:xfrm>
            <a:off x="4185490" y="4120832"/>
            <a:ext cx="758876" cy="476459"/>
          </a:xfrm>
          <a:prstGeom prst="rect">
            <a:avLst/>
          </a:prstGeom>
          <a:noFill/>
          <a:ln>
            <a:noFill/>
          </a:ln>
        </p:spPr>
      </p:pic>
      <p:pic>
        <p:nvPicPr>
          <p:cNvPr id="177" name="Google Shape;177;p27"/>
          <p:cNvPicPr preferRelativeResize="0"/>
          <p:nvPr/>
        </p:nvPicPr>
        <p:blipFill>
          <a:blip r:embed="rId11">
            <a:alphaModFix/>
          </a:blip>
          <a:stretch>
            <a:fillRect/>
          </a:stretch>
        </p:blipFill>
        <p:spPr>
          <a:xfrm>
            <a:off x="4185600" y="3639316"/>
            <a:ext cx="862800" cy="476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342400"/>
            <a:ext cx="437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rPr>
              <a:t>What’s wrong with the housing market?!</a:t>
            </a:r>
            <a:endParaRPr b="1">
              <a:solidFill>
                <a:srgbClr val="FFFF00"/>
              </a:solidFill>
            </a:endParaRPr>
          </a:p>
        </p:txBody>
      </p:sp>
      <p:sp>
        <p:nvSpPr>
          <p:cNvPr id="63" name="Google Shape;63;p14"/>
          <p:cNvSpPr txBox="1"/>
          <p:nvPr>
            <p:ph idx="1" type="body"/>
          </p:nvPr>
        </p:nvSpPr>
        <p:spPr>
          <a:xfrm>
            <a:off x="311700" y="1232325"/>
            <a:ext cx="412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B7B7B7"/>
                </a:solidFill>
              </a:rPr>
              <a:t>Home prices have been all over the place in recent years. Just look at the average home price in a few selected years:</a:t>
            </a:r>
            <a:endParaRPr sz="1600">
              <a:solidFill>
                <a:srgbClr val="B7B7B7"/>
              </a:solidFill>
            </a:endParaRPr>
          </a:p>
          <a:p>
            <a:pPr indent="0" lvl="0" marL="0" rtl="0" algn="l">
              <a:spcBef>
                <a:spcPts val="1200"/>
              </a:spcBef>
              <a:spcAft>
                <a:spcPts val="0"/>
              </a:spcAft>
              <a:buNone/>
            </a:pPr>
            <a:r>
              <a:rPr lang="en">
                <a:highlight>
                  <a:schemeClr val="lt2"/>
                </a:highlight>
              </a:rPr>
              <a:t>1985 - $82,800</a:t>
            </a:r>
            <a:endParaRPr>
              <a:highlight>
                <a:schemeClr val="lt2"/>
              </a:highlight>
            </a:endParaRPr>
          </a:p>
          <a:p>
            <a:pPr indent="0" lvl="0" marL="0" rtl="0" algn="l">
              <a:spcBef>
                <a:spcPts val="1200"/>
              </a:spcBef>
              <a:spcAft>
                <a:spcPts val="0"/>
              </a:spcAft>
              <a:buNone/>
            </a:pPr>
            <a:r>
              <a:rPr lang="en">
                <a:highlight>
                  <a:srgbClr val="E6B8AF"/>
                </a:highlight>
              </a:rPr>
              <a:t>April, 2008 - $314,300</a:t>
            </a:r>
            <a:endParaRPr>
              <a:highlight>
                <a:srgbClr val="E6B8AF"/>
              </a:highlight>
            </a:endParaRPr>
          </a:p>
          <a:p>
            <a:pPr indent="0" lvl="0" marL="0" rtl="0" algn="l">
              <a:spcBef>
                <a:spcPts val="1200"/>
              </a:spcBef>
              <a:spcAft>
                <a:spcPts val="0"/>
              </a:spcAft>
              <a:buNone/>
            </a:pPr>
            <a:r>
              <a:rPr lang="en">
                <a:highlight>
                  <a:srgbClr val="D9EAD3"/>
                </a:highlight>
              </a:rPr>
              <a:t>January, 2009 - $245,200</a:t>
            </a:r>
            <a:endParaRPr>
              <a:highlight>
                <a:srgbClr val="D9EAD3"/>
              </a:highlight>
            </a:endParaRPr>
          </a:p>
          <a:p>
            <a:pPr indent="0" lvl="0" marL="0" rtl="0" algn="l">
              <a:spcBef>
                <a:spcPts val="1200"/>
              </a:spcBef>
              <a:spcAft>
                <a:spcPts val="0"/>
              </a:spcAft>
              <a:buNone/>
            </a:pPr>
            <a:r>
              <a:rPr lang="en">
                <a:highlight>
                  <a:srgbClr val="D9EAD3"/>
                </a:highlight>
              </a:rPr>
              <a:t>June, 2019 - $361,900</a:t>
            </a:r>
            <a:endParaRPr>
              <a:highlight>
                <a:srgbClr val="D9EAD3"/>
              </a:highlight>
            </a:endParaRPr>
          </a:p>
          <a:p>
            <a:pPr indent="0" lvl="0" marL="0" rtl="0" algn="l">
              <a:spcBef>
                <a:spcPts val="1200"/>
              </a:spcBef>
              <a:spcAft>
                <a:spcPts val="1200"/>
              </a:spcAft>
              <a:buNone/>
            </a:pPr>
            <a:r>
              <a:rPr lang="en">
                <a:highlight>
                  <a:srgbClr val="E6B8AF"/>
                </a:highlight>
              </a:rPr>
              <a:t>April, 2022 - $569,300</a:t>
            </a:r>
            <a:endParaRPr>
              <a:highlight>
                <a:srgbClr val="E6B8AF"/>
              </a:highlight>
            </a:endParaRPr>
          </a:p>
        </p:txBody>
      </p:sp>
      <p:pic>
        <p:nvPicPr>
          <p:cNvPr id="64" name="Google Shape;64;p14"/>
          <p:cNvPicPr preferRelativeResize="0"/>
          <p:nvPr/>
        </p:nvPicPr>
        <p:blipFill>
          <a:blip r:embed="rId3">
            <a:alphaModFix/>
          </a:blip>
          <a:stretch>
            <a:fillRect/>
          </a:stretch>
        </p:blipFill>
        <p:spPr>
          <a:xfrm>
            <a:off x="6788175" y="0"/>
            <a:ext cx="1125750" cy="5246149"/>
          </a:xfrm>
          <a:prstGeom prst="rect">
            <a:avLst/>
          </a:prstGeom>
          <a:noFill/>
          <a:ln>
            <a:noFill/>
          </a:ln>
        </p:spPr>
      </p:pic>
      <p:pic>
        <p:nvPicPr>
          <p:cNvPr id="65" name="Google Shape;65;p14"/>
          <p:cNvPicPr preferRelativeResize="0"/>
          <p:nvPr/>
        </p:nvPicPr>
        <p:blipFill>
          <a:blip r:embed="rId4">
            <a:alphaModFix/>
          </a:blip>
          <a:stretch>
            <a:fillRect/>
          </a:stretch>
        </p:blipFill>
        <p:spPr>
          <a:xfrm>
            <a:off x="7674450" y="-19775"/>
            <a:ext cx="1469560" cy="5143500"/>
          </a:xfrm>
          <a:prstGeom prst="rect">
            <a:avLst/>
          </a:prstGeom>
          <a:noFill/>
          <a:ln>
            <a:noFill/>
          </a:ln>
        </p:spPr>
      </p:pic>
      <p:pic>
        <p:nvPicPr>
          <p:cNvPr id="66" name="Google Shape;66;p14"/>
          <p:cNvPicPr preferRelativeResize="0"/>
          <p:nvPr/>
        </p:nvPicPr>
        <p:blipFill>
          <a:blip r:embed="rId5">
            <a:alphaModFix/>
          </a:blip>
          <a:stretch>
            <a:fillRect/>
          </a:stretch>
        </p:blipFill>
        <p:spPr>
          <a:xfrm>
            <a:off x="5003023" y="-71100"/>
            <a:ext cx="1785152" cy="5246150"/>
          </a:xfrm>
          <a:prstGeom prst="rect">
            <a:avLst/>
          </a:prstGeom>
          <a:noFill/>
          <a:ln>
            <a:noFill/>
          </a:ln>
        </p:spPr>
      </p:pic>
      <p:pic>
        <p:nvPicPr>
          <p:cNvPr id="67" name="Google Shape;67;p14"/>
          <p:cNvPicPr preferRelativeResize="0"/>
          <p:nvPr/>
        </p:nvPicPr>
        <p:blipFill>
          <a:blip r:embed="rId6">
            <a:alphaModFix/>
          </a:blip>
          <a:stretch>
            <a:fillRect/>
          </a:stretch>
        </p:blipFill>
        <p:spPr>
          <a:xfrm>
            <a:off x="4349252" y="-19775"/>
            <a:ext cx="121522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271350" y="22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dk2"/>
                </a:solidFill>
              </a:rPr>
              <a:t>What factors affect home sale price?</a:t>
            </a:r>
            <a:endParaRPr b="1" u="sng">
              <a:solidFill>
                <a:schemeClr val="dk2"/>
              </a:solidFill>
            </a:endParaRPr>
          </a:p>
        </p:txBody>
      </p:sp>
      <p:sp>
        <p:nvSpPr>
          <p:cNvPr id="73" name="Google Shape;73;p15"/>
          <p:cNvSpPr txBox="1"/>
          <p:nvPr>
            <p:ph idx="1" type="body"/>
          </p:nvPr>
        </p:nvSpPr>
        <p:spPr>
          <a:xfrm>
            <a:off x="311700" y="1017725"/>
            <a:ext cx="4260300" cy="2873100"/>
          </a:xfrm>
          <a:prstGeom prst="rect">
            <a:avLst/>
          </a:prstGeom>
          <a:solidFill>
            <a:srgbClr val="B6D7A8"/>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Factors our model does address and predict for:</a:t>
            </a:r>
            <a:endParaRPr/>
          </a:p>
          <a:p>
            <a:pPr indent="-342900" lvl="0" marL="457200" rtl="0" algn="l">
              <a:spcBef>
                <a:spcPts val="1200"/>
              </a:spcBef>
              <a:spcAft>
                <a:spcPts val="0"/>
              </a:spcAft>
              <a:buSzPts val="1800"/>
              <a:buChar char="-"/>
            </a:pPr>
            <a:r>
              <a:rPr lang="en"/>
              <a:t>Square Footage (total, ground floor and basement)</a:t>
            </a:r>
            <a:endParaRPr/>
          </a:p>
          <a:p>
            <a:pPr indent="-342900" lvl="0" marL="457200" rtl="0" algn="l">
              <a:spcBef>
                <a:spcPts val="0"/>
              </a:spcBef>
              <a:spcAft>
                <a:spcPts val="0"/>
              </a:spcAft>
              <a:buSzPts val="1800"/>
              <a:buChar char="-"/>
            </a:pPr>
            <a:r>
              <a:rPr lang="en"/>
              <a:t>Garage size by vehicle capacity</a:t>
            </a:r>
            <a:endParaRPr/>
          </a:p>
          <a:p>
            <a:pPr indent="-342900" lvl="0" marL="457200" rtl="0" algn="l">
              <a:spcBef>
                <a:spcPts val="0"/>
              </a:spcBef>
              <a:spcAft>
                <a:spcPts val="0"/>
              </a:spcAft>
              <a:buSzPts val="1800"/>
              <a:buChar char="-"/>
            </a:pPr>
            <a:r>
              <a:rPr lang="en"/>
              <a:t>Overall quality of a home</a:t>
            </a:r>
            <a:endParaRPr/>
          </a:p>
          <a:p>
            <a:pPr indent="-342900" lvl="0" marL="457200" rtl="0" algn="l">
              <a:spcBef>
                <a:spcPts val="0"/>
              </a:spcBef>
              <a:spcAft>
                <a:spcPts val="0"/>
              </a:spcAft>
              <a:buSzPts val="1800"/>
              <a:buChar char="-"/>
            </a:pPr>
            <a:r>
              <a:rPr lang="en"/>
              <a:t>Home age</a:t>
            </a:r>
            <a:endParaRPr/>
          </a:p>
          <a:p>
            <a:pPr indent="-342900" lvl="0" marL="457200" rtl="0" algn="l">
              <a:spcBef>
                <a:spcPts val="0"/>
              </a:spcBef>
              <a:spcAft>
                <a:spcPts val="0"/>
              </a:spcAft>
              <a:buSzPts val="1800"/>
              <a:buChar char="-"/>
            </a:pPr>
            <a:r>
              <a:rPr lang="en"/>
              <a:t>Presence of a pool</a:t>
            </a:r>
            <a:endParaRPr/>
          </a:p>
        </p:txBody>
      </p:sp>
      <p:sp>
        <p:nvSpPr>
          <p:cNvPr id="74" name="Google Shape;74;p15"/>
          <p:cNvSpPr txBox="1"/>
          <p:nvPr>
            <p:ph idx="1" type="body"/>
          </p:nvPr>
        </p:nvSpPr>
        <p:spPr>
          <a:xfrm>
            <a:off x="4572000" y="1017725"/>
            <a:ext cx="4179600" cy="2873100"/>
          </a:xfrm>
          <a:prstGeom prst="rect">
            <a:avLst/>
          </a:prstGeom>
          <a:solidFill>
            <a:schemeClr val="accent6"/>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Factors our model doesn’t address directly, but nonetheless account for:</a:t>
            </a:r>
            <a:endParaRPr/>
          </a:p>
          <a:p>
            <a:pPr indent="-342900" lvl="0" marL="457200" rtl="0" algn="l">
              <a:spcBef>
                <a:spcPts val="1200"/>
              </a:spcBef>
              <a:spcAft>
                <a:spcPts val="0"/>
              </a:spcAft>
              <a:buSzPts val="1800"/>
              <a:buChar char="-"/>
            </a:pPr>
            <a:r>
              <a:rPr lang="en"/>
              <a:t>Interest rates are a big factor affecting home prices.</a:t>
            </a:r>
            <a:endParaRPr/>
          </a:p>
          <a:p>
            <a:pPr indent="-342900" lvl="0" marL="457200" rtl="0" algn="l">
              <a:spcBef>
                <a:spcPts val="0"/>
              </a:spcBef>
              <a:spcAft>
                <a:spcPts val="0"/>
              </a:spcAft>
              <a:buSzPts val="1800"/>
              <a:buChar char="-"/>
            </a:pPr>
            <a:r>
              <a:rPr lang="en"/>
              <a:t>Economic boom and bust cycles.</a:t>
            </a:r>
            <a:endParaRPr/>
          </a:p>
          <a:p>
            <a:pPr indent="-342900" lvl="0" marL="457200" rtl="0" algn="l">
              <a:spcBef>
                <a:spcPts val="0"/>
              </a:spcBef>
              <a:spcAft>
                <a:spcPts val="0"/>
              </a:spcAft>
              <a:buSzPts val="1800"/>
              <a:buChar char="-"/>
            </a:pPr>
            <a:r>
              <a:rPr lang="en"/>
              <a:t>Location and migration</a:t>
            </a:r>
            <a:endParaRPr/>
          </a:p>
        </p:txBody>
      </p:sp>
      <p:sp>
        <p:nvSpPr>
          <p:cNvPr id="75" name="Google Shape;75;p15"/>
          <p:cNvSpPr txBox="1"/>
          <p:nvPr/>
        </p:nvSpPr>
        <p:spPr>
          <a:xfrm>
            <a:off x="311700" y="3890700"/>
            <a:ext cx="8439900" cy="1151400"/>
          </a:xfrm>
          <a:prstGeom prst="rect">
            <a:avLst/>
          </a:prstGeom>
          <a:solidFill>
            <a:srgbClr val="F4CCCC"/>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600">
                <a:solidFill>
                  <a:schemeClr val="dk2"/>
                </a:solidFill>
              </a:rPr>
              <a:t>Factors affecting home price that our model cannot account for:</a:t>
            </a:r>
            <a:endParaRPr b="1" i="1" sz="1600">
              <a:solidFill>
                <a:schemeClr val="dk2"/>
              </a:solidFill>
            </a:endParaRPr>
          </a:p>
          <a:p>
            <a:pPr indent="-330200" lvl="0" marL="457200" rtl="0" algn="l">
              <a:lnSpc>
                <a:spcPct val="115000"/>
              </a:lnSpc>
              <a:spcBef>
                <a:spcPts val="1200"/>
              </a:spcBef>
              <a:spcAft>
                <a:spcPts val="0"/>
              </a:spcAft>
              <a:buClr>
                <a:schemeClr val="dk2"/>
              </a:buClr>
              <a:buSzPts val="1600"/>
              <a:buChar char="-"/>
            </a:pPr>
            <a:r>
              <a:rPr b="1" i="1" lang="en" sz="1600">
                <a:solidFill>
                  <a:schemeClr val="dk2"/>
                </a:solidFill>
              </a:rPr>
              <a:t>The cost and/or value of renovations</a:t>
            </a:r>
            <a:endParaRPr b="1" i="1" sz="1600">
              <a:solidFill>
                <a:schemeClr val="dk2"/>
              </a:solidFill>
            </a:endParaRPr>
          </a:p>
          <a:p>
            <a:pPr indent="-330200" lvl="0" marL="457200" rtl="0" algn="l">
              <a:lnSpc>
                <a:spcPct val="115000"/>
              </a:lnSpc>
              <a:spcBef>
                <a:spcPts val="0"/>
              </a:spcBef>
              <a:spcAft>
                <a:spcPts val="0"/>
              </a:spcAft>
              <a:buClr>
                <a:schemeClr val="dk2"/>
              </a:buClr>
              <a:buSzPts val="1600"/>
              <a:buChar char="-"/>
            </a:pPr>
            <a:r>
              <a:rPr b="1" i="1" lang="en" sz="1600">
                <a:solidFill>
                  <a:schemeClr val="dk2"/>
                </a:solidFill>
              </a:rPr>
              <a:t>Unique features, such as unusual architecture or features</a:t>
            </a:r>
            <a:endParaRPr b="1" i="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2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should use the HoMS Predictor?</a:t>
            </a:r>
            <a:endParaRPr/>
          </a:p>
        </p:txBody>
      </p:sp>
      <p:sp>
        <p:nvSpPr>
          <p:cNvPr id="81" name="Google Shape;81;p16"/>
          <p:cNvSpPr txBox="1"/>
          <p:nvPr>
            <p:ph idx="1" type="body"/>
          </p:nvPr>
        </p:nvSpPr>
        <p:spPr>
          <a:xfrm>
            <a:off x="152025" y="1017725"/>
            <a:ext cx="2628600" cy="38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rPr>
              <a:t>*</a:t>
            </a:r>
            <a:r>
              <a:rPr lang="en" sz="1700">
                <a:solidFill>
                  <a:srgbClr val="434343"/>
                </a:solidFill>
              </a:rPr>
              <a:t> </a:t>
            </a:r>
            <a:r>
              <a:rPr lang="en" sz="1700">
                <a:solidFill>
                  <a:srgbClr val="434343"/>
                </a:solidFill>
              </a:rPr>
              <a:t>Home buyers and sellers should use this tool with their realtor to improve comps and ensure both parties get a fair deal.</a:t>
            </a:r>
            <a:endParaRPr sz="1700">
              <a:solidFill>
                <a:srgbClr val="434343"/>
              </a:solidFill>
            </a:endParaRPr>
          </a:p>
          <a:p>
            <a:pPr indent="0" lvl="0" marL="0" rtl="0" algn="l">
              <a:spcBef>
                <a:spcPts val="1200"/>
              </a:spcBef>
              <a:spcAft>
                <a:spcPts val="0"/>
              </a:spcAft>
              <a:buNone/>
            </a:pPr>
            <a:r>
              <a:rPr lang="en" sz="1700">
                <a:solidFill>
                  <a:srgbClr val="434343"/>
                </a:solidFill>
              </a:rPr>
              <a:t>** </a:t>
            </a:r>
            <a:r>
              <a:rPr lang="en" sz="1700">
                <a:solidFill>
                  <a:srgbClr val="434343"/>
                </a:solidFill>
              </a:rPr>
              <a:t>Sellers might also use this tool to make profitable upgrades.</a:t>
            </a:r>
            <a:endParaRPr sz="1700">
              <a:solidFill>
                <a:srgbClr val="434343"/>
              </a:solidFill>
            </a:endParaRPr>
          </a:p>
          <a:p>
            <a:pPr indent="0" lvl="0" marL="0" rtl="0" algn="l">
              <a:spcBef>
                <a:spcPts val="1200"/>
              </a:spcBef>
              <a:spcAft>
                <a:spcPts val="1200"/>
              </a:spcAft>
              <a:buNone/>
            </a:pPr>
            <a:r>
              <a:rPr lang="en" sz="1700">
                <a:solidFill>
                  <a:srgbClr val="434343"/>
                </a:solidFill>
              </a:rPr>
              <a:t>*** Buyers might use this tool to compare homes to find the best value.</a:t>
            </a:r>
            <a:endParaRPr sz="1700">
              <a:solidFill>
                <a:srgbClr val="434343"/>
              </a:solidFill>
            </a:endParaRPr>
          </a:p>
        </p:txBody>
      </p:sp>
      <p:pic>
        <p:nvPicPr>
          <p:cNvPr id="82" name="Google Shape;82;p16"/>
          <p:cNvPicPr preferRelativeResize="0"/>
          <p:nvPr/>
        </p:nvPicPr>
        <p:blipFill>
          <a:blip r:embed="rId3">
            <a:alphaModFix/>
          </a:blip>
          <a:stretch>
            <a:fillRect/>
          </a:stretch>
        </p:blipFill>
        <p:spPr>
          <a:xfrm>
            <a:off x="2940175" y="1017725"/>
            <a:ext cx="6203822" cy="4125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word of caution…</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This model was created for a particular set of test data, and may not translate to your local housing market. The sales prices and data used is from a test set for a Kaggle challenge, and may or may not even be real data. Feel free to play with the model, but don’t take it’s predictions as truth, as it is not built from the conditions of your particular housing market. </a:t>
            </a:r>
            <a:endParaRPr/>
          </a:p>
          <a:p>
            <a:pPr indent="0" lvl="0" marL="0" rtl="0" algn="l">
              <a:spcBef>
                <a:spcPts val="1200"/>
              </a:spcBef>
              <a:spcAft>
                <a:spcPts val="0"/>
              </a:spcAft>
              <a:buNone/>
            </a:pPr>
            <a:br>
              <a:rPr lang="en"/>
            </a:br>
            <a:r>
              <a:rPr lang="en"/>
              <a:t>Example for context: </a:t>
            </a:r>
            <a:endParaRPr/>
          </a:p>
          <a:p>
            <a:pPr indent="-334327" lvl="0" marL="457200" rtl="0" algn="l">
              <a:spcBef>
                <a:spcPts val="1200"/>
              </a:spcBef>
              <a:spcAft>
                <a:spcPts val="0"/>
              </a:spcAft>
              <a:buSzPct val="100000"/>
              <a:buChar char="-"/>
            </a:pPr>
            <a:r>
              <a:rPr lang="en"/>
              <a:t>Two identical homes in California and Kansas, on similar sized plots, in similar sized cities, with similar demographics, will not sell for even close to approximately the same sale price. This model will over or undervalue, based on the particular market conditions of your housing market, and there isn’t a good way to know which.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660900" y="399425"/>
            <a:ext cx="204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u="sng">
                <a:solidFill>
                  <a:srgbClr val="FF9900"/>
                </a:solidFill>
              </a:rPr>
              <a:t>V</a:t>
            </a:r>
            <a:r>
              <a:rPr b="1" lang="en" sz="3220" u="sng">
                <a:solidFill>
                  <a:srgbClr val="FF9900"/>
                </a:solidFill>
              </a:rPr>
              <a:t>ariables</a:t>
            </a:r>
            <a:endParaRPr b="1" sz="3220" u="sng">
              <a:solidFill>
                <a:srgbClr val="FF9900"/>
              </a:solidFill>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700">
                <a:solidFill>
                  <a:schemeClr val="lt1"/>
                </a:solidFill>
                <a:latin typeface="Calibri"/>
                <a:ea typeface="Calibri"/>
                <a:cs typeface="Calibri"/>
                <a:sym typeface="Calibri"/>
              </a:rPr>
              <a:t>Teasing out the most appropriate variables was a long process, as you will see in the Data Wrangling and Exploratory Data Analysis sections of the project. </a:t>
            </a:r>
            <a:endParaRPr sz="1700">
              <a:solidFill>
                <a:schemeClr val="lt1"/>
              </a:solidFill>
              <a:latin typeface="Calibri"/>
              <a:ea typeface="Calibri"/>
              <a:cs typeface="Calibri"/>
              <a:sym typeface="Calibri"/>
            </a:endParaRPr>
          </a:p>
          <a:p>
            <a:pPr indent="0" lvl="0" marL="0" rtl="0" algn="l">
              <a:spcBef>
                <a:spcPts val="1200"/>
              </a:spcBef>
              <a:spcAft>
                <a:spcPts val="0"/>
              </a:spcAft>
              <a:buNone/>
            </a:pPr>
            <a:r>
              <a:rPr lang="en" sz="1775">
                <a:solidFill>
                  <a:schemeClr val="lt1"/>
                </a:solidFill>
                <a:latin typeface="Calibri"/>
                <a:ea typeface="Calibri"/>
                <a:cs typeface="Calibri"/>
                <a:sym typeface="Calibri"/>
              </a:rPr>
              <a:t>We began with 81 columns, and selected 8, excluding our target variable and id:</a:t>
            </a:r>
            <a:endParaRPr sz="1775">
              <a:solidFill>
                <a:schemeClr val="lt1"/>
              </a:solidFill>
              <a:latin typeface="Calibri"/>
              <a:ea typeface="Calibri"/>
              <a:cs typeface="Calibri"/>
              <a:sym typeface="Calibri"/>
            </a:endParaRPr>
          </a:p>
          <a:p>
            <a:pPr indent="0" lvl="0" marL="0" rtl="0" algn="l">
              <a:spcBef>
                <a:spcPts val="1200"/>
              </a:spcBef>
              <a:spcAft>
                <a:spcPts val="0"/>
              </a:spcAft>
              <a:buNone/>
            </a:pPr>
            <a:r>
              <a:rPr lang="en" sz="2100" u="sng">
                <a:solidFill>
                  <a:schemeClr val="lt1"/>
                </a:solidFill>
                <a:latin typeface="Calibri"/>
                <a:ea typeface="Calibri"/>
                <a:cs typeface="Calibri"/>
                <a:sym typeface="Calibri"/>
              </a:rPr>
              <a:t>Target variable:</a:t>
            </a:r>
            <a:r>
              <a:rPr lang="en" sz="2100">
                <a:solidFill>
                  <a:schemeClr val="lt1"/>
                </a:solidFill>
                <a:latin typeface="Calibri"/>
                <a:ea typeface="Calibri"/>
                <a:cs typeface="Calibri"/>
                <a:sym typeface="Calibri"/>
              </a:rPr>
              <a:t> </a:t>
            </a:r>
            <a:endParaRPr sz="2100">
              <a:solidFill>
                <a:schemeClr val="lt1"/>
              </a:solidFill>
              <a:latin typeface="Calibri"/>
              <a:ea typeface="Calibri"/>
              <a:cs typeface="Calibri"/>
              <a:sym typeface="Calibri"/>
            </a:endParaRPr>
          </a:p>
          <a:p>
            <a:pPr indent="457200" lvl="0" marL="1828800" rtl="0" algn="l">
              <a:spcBef>
                <a:spcPts val="1200"/>
              </a:spcBef>
              <a:spcAft>
                <a:spcPts val="0"/>
              </a:spcAft>
              <a:buNone/>
            </a:pPr>
            <a:r>
              <a:rPr lang="en" sz="3450">
                <a:solidFill>
                  <a:schemeClr val="lt1"/>
                </a:solidFill>
                <a:latin typeface="Calibri"/>
                <a:ea typeface="Calibri"/>
                <a:cs typeface="Calibri"/>
                <a:sym typeface="Calibri"/>
              </a:rPr>
              <a:t>SalePrice</a:t>
            </a:r>
            <a:endParaRPr sz="3450">
              <a:solidFill>
                <a:schemeClr val="lt1"/>
              </a:solidFill>
              <a:latin typeface="Calibri"/>
              <a:ea typeface="Calibri"/>
              <a:cs typeface="Calibri"/>
              <a:sym typeface="Calibri"/>
            </a:endParaRPr>
          </a:p>
          <a:p>
            <a:pPr indent="0" lvl="0" marL="0" rtl="0" algn="l">
              <a:spcBef>
                <a:spcPts val="1200"/>
              </a:spcBef>
              <a:spcAft>
                <a:spcPts val="1200"/>
              </a:spcAft>
              <a:buNone/>
            </a:pPr>
            <a:r>
              <a:rPr lang="en" sz="2100" u="sng">
                <a:solidFill>
                  <a:schemeClr val="lt1"/>
                </a:solidFill>
                <a:latin typeface="Calibri"/>
                <a:ea typeface="Calibri"/>
                <a:cs typeface="Calibri"/>
                <a:sym typeface="Calibri"/>
              </a:rPr>
              <a:t>Final selections were: </a:t>
            </a:r>
            <a:r>
              <a:rPr lang="en" sz="2100">
                <a:solidFill>
                  <a:schemeClr val="lt1"/>
                </a:solidFill>
                <a:latin typeface="Calibri"/>
                <a:ea typeface="Calibri"/>
                <a:cs typeface="Calibri"/>
                <a:sym typeface="Calibri"/>
              </a:rPr>
              <a:t>		</a:t>
            </a:r>
            <a:r>
              <a:rPr lang="en" sz="2767">
                <a:solidFill>
                  <a:schemeClr val="lt1"/>
                </a:solidFill>
                <a:latin typeface="Calibri"/>
                <a:ea typeface="Calibri"/>
                <a:cs typeface="Calibri"/>
                <a:sym typeface="Calibri"/>
              </a:rPr>
              <a:t>MSSubClass</a:t>
            </a:r>
            <a:r>
              <a:rPr lang="en" sz="3200">
                <a:solidFill>
                  <a:schemeClr val="lt1"/>
                </a:solidFill>
                <a:latin typeface="Calibri"/>
                <a:ea typeface="Calibri"/>
                <a:cs typeface="Calibri"/>
                <a:sym typeface="Calibri"/>
              </a:rPr>
              <a:t>, OverallQual, </a:t>
            </a:r>
            <a:r>
              <a:rPr lang="en" sz="2767">
                <a:solidFill>
                  <a:schemeClr val="lt1"/>
                </a:solidFill>
                <a:latin typeface="Calibri"/>
                <a:ea typeface="Calibri"/>
                <a:cs typeface="Calibri"/>
                <a:sym typeface="Calibri"/>
              </a:rPr>
              <a:t>TotalBsmtSF</a:t>
            </a:r>
            <a:r>
              <a:rPr lang="en" sz="3200">
                <a:solidFill>
                  <a:schemeClr val="lt1"/>
                </a:solidFill>
                <a:latin typeface="Calibri"/>
                <a:ea typeface="Calibri"/>
                <a:cs typeface="Calibri"/>
                <a:sym typeface="Calibri"/>
              </a:rPr>
              <a:t>, </a:t>
            </a:r>
            <a:r>
              <a:rPr lang="en" sz="3524">
                <a:solidFill>
                  <a:schemeClr val="lt1"/>
                </a:solidFill>
                <a:latin typeface="Calibri"/>
                <a:ea typeface="Calibri"/>
                <a:cs typeface="Calibri"/>
                <a:sym typeface="Calibri"/>
              </a:rPr>
              <a:t>GrLivArea</a:t>
            </a:r>
            <a:r>
              <a:rPr lang="en" sz="3200">
                <a:solidFill>
                  <a:schemeClr val="lt1"/>
                </a:solidFill>
                <a:latin typeface="Calibri"/>
                <a:ea typeface="Calibri"/>
                <a:cs typeface="Calibri"/>
                <a:sym typeface="Calibri"/>
              </a:rPr>
              <a:t>, GarageCars, </a:t>
            </a:r>
            <a:r>
              <a:rPr lang="en" sz="3947">
                <a:solidFill>
                  <a:schemeClr val="lt1"/>
                </a:solidFill>
                <a:latin typeface="Calibri"/>
                <a:ea typeface="Calibri"/>
                <a:cs typeface="Calibri"/>
                <a:sym typeface="Calibri"/>
              </a:rPr>
              <a:t>TotalSF</a:t>
            </a:r>
            <a:r>
              <a:rPr lang="en" sz="3200">
                <a:solidFill>
                  <a:schemeClr val="lt1"/>
                </a:solidFill>
                <a:latin typeface="Calibri"/>
                <a:ea typeface="Calibri"/>
                <a:cs typeface="Calibri"/>
                <a:sym typeface="Calibri"/>
              </a:rPr>
              <a:t>, HasPool</a:t>
            </a:r>
            <a:endParaRPr sz="32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318750" y="445025"/>
            <a:ext cx="263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274E13"/>
                </a:solidFill>
              </a:rPr>
              <a:t>Data Wrangling</a:t>
            </a:r>
            <a:endParaRPr b="1">
              <a:solidFill>
                <a:srgbClr val="274E13"/>
              </a:solidFill>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Data wrangling began with looking into all columns of the DataFrame and examining </a:t>
            </a:r>
            <a:r>
              <a:rPr lang="en" sz="1600"/>
              <a:t>columns</a:t>
            </a:r>
            <a:r>
              <a:rPr lang="en" sz="1600"/>
              <a:t> that personal experience would suggest to be large factors. This served the purpose of both to familiarizing myself with the data and determining </a:t>
            </a:r>
            <a:r>
              <a:rPr lang="en" sz="1600"/>
              <a:t>whether</a:t>
            </a:r>
            <a:r>
              <a:rPr lang="en" sz="1600"/>
              <a:t> to carry those columns forward. I didn’t want to quickly eliminate those columns that I believed would be useful without examining them closely. I used histograms to look at distributions and scatterplots and linear regressions, and used p-values and correlation coefficients to make this determination.</a:t>
            </a:r>
            <a:endParaRPr sz="1600"/>
          </a:p>
        </p:txBody>
      </p:sp>
      <p:pic>
        <p:nvPicPr>
          <p:cNvPr id="101" name="Google Shape;101;p19"/>
          <p:cNvPicPr preferRelativeResize="0"/>
          <p:nvPr/>
        </p:nvPicPr>
        <p:blipFill>
          <a:blip r:embed="rId3">
            <a:alphaModFix/>
          </a:blip>
          <a:stretch>
            <a:fillRect/>
          </a:stretch>
        </p:blipFill>
        <p:spPr>
          <a:xfrm rot="25">
            <a:off x="71325" y="3202945"/>
            <a:ext cx="2857726" cy="1770918"/>
          </a:xfrm>
          <a:prstGeom prst="rect">
            <a:avLst/>
          </a:prstGeom>
          <a:noFill/>
          <a:ln>
            <a:noFill/>
          </a:ln>
        </p:spPr>
      </p:pic>
      <p:pic>
        <p:nvPicPr>
          <p:cNvPr id="102" name="Google Shape;102;p19"/>
          <p:cNvPicPr preferRelativeResize="0"/>
          <p:nvPr/>
        </p:nvPicPr>
        <p:blipFill>
          <a:blip r:embed="rId4">
            <a:alphaModFix/>
          </a:blip>
          <a:stretch>
            <a:fillRect/>
          </a:stretch>
        </p:blipFill>
        <p:spPr>
          <a:xfrm>
            <a:off x="2994887" y="3027804"/>
            <a:ext cx="2857724" cy="1954396"/>
          </a:xfrm>
          <a:prstGeom prst="rect">
            <a:avLst/>
          </a:prstGeom>
          <a:noFill/>
          <a:ln>
            <a:noFill/>
          </a:ln>
        </p:spPr>
      </p:pic>
      <p:pic>
        <p:nvPicPr>
          <p:cNvPr id="103" name="Google Shape;103;p19"/>
          <p:cNvPicPr preferRelativeResize="0"/>
          <p:nvPr/>
        </p:nvPicPr>
        <p:blipFill>
          <a:blip r:embed="rId5">
            <a:alphaModFix/>
          </a:blip>
          <a:stretch>
            <a:fillRect/>
          </a:stretch>
        </p:blipFill>
        <p:spPr>
          <a:xfrm rot="-23">
            <a:off x="5918425" y="3027784"/>
            <a:ext cx="3123518" cy="19543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Exploratory Data Analysis</a:t>
            </a:r>
            <a:endParaRPr sz="3020"/>
          </a:p>
        </p:txBody>
      </p:sp>
      <p:sp>
        <p:nvSpPr>
          <p:cNvPr id="109" name="Google Shape;109;p20"/>
          <p:cNvSpPr txBox="1"/>
          <p:nvPr>
            <p:ph idx="1" type="body"/>
          </p:nvPr>
        </p:nvSpPr>
        <p:spPr>
          <a:xfrm>
            <a:off x="546450" y="1152588"/>
            <a:ext cx="5641500" cy="137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t>A focus on outliers and interdimensional relationships.</a:t>
            </a:r>
            <a:endParaRPr sz="2800"/>
          </a:p>
        </p:txBody>
      </p:sp>
      <p:pic>
        <p:nvPicPr>
          <p:cNvPr id="110" name="Google Shape;110;p20"/>
          <p:cNvPicPr preferRelativeResize="0"/>
          <p:nvPr/>
        </p:nvPicPr>
        <p:blipFill>
          <a:blip r:embed="rId3">
            <a:alphaModFix/>
          </a:blip>
          <a:stretch>
            <a:fillRect/>
          </a:stretch>
        </p:blipFill>
        <p:spPr>
          <a:xfrm>
            <a:off x="1269700" y="2270500"/>
            <a:ext cx="3429025" cy="2724750"/>
          </a:xfrm>
          <a:prstGeom prst="rect">
            <a:avLst/>
          </a:prstGeom>
          <a:noFill/>
          <a:ln>
            <a:noFill/>
          </a:ln>
        </p:spPr>
      </p:pic>
      <p:pic>
        <p:nvPicPr>
          <p:cNvPr id="111" name="Google Shape;111;p20"/>
          <p:cNvPicPr preferRelativeResize="0"/>
          <p:nvPr/>
        </p:nvPicPr>
        <p:blipFill>
          <a:blip r:embed="rId4">
            <a:alphaModFix/>
          </a:blip>
          <a:stretch>
            <a:fillRect/>
          </a:stretch>
        </p:blipFill>
        <p:spPr>
          <a:xfrm>
            <a:off x="5975475" y="299113"/>
            <a:ext cx="2612225" cy="4545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cont’d</a:t>
            </a:r>
            <a:endParaRPr/>
          </a:p>
        </p:txBody>
      </p:sp>
      <p:sp>
        <p:nvSpPr>
          <p:cNvPr id="117" name="Google Shape;117;p21"/>
          <p:cNvSpPr txBox="1"/>
          <p:nvPr>
            <p:ph idx="1" type="body"/>
          </p:nvPr>
        </p:nvSpPr>
        <p:spPr>
          <a:xfrm>
            <a:off x="961350" y="1017725"/>
            <a:ext cx="2801700" cy="44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Beyond Linear regression</a:t>
            </a:r>
            <a:endParaRPr/>
          </a:p>
        </p:txBody>
      </p:sp>
      <p:pic>
        <p:nvPicPr>
          <p:cNvPr id="118" name="Google Shape;118;p21"/>
          <p:cNvPicPr preferRelativeResize="0"/>
          <p:nvPr/>
        </p:nvPicPr>
        <p:blipFill>
          <a:blip r:embed="rId3">
            <a:alphaModFix/>
          </a:blip>
          <a:stretch>
            <a:fillRect/>
          </a:stretch>
        </p:blipFill>
        <p:spPr>
          <a:xfrm>
            <a:off x="4412700" y="1600925"/>
            <a:ext cx="4419600" cy="2784339"/>
          </a:xfrm>
          <a:prstGeom prst="rect">
            <a:avLst/>
          </a:prstGeom>
          <a:noFill/>
          <a:ln>
            <a:noFill/>
          </a:ln>
        </p:spPr>
      </p:pic>
      <p:sp>
        <p:nvSpPr>
          <p:cNvPr id="119" name="Google Shape;119;p21"/>
          <p:cNvSpPr txBox="1"/>
          <p:nvPr/>
        </p:nvSpPr>
        <p:spPr>
          <a:xfrm>
            <a:off x="319325" y="1642275"/>
            <a:ext cx="34437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In my exploration, I found that some trends were not best fit to linear regression models. For example, year of construction in the chart at right had a positive correlation to sale price, except for homes built prior to 1930, homes built before that time had a negative correlation of year of construction and sale price. And this column, year of construction was one of the variables that we ultimately chose to build this model, based on a linear 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