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75" r:id="rId2"/>
    <p:sldId id="342" r:id="rId3"/>
    <p:sldId id="343" r:id="rId4"/>
    <p:sldId id="344" r:id="rId5"/>
    <p:sldId id="351" r:id="rId6"/>
    <p:sldId id="345" r:id="rId7"/>
    <p:sldId id="491" r:id="rId8"/>
    <p:sldId id="405" r:id="rId9"/>
    <p:sldId id="488" r:id="rId10"/>
    <p:sldId id="482" r:id="rId11"/>
    <p:sldId id="348" r:id="rId12"/>
    <p:sldId id="350" r:id="rId13"/>
    <p:sldId id="346" r:id="rId14"/>
    <p:sldId id="347" r:id="rId15"/>
    <p:sldId id="493" r:id="rId16"/>
    <p:sldId id="492" r:id="rId17"/>
    <p:sldId id="494" r:id="rId18"/>
    <p:sldId id="481" r:id="rId19"/>
    <p:sldId id="354" r:id="rId20"/>
    <p:sldId id="349" r:id="rId21"/>
    <p:sldId id="352" r:id="rId22"/>
    <p:sldId id="389" r:id="rId23"/>
    <p:sldId id="358" r:id="rId24"/>
    <p:sldId id="391" r:id="rId25"/>
    <p:sldId id="404" r:id="rId26"/>
    <p:sldId id="490" r:id="rId27"/>
    <p:sldId id="483" r:id="rId28"/>
    <p:sldId id="403" r:id="rId29"/>
    <p:sldId id="362" r:id="rId30"/>
    <p:sldId id="359" r:id="rId31"/>
    <p:sldId id="361" r:id="rId32"/>
    <p:sldId id="360" r:id="rId33"/>
    <p:sldId id="356" r:id="rId34"/>
    <p:sldId id="363" r:id="rId35"/>
    <p:sldId id="484" r:id="rId36"/>
    <p:sldId id="355" r:id="rId37"/>
    <p:sldId id="384" r:id="rId38"/>
    <p:sldId id="385" r:id="rId39"/>
    <p:sldId id="386" r:id="rId40"/>
    <p:sldId id="387" r:id="rId41"/>
    <p:sldId id="388" r:id="rId42"/>
    <p:sldId id="485" r:id="rId43"/>
    <p:sldId id="380" r:id="rId44"/>
    <p:sldId id="381" r:id="rId45"/>
    <p:sldId id="364" r:id="rId46"/>
    <p:sldId id="510" r:id="rId47"/>
    <p:sldId id="486" r:id="rId48"/>
    <p:sldId id="382" r:id="rId49"/>
    <p:sldId id="495" r:id="rId50"/>
    <p:sldId id="392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72" r:id="rId59"/>
    <p:sldId id="373" r:id="rId60"/>
    <p:sldId id="374" r:id="rId61"/>
    <p:sldId id="375" r:id="rId62"/>
    <p:sldId id="489" r:id="rId63"/>
    <p:sldId id="376" r:id="rId64"/>
    <p:sldId id="377" r:id="rId65"/>
    <p:sldId id="378" r:id="rId66"/>
    <p:sldId id="400" r:id="rId67"/>
    <p:sldId id="487" r:id="rId68"/>
    <p:sldId id="505" r:id="rId69"/>
    <p:sldId id="504" r:id="rId70"/>
    <p:sldId id="506" r:id="rId71"/>
    <p:sldId id="501" r:id="rId72"/>
    <p:sldId id="508" r:id="rId73"/>
    <p:sldId id="509" r:id="rId74"/>
    <p:sldId id="512" r:id="rId75"/>
    <p:sldId id="513" r:id="rId76"/>
    <p:sldId id="514" r:id="rId77"/>
    <p:sldId id="511" r:id="rId78"/>
    <p:sldId id="497" r:id="rId79"/>
    <p:sldId id="401" r:id="rId80"/>
    <p:sldId id="498" r:id="rId81"/>
    <p:sldId id="393" r:id="rId82"/>
    <p:sldId id="496" r:id="rId83"/>
    <p:sldId id="399" r:id="rId84"/>
    <p:sldId id="397" r:id="rId85"/>
    <p:sldId id="398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22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science/blog/more-efficient-caching-for-product-retriev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5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tochastic_gradient_descent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pubs/mixed-negative-sampling-for-learning-two-tower-neural-networks-in-recommendations/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iwk.github.io/assets/youtube-multitask.pdf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research.google/pubs/mixed-negative-sampling-for-learning-two-tower-neural-networks-in-recommendations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research.google/pubs/mixed-negative-sampling-for-learning-two-tower-neural-networks-in-recommenda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arxiv.org/abs/2203.110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556702.3556821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structured_data/collaborative_filtering_movielens/" TargetMode="External"/><Relationship Id="rId2" Type="http://schemas.openxmlformats.org/officeDocument/2006/relationships/hyperlink" Target="https://www.manning.com/books/graph-powered-machine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twitter.com/engineering/en_us/topics/open-source/2023/twitter-recommendation-algorithm" TargetMode="External"/><Relationship Id="rId4" Type="http://schemas.openxmlformats.org/officeDocument/2006/relationships/hyperlink" Target="https://pytorch.org/blog/introducing-torchre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Recommender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Generating Recommendations is Hard!</a:t>
            </a:r>
          </a:p>
        </p:txBody>
      </p:sp>
    </p:spTree>
    <p:extLst>
      <p:ext uri="{BB962C8B-B14F-4D97-AF65-F5344CB8AC3E}">
        <p14:creationId xmlns:p14="http://schemas.microsoft.com/office/powerpoint/2010/main" val="231933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b="1" dirty="0"/>
              <a:t>Negative sampling bias </a:t>
            </a:r>
            <a:r>
              <a:rPr lang="en-US" dirty="0"/>
              <a:t>- Do not sample the tail</a:t>
            </a:r>
          </a:p>
          <a:p>
            <a:pPr lvl="1"/>
            <a:r>
              <a:rPr lang="en-US" dirty="0"/>
              <a:t>The most popular stay popular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chaining</a:t>
            </a:r>
            <a:r>
              <a:rPr lang="en-US" dirty="0"/>
              <a:t> or </a:t>
            </a:r>
            <a:r>
              <a:rPr lang="en-US" b="1" dirty="0"/>
              <a:t>rich get richer</a:t>
            </a:r>
            <a:r>
              <a:rPr lang="en-US" dirty="0"/>
              <a:t> effect! –aka the Mathew effect</a:t>
            </a:r>
          </a:p>
          <a:p>
            <a:r>
              <a:rPr lang="en-US" dirty="0"/>
              <a:t>Examples of chaining behavior:</a:t>
            </a:r>
          </a:p>
          <a:p>
            <a:pPr lvl="1"/>
            <a:r>
              <a:rPr lang="en-US" dirty="0"/>
              <a:t>Most popular – e.g. top 10 lists</a:t>
            </a:r>
          </a:p>
          <a:p>
            <a:pPr lvl="1"/>
            <a:r>
              <a:rPr lang="en-US" dirty="0"/>
              <a:t>Trending items – rapidly gain popularity, often fade quickly</a:t>
            </a:r>
          </a:p>
          <a:p>
            <a:pPr lvl="1"/>
            <a:r>
              <a:rPr lang="en-US" dirty="0"/>
              <a:t>Fixed lists – e.g. ‘must have items for your trip’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Data</a:t>
            </a:r>
            <a:r>
              <a:rPr lang="en-US" b="1" dirty="0"/>
              <a:t> (utility matrix) </a:t>
            </a:r>
            <a:r>
              <a:rPr lang="en-US" dirty="0"/>
              <a:t>has </a:t>
            </a:r>
            <a:r>
              <a:rPr lang="en-US" b="1" dirty="0"/>
              <a:t>very high dimensionality </a:t>
            </a:r>
            <a:r>
              <a:rPr lang="en-US" dirty="0"/>
              <a:t>and is always </a:t>
            </a:r>
            <a:r>
              <a:rPr lang="en-US" b="1" dirty="0"/>
              <a:t>sparse </a:t>
            </a:r>
            <a:endParaRPr lang="en-US" dirty="0"/>
          </a:p>
          <a:p>
            <a:pPr lvl="1"/>
            <a:r>
              <a:rPr lang="en-US" dirty="0"/>
              <a:t>Suffers from </a:t>
            </a:r>
            <a:r>
              <a:rPr lang="en-US" b="1" dirty="0"/>
              <a:t>negative sampling bias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Effect of the long tail – high dimension</a:t>
            </a:r>
          </a:p>
          <a:p>
            <a:pPr lvl="1"/>
            <a:r>
              <a:rPr lang="en-US" dirty="0"/>
              <a:t>Most user-item entries are blank or missing</a:t>
            </a:r>
          </a:p>
          <a:p>
            <a:r>
              <a:rPr lang="en-US" b="1" dirty="0"/>
              <a:t>Cold start</a:t>
            </a:r>
            <a:r>
              <a:rPr lang="en-US" dirty="0"/>
              <a:t> problem </a:t>
            </a:r>
            <a:endParaRPr lang="en-US" b="1" dirty="0"/>
          </a:p>
          <a:p>
            <a:pPr lvl="1"/>
            <a:r>
              <a:rPr lang="en-US" dirty="0"/>
              <a:t>Blank entries for new user or new item, frequently added </a:t>
            </a:r>
          </a:p>
          <a:p>
            <a:pPr lvl="1"/>
            <a:r>
              <a:rPr lang="en-US" dirty="0"/>
              <a:t>Blank entries for rarely purchased items </a:t>
            </a:r>
          </a:p>
          <a:p>
            <a:r>
              <a:rPr lang="en-US" dirty="0"/>
              <a:t>Even for established items and users</a:t>
            </a:r>
          </a:p>
          <a:p>
            <a:pPr lvl="1"/>
            <a:r>
              <a:rPr lang="en-US" dirty="0"/>
              <a:t>Users only ever purchase or rate small fraction of available items</a:t>
            </a:r>
          </a:p>
          <a:p>
            <a:pPr lvl="1"/>
            <a:r>
              <a:rPr lang="en-US" dirty="0"/>
              <a:t>Many users never create ratings, only have binary response</a:t>
            </a:r>
          </a:p>
          <a:p>
            <a:pPr lvl="1"/>
            <a:r>
              <a:rPr lang="en-US" dirty="0"/>
              <a:t>Users with similar taste in one area have limited similarity in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classic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movies have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Fad products come and go </a:t>
            </a:r>
            <a:r>
              <a:rPr lang="en-US" dirty="0" err="1"/>
              <a:t>quikly</a:t>
            </a:r>
            <a:r>
              <a:rPr lang="en-US" dirty="0"/>
              <a:t> over time 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solidFill>
                  <a:srgbClr val="C00000"/>
                </a:solidFill>
              </a:rPr>
              <a:t>Data usually limits recommender performance far more than algorithm choice!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New items are constantly added to digital catalogs  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</a:t>
            </a:r>
            <a:r>
              <a:rPr lang="en-US" b="1" dirty="0"/>
              <a:t>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or few reviews or purchases</a:t>
            </a:r>
          </a:p>
          <a:p>
            <a:pPr lvl="1"/>
            <a:r>
              <a:rPr lang="en-US" dirty="0"/>
              <a:t>Similarity measures can be limited – little or no profile information</a:t>
            </a:r>
          </a:p>
          <a:p>
            <a:pPr lvl="1"/>
            <a:r>
              <a:rPr lang="en-US" dirty="0"/>
              <a:t>Must rely on other approaches – frequent item set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a </a:t>
            </a:r>
            <a:r>
              <a:rPr lang="en-US" b="1" dirty="0"/>
              <a:t>negative sampling problem</a:t>
            </a:r>
            <a:r>
              <a:rPr lang="en-US" dirty="0"/>
              <a:t>   </a:t>
            </a:r>
          </a:p>
          <a:p>
            <a:r>
              <a:rPr lang="en-US" dirty="0"/>
              <a:t>Many selections in a massive catalog are rarely or never selected by any user   </a:t>
            </a:r>
          </a:p>
          <a:p>
            <a:pPr lvl="1"/>
            <a:r>
              <a:rPr lang="en-US" dirty="0"/>
              <a:t>New items are constantly added to digital catalogs </a:t>
            </a:r>
          </a:p>
          <a:p>
            <a:r>
              <a:rPr lang="en-US" dirty="0"/>
              <a:t>The result is very sparse data with mostly missing values </a:t>
            </a:r>
          </a:p>
          <a:p>
            <a:pPr lvl="1"/>
            <a:r>
              <a:rPr lang="en-US" dirty="0"/>
              <a:t>Only capture the positive responses   </a:t>
            </a:r>
          </a:p>
          <a:p>
            <a:pPr lvl="1"/>
            <a:r>
              <a:rPr lang="en-US" dirty="0"/>
              <a:t>Very long tail of poorly sampled choices  </a:t>
            </a:r>
          </a:p>
          <a:p>
            <a:r>
              <a:rPr lang="en-US" dirty="0"/>
              <a:t>Items in the tail suffer </a:t>
            </a:r>
            <a:r>
              <a:rPr lang="en-US" b="1" dirty="0"/>
              <a:t>position bias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Users are unaware of items deep in results lists   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7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a </a:t>
            </a:r>
            <a:r>
              <a:rPr lang="en-US" b="1" dirty="0"/>
              <a:t>negative sampling problem</a:t>
            </a:r>
            <a:r>
              <a:rPr lang="en-US" dirty="0"/>
              <a:t>   </a:t>
            </a:r>
          </a:p>
          <a:p>
            <a:r>
              <a:rPr lang="en-US" dirty="0"/>
              <a:t>We only get feedback about actions users take, but do not know why they do not take other actions  </a:t>
            </a:r>
          </a:p>
          <a:p>
            <a:r>
              <a:rPr lang="en-US" dirty="0"/>
              <a:t>Example: consider a model with only binary response for an app store:</a:t>
            </a:r>
          </a:p>
          <a:p>
            <a:pPr lvl="1"/>
            <a:r>
              <a:rPr lang="en-US" dirty="0"/>
              <a:t>Value is 1 if user downloaded an app</a:t>
            </a:r>
          </a:p>
          <a:p>
            <a:pPr lvl="1"/>
            <a:r>
              <a:rPr lang="en-US" dirty="0"/>
              <a:t>Value is 0 if user did not download the app</a:t>
            </a:r>
          </a:p>
          <a:p>
            <a:pPr lvl="1"/>
            <a:r>
              <a:rPr lang="en-US" dirty="0"/>
              <a:t>If 1, we do not know if the user liked the app or not</a:t>
            </a:r>
          </a:p>
          <a:p>
            <a:pPr lvl="1"/>
            <a:r>
              <a:rPr lang="en-US" dirty="0"/>
              <a:t>If 0, we do not know if user did not want the app or never knew of its existence, </a:t>
            </a:r>
            <a:r>
              <a:rPr lang="en-US" b="1" dirty="0"/>
              <a:t>position bias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a </a:t>
            </a:r>
            <a:r>
              <a:rPr lang="en-US" b="1" dirty="0"/>
              <a:t>negative sampling problem</a:t>
            </a:r>
            <a:r>
              <a:rPr lang="en-US" dirty="0"/>
              <a:t>   </a:t>
            </a:r>
          </a:p>
          <a:p>
            <a:r>
              <a:rPr lang="en-US" b="1" dirty="0"/>
              <a:t>Position bias </a:t>
            </a:r>
            <a:r>
              <a:rPr lang="en-US" dirty="0"/>
              <a:t>provides a model for the prevalence of negative samples in recommendation data</a:t>
            </a:r>
          </a:p>
          <a:p>
            <a:r>
              <a:rPr lang="en-US" dirty="0"/>
              <a:t>Probability of a click depends on the position in the search results </a:t>
            </a:r>
          </a:p>
          <a:p>
            <a:pPr lvl="1"/>
            <a:r>
              <a:rPr lang="en-US" dirty="0"/>
              <a:t>Users typically do not see choices far down the list </a:t>
            </a:r>
          </a:p>
          <a:p>
            <a:pPr lvl="1"/>
            <a:r>
              <a:rPr lang="en-US" dirty="0"/>
              <a:t>We never know the probability of </a:t>
            </a:r>
            <a:r>
              <a:rPr lang="en-US"/>
              <a:t>click through</a:t>
            </a:r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6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Representation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Utility matrix </a:t>
                </a:r>
                <a:r>
                  <a:rPr lang="en-US" dirty="0"/>
                  <a:t>is a representation used for recommender models</a:t>
                </a:r>
              </a:p>
              <a:p>
                <a:r>
                  <a:rPr lang="en-US" dirty="0"/>
                  <a:t>The utility matrix relates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the transpose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maps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S,</a:t>
                </a:r>
                <a:r>
                  <a:rPr lang="en-US" dirty="0"/>
                  <a:t> to </a:t>
                </a:r>
                <a:r>
                  <a:rPr lang="en-US" b="1" dirty="0"/>
                  <a:t>implied ratings</a:t>
                </a:r>
                <a:r>
                  <a:rPr lang="en-US" dirty="0"/>
                  <a:t>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Specific algorithms are versions of this general model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App stores</a:t>
            </a:r>
          </a:p>
          <a:p>
            <a:pPr lvl="1"/>
            <a:r>
              <a:rPr lang="en-US" dirty="0"/>
              <a:t>Matching people with required job skills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rows, item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760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</a:t>
            </a:r>
            <a:r>
              <a:rPr lang="en-US" b="1" dirty="0"/>
              <a:t>limited similarity </a:t>
            </a:r>
            <a:r>
              <a:rPr lang="en-US" dirty="0"/>
              <a:t>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will buy, watch, or listen without ever rating 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2416"/>
              </p:ext>
            </p:extLst>
          </p:nvPr>
        </p:nvGraphicFramePr>
        <p:xfrm>
          <a:off x="356182" y="2958071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integrate binary responses with ordinal ratings? </a:t>
                </a:r>
              </a:p>
              <a:p>
                <a:r>
                  <a:rPr lang="en-US" dirty="0"/>
                  <a:t>Make all responses binary</a:t>
                </a:r>
              </a:p>
              <a:p>
                <a:pPr lvl="1"/>
                <a:r>
                  <a:rPr lang="en-US" dirty="0"/>
                  <a:t>Losses information</a:t>
                </a:r>
              </a:p>
              <a:p>
                <a:r>
                  <a:rPr lang="en-US" b="1" dirty="0"/>
                  <a:t>Interpolate ratings</a:t>
                </a:r>
              </a:p>
              <a:p>
                <a:pPr lvl="1"/>
                <a:r>
                  <a:rPr lang="en-US" dirty="0"/>
                  <a:t>Average for user – may have limited or no rating</a:t>
                </a:r>
              </a:p>
              <a:p>
                <a:pPr lvl="1"/>
                <a:r>
                  <a:rPr lang="en-US" dirty="0"/>
                  <a:t>Average for item – usually a bit better</a:t>
                </a:r>
              </a:p>
              <a:p>
                <a:pPr lvl="1"/>
                <a:r>
                  <a:rPr lang="en-US" dirty="0"/>
                  <a:t>A weighted average of average item and user ratings</a:t>
                </a:r>
              </a:p>
              <a:p>
                <a:pPr lvl="1"/>
                <a:r>
                  <a:rPr lang="en-US" dirty="0"/>
                  <a:t>Averages for nearest neighbors</a:t>
                </a:r>
              </a:p>
              <a:p>
                <a:pPr lvl="1"/>
                <a:r>
                  <a:rPr lang="en-US" dirty="0"/>
                  <a:t>Averages from centroid of clusters</a:t>
                </a:r>
              </a:p>
              <a:p>
                <a:r>
                  <a:rPr lang="en-US" dirty="0"/>
                  <a:t>Interpolated ratings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baseline recommendation model</a:t>
                </a:r>
                <a:endParaRPr lang="en-US" dirty="0"/>
              </a:p>
              <a:p>
                <a:r>
                  <a:rPr lang="en-US" dirty="0"/>
                  <a:t>Average rating for users and items, known as </a:t>
                </a:r>
                <a:r>
                  <a:rPr lang="en-US" b="1" dirty="0"/>
                  <a:t>biases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  <a:blipFill>
                <a:blip r:embed="rId2"/>
                <a:stretch>
                  <a:fillRect l="-1159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675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represents users  </a:t>
            </a:r>
          </a:p>
          <a:p>
            <a:r>
              <a:rPr lang="en-US" dirty="0"/>
              <a:t>One type of node represents items</a:t>
            </a:r>
          </a:p>
          <a:p>
            <a:r>
              <a:rPr lang="en-US" dirty="0"/>
              <a:t>Weighted edges associate users and items – e.g. item ratings</a:t>
            </a:r>
          </a:p>
          <a:p>
            <a:r>
              <a:rPr lang="en-US" dirty="0"/>
              <a:t>Is a bipartite graph   </a:t>
            </a:r>
          </a:p>
          <a:p>
            <a:r>
              <a:rPr lang="en-US" dirty="0"/>
              <a:t>Graph representation is inherently sparse    </a:t>
            </a:r>
          </a:p>
          <a:p>
            <a:r>
              <a:rPr lang="en-US" dirty="0"/>
              <a:t>Many state of the art recommender algorithms are graph-based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3F876B-B76B-CD0C-769A-B3BB6746FE10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E2823C-C436-6FB8-716C-C896D7BAA916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F45984-64B8-EB5D-2C3C-391EC67CFC9D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25FE6-956D-6931-5C10-7B2505CB391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69878-B52E-E175-FB7F-52E1C831DB4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1441-9112-257A-4262-325000DDC89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11619-8A8C-8642-4354-317880D9378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F71378-C3CD-A26D-2CFA-89E54093D09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D569EB-366F-D041-514B-BC17E280D717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5A1BE4-D71B-127B-172E-3C5AAC3D54E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C8FCB-2F07-D335-2F2C-F79CB6F3D6C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8AC0D-3966-B202-2413-9A25A8A0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004F-AA36-BDDA-62B0-F452625D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Graph representation of utility matrix </a:t>
                </a:r>
              </a:p>
              <a:p>
                <a:r>
                  <a:rPr lang="en-US" dirty="0"/>
                  <a:t>One type of node represents users  </a:t>
                </a:r>
              </a:p>
              <a:p>
                <a:r>
                  <a:rPr lang="en-US" dirty="0"/>
                  <a:t>One type of node represents items</a:t>
                </a:r>
              </a:p>
              <a:p>
                <a:r>
                  <a:rPr lang="en-US" dirty="0"/>
                  <a:t>Bipartite graph is ideal for a sparse representation as K,V pairs </a:t>
                </a:r>
              </a:p>
              <a:p>
                <a:pPr lvl="1"/>
                <a:r>
                  <a:rPr lang="en-US" dirty="0"/>
                  <a:t>Keys are user, item tuple,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are ratings, </a:t>
                </a:r>
                <a:r>
                  <a:rPr lang="en-US" i="1" dirty="0"/>
                  <a:t>R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Graph representation maps well to graph database 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  <a:blipFill>
                <a:blip r:embed="rId2"/>
                <a:stretch>
                  <a:fillRect l="-2116" t="-1945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A7AF5E-74CF-DFBF-B666-43FD1DF2E298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4727E81-AAA6-4FBB-EBD7-D2ADA216B7CD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DE8260-6400-50B3-45FE-3A6483F8F013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3D6CD4-7D0C-ABAF-E6B2-14428CE5BC5D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4630F5-8DA7-F8CC-BC3E-D2A83C1A83DA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73434E-B084-42B3-D478-5B7D75FD983F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99BCA1-D912-B7DC-60AB-0496DEA1DC58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78AFA6-8CB1-0E5A-6CA4-521639950A5A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AC13BC-BFC2-411E-1039-A6FE6A6CA1DB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4250A5-82A7-93F7-9901-7D4F3D98EC03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15F273-E5EB-AC51-EEBB-DA5616E6763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31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Content Based Recommenders</a:t>
            </a:r>
          </a:p>
        </p:txBody>
      </p:sp>
    </p:spTree>
    <p:extLst>
      <p:ext uri="{BB962C8B-B14F-4D97-AF65-F5344CB8AC3E}">
        <p14:creationId xmlns:p14="http://schemas.microsoft.com/office/powerpoint/2010/main" val="1783482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Based on similarity of item and user profiles</a:t>
            </a:r>
          </a:p>
          <a:p>
            <a:r>
              <a:rPr lang="en-US" dirty="0"/>
              <a:t>Is unsupervised </a:t>
            </a:r>
            <a:r>
              <a:rPr lang="en-US" b="1" dirty="0"/>
              <a:t>similarity search</a:t>
            </a:r>
          </a:p>
          <a:p>
            <a:r>
              <a:rPr lang="en-US" dirty="0"/>
              <a:t>Can use most any similarity metric, including LSH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item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pPr lvl="1"/>
            <a:r>
              <a:rPr lang="en-US" dirty="0"/>
              <a:t>Feature map from embedding 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e.g. search = average rating</a:t>
            </a:r>
          </a:p>
          <a:p>
            <a:r>
              <a:rPr lang="en-US" dirty="0">
                <a:hlinkClick r:id="rId2"/>
              </a:rPr>
              <a:t>Amazon uses mini-hashing, Luo, 2022, </a:t>
            </a:r>
            <a:r>
              <a:rPr lang="en-US" dirty="0"/>
              <a:t>for large scale product similarity search 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096000" y="3302353"/>
            <a:ext cx="288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from item descriptions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Idea, use LSH on descriptions</a:t>
            </a:r>
          </a:p>
          <a:p>
            <a:pPr lvl="1"/>
            <a:r>
              <a:rPr lang="en-US" dirty="0"/>
              <a:t>Or, use linear or neural embeddings of descriptions </a:t>
            </a:r>
          </a:p>
          <a:p>
            <a:r>
              <a:rPr lang="en-US" dirty="0"/>
              <a:t>Use </a:t>
            </a:r>
            <a:r>
              <a:rPr lang="en-US" b="1" dirty="0"/>
              <a:t>embedding space </a:t>
            </a:r>
            <a:r>
              <a:rPr lang="en-US" dirty="0"/>
              <a:t>for similarity search  </a:t>
            </a:r>
          </a:p>
          <a:p>
            <a:pPr lvl="1"/>
            <a:r>
              <a:rPr lang="en-US" dirty="0"/>
              <a:t>Linear factor models </a:t>
            </a:r>
          </a:p>
          <a:p>
            <a:pPr lvl="1"/>
            <a:r>
              <a:rPr lang="en-US" dirty="0"/>
              <a:t>Hash sketch tables </a:t>
            </a:r>
          </a:p>
          <a:p>
            <a:pPr lvl="1"/>
            <a:r>
              <a:rPr lang="en-US" dirty="0"/>
              <a:t>Neural embedding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LSH – used in more sophisticated implementations </a:t>
                </a:r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043" t="-2237"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 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 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behavior profile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2876937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16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Want to predict </a:t>
            </a:r>
            <a:r>
              <a:rPr lang="en-US" b="1" dirty="0"/>
              <a:t>implied rating</a:t>
            </a:r>
            <a:r>
              <a:rPr lang="en-US" dirty="0"/>
              <a:t> for user 7 of item 1</a:t>
            </a:r>
          </a:p>
          <a:p>
            <a:r>
              <a:rPr lang="en-US" dirty="0"/>
              <a:t>Compute the mean and Variance of the item ratings</a:t>
            </a:r>
          </a:p>
          <a:p>
            <a:r>
              <a:rPr lang="en-US" dirty="0"/>
              <a:t>Subtract mean rating from item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198894" y="3984810"/>
            <a:ext cx="497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rarely purchased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RMSE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descent later</a:t>
                </a:r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Evaluating Recommenders</a:t>
            </a:r>
          </a:p>
        </p:txBody>
      </p:sp>
    </p:spTree>
    <p:extLst>
      <p:ext uri="{BB962C8B-B14F-4D97-AF65-F5344CB8AC3E}">
        <p14:creationId xmlns:p14="http://schemas.microsoft.com/office/powerpoint/2010/main" val="3114923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108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7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at K and precision at K measure fraction of correct </a:t>
                </a:r>
                <a:r>
                  <a:rPr lang="en-US" dirty="0" err="1"/>
                  <a:t>recommedations</a:t>
                </a:r>
                <a:r>
                  <a:rPr lang="en-US" dirty="0"/>
                  <a:t>  </a:t>
                </a:r>
              </a:p>
              <a:p>
                <a:r>
                  <a:rPr lang="en-US" dirty="0"/>
                  <a:t>Based on predictions for random held-back sample </a:t>
                </a:r>
              </a:p>
              <a:p>
                <a:r>
                  <a:rPr lang="en-US" dirty="0"/>
                  <a:t>Recall at 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r>
                  <a:rPr lang="en-US" dirty="0"/>
                  <a:t>Precision at 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r>
                  <a:rPr lang="en-US" dirty="0"/>
                  <a:t>Example: 3 of next 5 movies user watches from 10 recommended: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@10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@10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043" t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apply cross validation to recommender algorithms?</a:t>
            </a:r>
          </a:p>
          <a:p>
            <a:r>
              <a:rPr lang="en-US" dirty="0"/>
              <a:t>Yes! Use N-fold method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nested CV for hyperparameter search</a:t>
            </a:r>
          </a:p>
          <a:p>
            <a:pPr lvl="1"/>
            <a:r>
              <a:rPr lang="en-US" dirty="0"/>
              <a:t>But,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lvl="1"/>
            <a:r>
              <a:rPr lang="en-US" dirty="0"/>
              <a:t>Use random subsample of users and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3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Latent Variable Models</a:t>
            </a:r>
          </a:p>
        </p:txBody>
      </p:sp>
    </p:spTree>
    <p:extLst>
      <p:ext uri="{BB962C8B-B14F-4D97-AF65-F5344CB8AC3E}">
        <p14:creationId xmlns:p14="http://schemas.microsoft.com/office/powerpoint/2010/main" val="4056268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Latent variables are an embedding of the spare response data        </a:t>
            </a:r>
          </a:p>
          <a:p>
            <a:r>
              <a:rPr lang="en-US" dirty="0"/>
              <a:t>Data values can be dense or sparse  </a:t>
            </a:r>
          </a:p>
          <a:p>
            <a:pPr lvl="1"/>
            <a:r>
              <a:rPr lang="en-US" dirty="0"/>
              <a:t>Example, numeric features are typically dense   </a:t>
            </a:r>
          </a:p>
          <a:p>
            <a:pPr lvl="1"/>
            <a:r>
              <a:rPr lang="en-US" dirty="0"/>
              <a:t>Categorical features with high dimensionality are sparsely coded  </a:t>
            </a:r>
          </a:p>
          <a:p>
            <a:r>
              <a:rPr lang="en-US" dirty="0"/>
              <a:t>Negative sampling bias results in few positive responses    </a:t>
            </a:r>
          </a:p>
          <a:p>
            <a:pPr lvl="1"/>
            <a:r>
              <a:rPr lang="en-US" dirty="0"/>
              <a:t>Imbalanced training cases  </a:t>
            </a:r>
          </a:p>
          <a:p>
            <a:r>
              <a:rPr lang="en-US" dirty="0"/>
              <a:t>An </a:t>
            </a:r>
            <a:r>
              <a:rPr lang="en-US" b="1" dirty="0"/>
              <a:t>embedding space </a:t>
            </a:r>
            <a:r>
              <a:rPr lang="en-US" dirty="0"/>
              <a:t>used to overcome these problems </a:t>
            </a:r>
          </a:p>
          <a:p>
            <a:pPr lvl="1"/>
            <a:r>
              <a:rPr lang="en-US" dirty="0"/>
              <a:t>Embedding spaces contain latent factors, factors that are not observable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Uses a </a:t>
            </a:r>
            <a:r>
              <a:rPr lang="en-US" b="1" dirty="0"/>
              <a:t>non-negative 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 n &lt;&lt; m, or sometimes m &lt; n</a:t>
            </a:r>
          </a:p>
          <a:p>
            <a:pPr lvl="1"/>
            <a:r>
              <a:rPr lang="en-US" dirty="0"/>
              <a:t>Many missing values, negative sample bias 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8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Very sparse and changing training data</a:t>
                </a:r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Generally poor performance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 in long tail, so often poor performance</a:t>
                </a:r>
              </a:p>
              <a:p>
                <a:pPr lvl="1"/>
                <a:r>
                  <a:rPr lang="en-US" dirty="0"/>
                  <a:t>But, can be used to fill null values when little history – the cold start problem</a:t>
                </a:r>
              </a:p>
              <a:p>
                <a:r>
                  <a:rPr lang="en-US" b="1" dirty="0"/>
                  <a:t>Association models  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attempt to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Is a </a:t>
            </a:r>
            <a:r>
              <a:rPr lang="en-US" b="1" dirty="0"/>
              <a:t>dimensionality reduction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Features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be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factors form an </a:t>
            </a:r>
            <a:r>
              <a:rPr lang="en-US" b="1" dirty="0"/>
              <a:t>embedding space</a:t>
            </a:r>
          </a:p>
          <a:p>
            <a:pPr lvl="1"/>
            <a:r>
              <a:rPr lang="en-US" dirty="0"/>
              <a:t>Latent since these factors </a:t>
            </a:r>
            <a:r>
              <a:rPr lang="en-US" b="1" dirty="0"/>
              <a:t>cannot be observed</a:t>
            </a:r>
          </a:p>
          <a:p>
            <a:pPr lvl="1"/>
            <a:r>
              <a:rPr lang="en-US" dirty="0"/>
              <a:t>Factors weights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Latent factor recommenders are powerful model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15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159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Perform </a:t>
                </a:r>
                <a:r>
                  <a:rPr lang="en-US" b="1" dirty="0"/>
                  <a:t>non-negative factorization </a:t>
                </a:r>
                <a:r>
                  <a:rPr lang="en-US" dirty="0"/>
                  <a:t>of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Wait! Don’t need SVD,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Use </a:t>
                </a:r>
                <a:r>
                  <a:rPr lang="en-US" b="1" dirty="0">
                    <a:ea typeface="Cambria Math" panose="02040503050406030204" pitchFamily="18" charset="0"/>
                  </a:rPr>
                  <a:t>non-negative matrix factorization</a:t>
                </a:r>
                <a:r>
                  <a:rPr lang="en-US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7477"/>
              </p:ext>
            </p:extLst>
          </p:nvPr>
        </p:nvGraphicFramePr>
        <p:xfrm>
          <a:off x="8223192" y="4067909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9104"/>
              </p:ext>
            </p:extLst>
          </p:nvPr>
        </p:nvGraphicFramePr>
        <p:xfrm>
          <a:off x="5529771" y="3996188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5050"/>
              </p:ext>
            </p:extLst>
          </p:nvPr>
        </p:nvGraphicFramePr>
        <p:xfrm>
          <a:off x="1178700" y="4076139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91789" y="35412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22771" y="5151253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23192" y="354128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10926" y="50973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01234" y="350103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9695" y="4491368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Different factors for items and users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  <a:blipFill>
                <a:blip r:embed="rId2"/>
                <a:stretch>
                  <a:fillRect l="-104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2546"/>
              </p:ext>
            </p:extLst>
          </p:nvPr>
        </p:nvGraphicFramePr>
        <p:xfrm>
          <a:off x="8669015" y="23349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98"/>
              </p:ext>
            </p:extLst>
          </p:nvPr>
        </p:nvGraphicFramePr>
        <p:xfrm>
          <a:off x="5975594" y="22632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845"/>
              </p:ext>
            </p:extLst>
          </p:nvPr>
        </p:nvGraphicFramePr>
        <p:xfrm>
          <a:off x="1624523" y="23431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672084" y="183080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768594" y="34183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603487" y="183080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5256749" y="3364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881529" y="179055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685518" y="27584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,∙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vector of factor weights for user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159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/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/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  <p:bldP spid="4" grpId="0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66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least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(L2)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greater constraint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bias 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constraint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bias</a:t>
                </a:r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solve by </a:t>
                </a:r>
                <a:r>
                  <a:rPr lang="en-US" b="1" dirty="0"/>
                  <a:t>alternating gradient descent</a:t>
                </a:r>
                <a:r>
                  <a:rPr lang="en-US" dirty="0"/>
                  <a:t>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first gradient component: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b="1" dirty="0">
                    <a:hlinkClick r:id="rId2"/>
                  </a:rPr>
                  <a:t>stochastic gradient descent</a:t>
                </a:r>
                <a:r>
                  <a:rPr lang="en-US" b="1" dirty="0"/>
                  <a:t> 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Compare to batch GD, noticing the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194" t="-2597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dirty="0"/>
              <a:t>Algorithms based on </a:t>
            </a:r>
            <a:r>
              <a:rPr lang="en-US" b="1" dirty="0"/>
              <a:t>similarity search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 by similarity measure</a:t>
            </a:r>
          </a:p>
          <a:p>
            <a:pPr lvl="1"/>
            <a:r>
              <a:rPr lang="en-US" dirty="0"/>
              <a:t>Related to frequent item set algorithms – Last lesson of course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or between users</a:t>
            </a:r>
          </a:p>
          <a:p>
            <a:pPr lvl="1"/>
            <a:r>
              <a:rPr lang="en-US" dirty="0"/>
              <a:t>Formerly widely used algorithm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Hybrid systems </a:t>
            </a:r>
            <a:r>
              <a:rPr lang="en-US" dirty="0"/>
              <a:t>combine these and other algorithms 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58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</a:t>
            </a:r>
            <a:r>
              <a:rPr lang="en-US" sz="1400" dirty="0">
                <a:hlinkClick r:id="rId4"/>
              </a:rPr>
              <a:t>Wiki Commons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algorithm can scale massively!</a:t>
                </a:r>
              </a:p>
              <a:p>
                <a:pPr lvl="1"/>
                <a:r>
                  <a:rPr lang="en-US" dirty="0"/>
                  <a:t>Can scale to hundreds of millions of users and tens of millions of items</a:t>
                </a:r>
              </a:p>
              <a:p>
                <a:pPr lvl="1"/>
                <a:r>
                  <a:rPr lang="en-US" dirty="0"/>
                  <a:t>Manage very spare utility matrix with key-value pairs  </a:t>
                </a:r>
              </a:p>
              <a:p>
                <a:pPr lvl="1"/>
                <a:r>
                  <a:rPr lang="en-US" dirty="0"/>
                  <a:t>Use MapReduce!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15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many linear models, can improve by using </a:t>
                </a:r>
                <a:r>
                  <a:rPr lang="en-US" b="1" dirty="0"/>
                  <a:t>baseline</a:t>
                </a:r>
                <a:r>
                  <a:rPr lang="en-US" dirty="0"/>
                  <a:t> </a:t>
                </a:r>
                <a:endParaRPr lang="en-US" b="1" dirty="0"/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And: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global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Users’ 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Advanced Recommender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514899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943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hlinkClick r:id="rId2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, He et.al., 2016</a:t>
            </a:r>
            <a:r>
              <a:rPr lang="en-US" dirty="0">
                <a:ea typeface="Cambria Math" panose="02040503050406030204" pitchFamily="18" charset="0"/>
              </a:rPr>
              <a:t>, uses a multi-layer perceptron to compute recommendation ranks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78039-1575-E3D1-C83C-9F9FCE913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64" y="2070411"/>
            <a:ext cx="5728630" cy="365879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FF0FBE-AE56-962A-5672-F7D739F6349D}"/>
              </a:ext>
            </a:extLst>
          </p:cNvPr>
          <p:cNvSpPr txBox="1">
            <a:spLocks/>
          </p:cNvSpPr>
          <p:nvPr/>
        </p:nvSpPr>
        <p:spPr>
          <a:xfrm>
            <a:off x="7968077" y="6060071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ECCD64-C57B-F257-388F-1B87AAAB4029}"/>
              </a:ext>
            </a:extLst>
          </p:cNvPr>
          <p:cNvSpPr txBox="1">
            <a:spLocks/>
          </p:cNvSpPr>
          <p:nvPr/>
        </p:nvSpPr>
        <p:spPr>
          <a:xfrm>
            <a:off x="580571" y="2075543"/>
            <a:ext cx="5612191" cy="4359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Why do we need non-linear collaborative filtering?  </a:t>
            </a:r>
          </a:p>
          <a:p>
            <a:r>
              <a:rPr lang="en-US" sz="2400" dirty="0"/>
              <a:t>Interaction terms are inherently nonlinear</a:t>
            </a:r>
          </a:p>
          <a:p>
            <a:r>
              <a:rPr lang="en-US" sz="2400" dirty="0"/>
              <a:t>He, et. al., provide an example where binary coding of user features leads to misleading similarity, compared to Jaccard similarity  </a:t>
            </a:r>
            <a:endParaRPr lang="en-US" sz="2000" dirty="0"/>
          </a:p>
          <a:p>
            <a:r>
              <a:rPr lang="en-US" sz="2400" dirty="0"/>
              <a:t>Correct ranking requires learning a nonlinear interaction with a neural network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61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hlinkClick r:id="rId2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, He et.al., 2016</a:t>
            </a:r>
            <a:r>
              <a:rPr lang="en-US" dirty="0">
                <a:ea typeface="Cambria Math" panose="02040503050406030204" pitchFamily="18" charset="0"/>
              </a:rPr>
              <a:t>, uses a multi-layer perceptron to compute recommendation ranks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983610" y="634660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B801-45AA-975A-5CAA-626F49B5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45" y="2602896"/>
            <a:ext cx="6147560" cy="37437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58D748-0F9F-B04A-8FCA-09A65907464E}"/>
              </a:ext>
            </a:extLst>
          </p:cNvPr>
          <p:cNvSpPr txBox="1">
            <a:spLocks/>
          </p:cNvSpPr>
          <p:nvPr/>
        </p:nvSpPr>
        <p:spPr>
          <a:xfrm>
            <a:off x="1228497" y="4501157"/>
            <a:ext cx="4302228" cy="75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User and item latent embedding vectors are computed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E7222-41AE-8258-9FDD-52BDFA1B3E21}"/>
              </a:ext>
            </a:extLst>
          </p:cNvPr>
          <p:cNvSpPr txBox="1">
            <a:spLocks/>
          </p:cNvSpPr>
          <p:nvPr/>
        </p:nvSpPr>
        <p:spPr>
          <a:xfrm>
            <a:off x="1542560" y="5677779"/>
            <a:ext cx="3604345" cy="75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Inputs are sparse user and item identification vectors  </a:t>
            </a: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E9832-B080-813D-D889-6DC27067CC54}"/>
              </a:ext>
            </a:extLst>
          </p:cNvPr>
          <p:cNvSpPr txBox="1">
            <a:spLocks/>
          </p:cNvSpPr>
          <p:nvPr/>
        </p:nvSpPr>
        <p:spPr>
          <a:xfrm>
            <a:off x="838200" y="3110325"/>
            <a:ext cx="4732819" cy="10961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Recommendation ranks computed with NN layers, including nonlinear interaction terms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9E7B69-2E7D-BD56-5241-962AAB81D9D7}"/>
              </a:ext>
            </a:extLst>
          </p:cNvPr>
          <p:cNvSpPr txBox="1">
            <a:spLocks/>
          </p:cNvSpPr>
          <p:nvPr/>
        </p:nvSpPr>
        <p:spPr>
          <a:xfrm>
            <a:off x="2392473" y="2254438"/>
            <a:ext cx="3465238" cy="654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Error (score) is minimized in training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E84C6A-969E-C6A5-53B3-687F05007E15}"/>
              </a:ext>
            </a:extLst>
          </p:cNvPr>
          <p:cNvCxnSpPr>
            <a:cxnSpLocks/>
          </p:cNvCxnSpPr>
          <p:nvPr/>
        </p:nvCxnSpPr>
        <p:spPr>
          <a:xfrm flipV="1">
            <a:off x="5090068" y="5811719"/>
            <a:ext cx="1651242" cy="244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484A54-BB39-A15E-D396-B97AF22BC06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530725" y="4879929"/>
            <a:ext cx="2186037" cy="34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0B75E0-01EF-06F5-354C-709C5B6B9B0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571019" y="3658377"/>
            <a:ext cx="2590848" cy="259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C201-1543-EE70-EAEB-7EB36C1C1E27}"/>
              </a:ext>
            </a:extLst>
          </p:cNvPr>
          <p:cNvCxnSpPr>
            <a:cxnSpLocks/>
          </p:cNvCxnSpPr>
          <p:nvPr/>
        </p:nvCxnSpPr>
        <p:spPr>
          <a:xfrm>
            <a:off x="5965064" y="2446384"/>
            <a:ext cx="2903165" cy="407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dirty="0"/>
              <a:t>Algorithms typically operate on features in an </a:t>
            </a:r>
            <a:r>
              <a:rPr lang="en-US" b="1" dirty="0"/>
              <a:t>embedding space</a:t>
            </a:r>
            <a:endParaRPr lang="en-US" dirty="0"/>
          </a:p>
          <a:p>
            <a:pPr lvl="1"/>
            <a:r>
              <a:rPr lang="en-US" dirty="0"/>
              <a:t>Reduce dimensionality </a:t>
            </a:r>
          </a:p>
          <a:p>
            <a:pPr lvl="1"/>
            <a:r>
              <a:rPr lang="en-US" dirty="0"/>
              <a:t>Often use hash sketches </a:t>
            </a:r>
          </a:p>
          <a:p>
            <a:pPr lvl="1"/>
            <a:r>
              <a:rPr lang="en-US" dirty="0"/>
              <a:t>Learned embedding spaces 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r>
              <a:rPr lang="en-US" b="1" dirty="0"/>
              <a:t>Matrix factorization </a:t>
            </a:r>
          </a:p>
          <a:p>
            <a:pPr lvl="1"/>
            <a:r>
              <a:rPr lang="en-US" dirty="0"/>
              <a:t>Until recently, state of the art approach</a:t>
            </a:r>
          </a:p>
          <a:p>
            <a:r>
              <a:rPr lang="en-US" b="1" dirty="0"/>
              <a:t>Graph-based models </a:t>
            </a:r>
            <a:r>
              <a:rPr lang="en-US" dirty="0"/>
              <a:t>for Collaborative filtering are highly efficient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3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61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hlinkClick r:id="rId2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, He et.al., 2016</a:t>
            </a:r>
            <a:r>
              <a:rPr lang="en-US" dirty="0">
                <a:ea typeface="Cambria Math" panose="02040503050406030204" pitchFamily="18" charset="0"/>
              </a:rPr>
              <a:t>, uses a multi-layer perceptron to compute recommendation ranks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983610" y="634660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B801-45AA-975A-5CAA-626F49B5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056" y="2564191"/>
            <a:ext cx="5958567" cy="3628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6E7222-41AE-8258-9FDD-52BDFA1B3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571" y="2075543"/>
                <a:ext cx="5612191" cy="435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The predicted rating is computed as: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/>
                  <a:t> latent factor matrices for users and items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en-US" dirty="0"/>
                  <a:t> sparse vectors of user and item identifiers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tensor of model parameters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6E7222-41AE-8258-9FDD-52BDFA1B3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71" y="2075543"/>
                <a:ext cx="5612191" cy="4359780"/>
              </a:xfrm>
              <a:prstGeom prst="rect">
                <a:avLst/>
              </a:prstGeom>
              <a:blipFill>
                <a:blip r:embed="rId4"/>
                <a:stretch>
                  <a:fillRect l="-2172" t="-1955" r="-3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7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7695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  <a:hlinkClick r:id="rId2"/>
              </a:rPr>
              <a:t>Wide and deep architecture, </a:t>
            </a:r>
            <a:r>
              <a:rPr lang="en-US" sz="3000" dirty="0">
                <a:ea typeface="Cambria Math" panose="02040503050406030204" pitchFamily="18" charset="0"/>
                <a:hlinkClick r:id="rId2"/>
              </a:rPr>
              <a:t>Chang, et. al., 2016</a:t>
            </a:r>
            <a:r>
              <a:rPr lang="en-US" sz="3000" dirty="0">
                <a:ea typeface="Cambria Math" panose="02040503050406030204" pitchFamily="18" charset="0"/>
              </a:rPr>
              <a:t>, is a hybrid model combine neural encoding with linear matrix factorization 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4677902" y="6444866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CA512-B061-0564-B12B-D5B59993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00" y="3474761"/>
            <a:ext cx="11719686" cy="29701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101A7C-D9B7-A422-B8D0-1AFA80E7BCA5}"/>
              </a:ext>
            </a:extLst>
          </p:cNvPr>
          <p:cNvSpPr txBox="1">
            <a:spLocks/>
          </p:cNvSpPr>
          <p:nvPr/>
        </p:nvSpPr>
        <p:spPr>
          <a:xfrm>
            <a:off x="696685" y="2034419"/>
            <a:ext cx="286899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Linear model with </a:t>
            </a:r>
            <a:r>
              <a:rPr lang="en-US" sz="2600" b="1" dirty="0"/>
              <a:t>wide sparse latent space </a:t>
            </a:r>
            <a:r>
              <a:rPr lang="en-US" sz="2600" dirty="0"/>
              <a:t>and matrix factorization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FF0134-5B3B-4F32-09F3-3422217ED91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969105" y="3171372"/>
            <a:ext cx="162075" cy="399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1F8FD8-2D74-BB13-E414-81A309EBFD37}"/>
              </a:ext>
            </a:extLst>
          </p:cNvPr>
          <p:cNvSpPr txBox="1">
            <a:spLocks/>
          </p:cNvSpPr>
          <p:nvPr/>
        </p:nvSpPr>
        <p:spPr>
          <a:xfrm>
            <a:off x="9250438" y="1949752"/>
            <a:ext cx="286899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Nonlinear model with </a:t>
            </a:r>
            <a:r>
              <a:rPr lang="en-US" sz="2600" b="1" dirty="0"/>
              <a:t>dense latent space </a:t>
            </a:r>
            <a:r>
              <a:rPr lang="en-US" sz="2600" dirty="0"/>
              <a:t>and neural network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F904B-0CFD-B347-07D5-9C33FE70D48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0624457" y="3086705"/>
            <a:ext cx="60476" cy="388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B9DB722-4B09-EBB3-004D-A69F9ACCD620}"/>
              </a:ext>
            </a:extLst>
          </p:cNvPr>
          <p:cNvSpPr txBox="1">
            <a:spLocks/>
          </p:cNvSpPr>
          <p:nvPr/>
        </p:nvSpPr>
        <p:spPr>
          <a:xfrm>
            <a:off x="3959979" y="2014966"/>
            <a:ext cx="4579257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Hybrid model </a:t>
            </a:r>
            <a:r>
              <a:rPr lang="en-US" sz="2600" dirty="0"/>
              <a:t>uses linear matrix factorization for sparse latent features and neural network for dense latent feature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03EA62-DB1D-CA89-292F-7DB9A107B16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907314" y="3151919"/>
            <a:ext cx="342294" cy="55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49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528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Wide and deep architecture, </a:t>
            </a:r>
            <a:r>
              <a:rPr lang="en-US" dirty="0">
                <a:ea typeface="Cambria Math" panose="02040503050406030204" pitchFamily="18" charset="0"/>
              </a:rPr>
              <a:t>Chang, et. al., 2016, has 2 stages  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741705" y="632916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6AC39-DDA5-1FF1-7302-4747AED89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681" y="2346477"/>
            <a:ext cx="6601837" cy="36581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1CDF08-C31D-3963-2609-C6EA2722F59C}"/>
              </a:ext>
            </a:extLst>
          </p:cNvPr>
          <p:cNvSpPr txBox="1">
            <a:spLocks/>
          </p:cNvSpPr>
          <p:nvPr/>
        </p:nvSpPr>
        <p:spPr>
          <a:xfrm>
            <a:off x="502740" y="2184299"/>
            <a:ext cx="4579257" cy="1192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Retrieval stage </a:t>
            </a:r>
            <a:r>
              <a:rPr lang="en-US" sz="2600" dirty="0"/>
              <a:t>uses a hybrid of similarity search on query algorithms to generate candidates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A3686E-F1FE-7560-5921-090C19685824}"/>
              </a:ext>
            </a:extLst>
          </p:cNvPr>
          <p:cNvCxnSpPr>
            <a:cxnSpLocks/>
          </p:cNvCxnSpPr>
          <p:nvPr/>
        </p:nvCxnSpPr>
        <p:spPr>
          <a:xfrm>
            <a:off x="5099352" y="2767390"/>
            <a:ext cx="2699658" cy="111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BF567D-CEC8-3639-917C-8AE920721EC7}"/>
              </a:ext>
            </a:extLst>
          </p:cNvPr>
          <p:cNvSpPr txBox="1">
            <a:spLocks/>
          </p:cNvSpPr>
          <p:nvPr/>
        </p:nvSpPr>
        <p:spPr>
          <a:xfrm>
            <a:off x="655140" y="4315742"/>
            <a:ext cx="4579257" cy="933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Ranking stage </a:t>
            </a:r>
            <a:r>
              <a:rPr lang="en-US" sz="2600" dirty="0"/>
              <a:t>assigns positions (ranks) to items for presentation to user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B6059E-14E8-3553-0924-17F1A20B57F0}"/>
              </a:ext>
            </a:extLst>
          </p:cNvPr>
          <p:cNvCxnSpPr>
            <a:cxnSpLocks/>
          </p:cNvCxnSpPr>
          <p:nvPr/>
        </p:nvCxnSpPr>
        <p:spPr>
          <a:xfrm flipV="1">
            <a:off x="5251752" y="4460724"/>
            <a:ext cx="2779486" cy="43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8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0"/>
            <a:ext cx="10924648" cy="7897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</a:rPr>
              <a:t>Wide and deep architecture, </a:t>
            </a:r>
            <a:r>
              <a:rPr lang="en-US" sz="3000" dirty="0">
                <a:ea typeface="Cambria Math" panose="02040503050406030204" pitchFamily="18" charset="0"/>
              </a:rPr>
              <a:t>Chang, et. al., 2016 accommodates both sparse categorical and dense numeric features 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741705" y="632916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16D66-21CE-1205-CC07-103124FA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540" y="2297392"/>
            <a:ext cx="7163670" cy="40317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FE5C3A-F808-E741-1BE0-04F2C0EC2DA1}"/>
              </a:ext>
            </a:extLst>
          </p:cNvPr>
          <p:cNvSpPr txBox="1">
            <a:spLocks/>
          </p:cNvSpPr>
          <p:nvPr/>
        </p:nvSpPr>
        <p:spPr>
          <a:xfrm>
            <a:off x="438180" y="5229981"/>
            <a:ext cx="3630660" cy="901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Dense features </a:t>
            </a:r>
            <a:r>
              <a:rPr lang="en-US" sz="2600" dirty="0"/>
              <a:t>(e.g. numeric) features require no embedding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93192F-0894-3A57-E58D-840AAFA1C2A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68840" y="5268686"/>
            <a:ext cx="967617" cy="412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DF7E19-55A9-DD44-B7F0-9DC3B5EEE09C}"/>
              </a:ext>
            </a:extLst>
          </p:cNvPr>
          <p:cNvSpPr txBox="1">
            <a:spLocks/>
          </p:cNvSpPr>
          <p:nvPr/>
        </p:nvSpPr>
        <p:spPr>
          <a:xfrm>
            <a:off x="992142" y="3706998"/>
            <a:ext cx="363066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Sparse features </a:t>
            </a:r>
            <a:r>
              <a:rPr lang="en-US" sz="2600" dirty="0"/>
              <a:t>(e.g. numeric) require embedding, and possibly hashing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32CF3-3636-A799-7CAD-8B3F188F31D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622802" y="4275475"/>
            <a:ext cx="2552093" cy="400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A379A6A-57E0-65F1-BD5D-521C80E70D1F}"/>
              </a:ext>
            </a:extLst>
          </p:cNvPr>
          <p:cNvSpPr txBox="1">
            <a:spLocks/>
          </p:cNvSpPr>
          <p:nvPr/>
        </p:nvSpPr>
        <p:spPr>
          <a:xfrm>
            <a:off x="992142" y="2494657"/>
            <a:ext cx="3630660" cy="656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Concatenated </a:t>
            </a:r>
            <a:r>
              <a:rPr lang="en-US" sz="2600" b="1" dirty="0" err="1"/>
              <a:t>emedding</a:t>
            </a:r>
            <a:r>
              <a:rPr lang="en-US" sz="2600" dirty="0"/>
              <a:t> encodes all features</a:t>
            </a:r>
            <a:endParaRPr lang="en-US" dirty="0"/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3C45ED-C6C3-520D-3628-039D322E990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622802" y="2822830"/>
            <a:ext cx="902303" cy="1125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</a:rPr>
              <a:t>Two-tower architectures </a:t>
            </a:r>
            <a:r>
              <a:rPr lang="en-US" sz="3000" dirty="0">
                <a:ea typeface="Cambria Math" panose="02040503050406030204" pitchFamily="18" charset="0"/>
              </a:rPr>
              <a:t>are a prevalent in modern production recommenders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FB8E33-434E-5119-0A04-E4465899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422" y="2430520"/>
            <a:ext cx="8020595" cy="314751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E11BD1-87F7-45ED-B2C7-8CC81B12F5E3}"/>
              </a:ext>
            </a:extLst>
          </p:cNvPr>
          <p:cNvSpPr txBox="1">
            <a:spLocks/>
          </p:cNvSpPr>
          <p:nvPr/>
        </p:nvSpPr>
        <p:spPr>
          <a:xfrm>
            <a:off x="4226682" y="5657040"/>
            <a:ext cx="4227141" cy="50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User tower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9A4605-0FF1-237D-4CF2-10378161733B}"/>
              </a:ext>
            </a:extLst>
          </p:cNvPr>
          <p:cNvSpPr txBox="1">
            <a:spLocks/>
          </p:cNvSpPr>
          <p:nvPr/>
        </p:nvSpPr>
        <p:spPr>
          <a:xfrm>
            <a:off x="8581971" y="5657040"/>
            <a:ext cx="3025357" cy="50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Item tower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02789C-4164-5391-9AA5-BD37AF239348}"/>
              </a:ext>
            </a:extLst>
          </p:cNvPr>
          <p:cNvSpPr/>
          <p:nvPr/>
        </p:nvSpPr>
        <p:spPr>
          <a:xfrm>
            <a:off x="4023628" y="3690794"/>
            <a:ext cx="4415742" cy="25406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A54971-BDF1-3F3F-4FC8-7B988D9E8191}"/>
              </a:ext>
            </a:extLst>
          </p:cNvPr>
          <p:cNvSpPr/>
          <p:nvPr/>
        </p:nvSpPr>
        <p:spPr>
          <a:xfrm>
            <a:off x="8539684" y="3690794"/>
            <a:ext cx="3152172" cy="25406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57B84-EFF6-B2E3-C2F9-2C538885BCEE}"/>
              </a:ext>
            </a:extLst>
          </p:cNvPr>
          <p:cNvSpPr txBox="1">
            <a:spLocks/>
          </p:cNvSpPr>
          <p:nvPr/>
        </p:nvSpPr>
        <p:spPr>
          <a:xfrm>
            <a:off x="4088191" y="2525486"/>
            <a:ext cx="2903484" cy="56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User query and feature embedding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B76D944-D767-F99E-C3C6-60C9F410A0F7}"/>
              </a:ext>
            </a:extLst>
          </p:cNvPr>
          <p:cNvSpPr txBox="1">
            <a:spLocks/>
          </p:cNvSpPr>
          <p:nvPr/>
        </p:nvSpPr>
        <p:spPr>
          <a:xfrm>
            <a:off x="8962162" y="2006454"/>
            <a:ext cx="3142753" cy="367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Item feature embedding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B09BF8-2261-F01A-A53F-C23AF0531DD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39933" y="3091055"/>
            <a:ext cx="127300" cy="2930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C527FD-5F30-96AC-F554-A1D820733BD5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9855053" y="2374122"/>
            <a:ext cx="678486" cy="902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12CDEE8-701A-9281-DF4E-F27E35AE663D}"/>
              </a:ext>
            </a:extLst>
          </p:cNvPr>
          <p:cNvSpPr txBox="1">
            <a:spLocks/>
          </p:cNvSpPr>
          <p:nvPr/>
        </p:nvSpPr>
        <p:spPr>
          <a:xfrm>
            <a:off x="6340252" y="6323496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3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0CDABF-9E11-8061-BC79-52077ADC7078}"/>
              </a:ext>
            </a:extLst>
          </p:cNvPr>
          <p:cNvSpPr txBox="1">
            <a:spLocks/>
          </p:cNvSpPr>
          <p:nvPr/>
        </p:nvSpPr>
        <p:spPr>
          <a:xfrm>
            <a:off x="502740" y="2424465"/>
            <a:ext cx="3251622" cy="381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Architecture introduced by </a:t>
            </a:r>
            <a:r>
              <a:rPr lang="en-US" sz="2600" dirty="0">
                <a:hlinkClick r:id="rId4"/>
              </a:rPr>
              <a:t>Zhao, et. al, 2019</a:t>
            </a:r>
            <a:r>
              <a:rPr lang="en-US" sz="2600" dirty="0"/>
              <a:t>, for Google Play</a:t>
            </a:r>
          </a:p>
          <a:p>
            <a:r>
              <a:rPr lang="en-US" sz="2600" dirty="0"/>
              <a:t>Example, proposed by </a:t>
            </a:r>
            <a:r>
              <a:rPr lang="en-US" sz="2400" dirty="0">
                <a:ea typeface="Cambria Math" panose="02040503050406030204" pitchFamily="18" charset="0"/>
                <a:hlinkClick r:id="rId3"/>
              </a:rPr>
              <a:t>Yang et. al., 2020</a:t>
            </a:r>
            <a:r>
              <a:rPr lang="en-US" sz="2600" dirty="0"/>
              <a:t> of Google Research</a:t>
            </a:r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8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4" grpId="0" animBg="1"/>
      <p:bldP spid="25" grpId="0" animBg="1"/>
      <p:bldP spid="26" grpId="0"/>
      <p:bldP spid="27" grpId="0"/>
      <p:bldP spid="3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ea typeface="Cambria Math" panose="02040503050406030204" pitchFamily="18" charset="0"/>
                <a:hlinkClick r:id="rId2"/>
              </a:rPr>
              <a:t>Yang, et. al., 2020 </a:t>
            </a:r>
            <a:r>
              <a:rPr lang="en-US" sz="3000" dirty="0">
                <a:ea typeface="Cambria Math" panose="02040503050406030204" pitchFamily="18" charset="0"/>
              </a:rPr>
              <a:t>introduced mixed negative sampling (NMS) for dealing with the negative sampling bias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235F7-5AD2-91E2-EB18-CE5270C9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01" y="2152952"/>
            <a:ext cx="5988515" cy="40931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ADA72A-6E79-89D0-219F-E60742CE5072}"/>
              </a:ext>
            </a:extLst>
          </p:cNvPr>
          <p:cNvSpPr txBox="1">
            <a:spLocks/>
          </p:cNvSpPr>
          <p:nvPr/>
        </p:nvSpPr>
        <p:spPr>
          <a:xfrm>
            <a:off x="8352900" y="6246087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5072-FC37-48D9-FD0A-09A6DCD6DBEF}"/>
              </a:ext>
            </a:extLst>
          </p:cNvPr>
          <p:cNvSpPr txBox="1"/>
          <p:nvPr/>
        </p:nvSpPr>
        <p:spPr>
          <a:xfrm>
            <a:off x="502740" y="2105559"/>
            <a:ext cx="54916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NMS adds a uniformly samples a stream of negative samples from the entire catalog (corpus)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Embeddings of additional negative samples are appended to item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Adding negative sample of size 2-3 x positive samples reduces negative sampling bias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57B361-4A3E-8D2F-FE1B-0A03B1C5FE5E}"/>
              </a:ext>
            </a:extLst>
          </p:cNvPr>
          <p:cNvCxnSpPr>
            <a:cxnSpLocks/>
          </p:cNvCxnSpPr>
          <p:nvPr/>
        </p:nvCxnSpPr>
        <p:spPr>
          <a:xfrm>
            <a:off x="5050971" y="3793067"/>
            <a:ext cx="3086705" cy="1596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0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ea typeface="Cambria Math" panose="02040503050406030204" pitchFamily="18" charset="0"/>
                <a:hlinkClick r:id="rId2"/>
              </a:rPr>
              <a:t>Yang, et. al., 2020 </a:t>
            </a:r>
            <a:r>
              <a:rPr lang="en-US" sz="3000" dirty="0">
                <a:ea typeface="Cambria Math" panose="02040503050406030204" pitchFamily="18" charset="0"/>
              </a:rPr>
              <a:t>introduced mixed negative sampling (NMS) for dealing with the negative sampling bias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235F7-5AD2-91E2-EB18-CE5270C9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01" y="2152952"/>
            <a:ext cx="5988515" cy="40931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ADA72A-6E79-89D0-219F-E60742CE5072}"/>
              </a:ext>
            </a:extLst>
          </p:cNvPr>
          <p:cNvSpPr txBox="1">
            <a:spLocks/>
          </p:cNvSpPr>
          <p:nvPr/>
        </p:nvSpPr>
        <p:spPr>
          <a:xfrm>
            <a:off x="8352900" y="6246087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95072-FC37-48D9-FD0A-09A6DCD6DBEF}"/>
                  </a:ext>
                </a:extLst>
              </p:cNvPr>
              <p:cNvSpPr txBox="1"/>
              <p:nvPr/>
            </p:nvSpPr>
            <p:spPr>
              <a:xfrm>
                <a:off x="502740" y="2105559"/>
                <a:ext cx="5491660" cy="4155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log-loss function is:  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sup>
                                      </m:s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200" b="0" dirty="0"/>
              </a:p>
              <a:p>
                <a:r>
                  <a:rPr lang="en-US" sz="2200" dirty="0"/>
                  <a:t>With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 item embedding dimensions 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 negative sample embedding dimensions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dot product between query embedding and item embedding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/>
                  <a:t>, </a:t>
                </a:r>
                <a:r>
                  <a:rPr lang="en-US" sz="2200"/>
                  <a:t>sampling weight for </a:t>
                </a:r>
                <a:r>
                  <a:rPr lang="en-US" sz="2200" dirty="0"/>
                  <a:t>sampling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95072-FC37-48D9-FD0A-09A6DCD6D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0" y="2105559"/>
                <a:ext cx="5491660" cy="4155368"/>
              </a:xfrm>
              <a:prstGeom prst="rect">
                <a:avLst/>
              </a:prstGeom>
              <a:blipFill>
                <a:blip r:embed="rId4"/>
                <a:stretch>
                  <a:fillRect l="-1443" t="-880" b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57B361-4A3E-8D2F-FE1B-0A03B1C5FE5E}"/>
              </a:ext>
            </a:extLst>
          </p:cNvPr>
          <p:cNvCxnSpPr>
            <a:cxnSpLocks/>
          </p:cNvCxnSpPr>
          <p:nvPr/>
        </p:nvCxnSpPr>
        <p:spPr>
          <a:xfrm>
            <a:off x="5050971" y="3793067"/>
            <a:ext cx="3086705" cy="1596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/>
              <a:t>DHEN, Deep and Hierarchical Ensemble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1050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Meta’s </a:t>
            </a:r>
            <a:r>
              <a:rPr lang="en-US" b="1" dirty="0">
                <a:hlinkClick r:id="rId2"/>
              </a:rPr>
              <a:t>DHEN deep and hierarchical ensemble recommender</a:t>
            </a:r>
            <a:r>
              <a:rPr lang="en-US" dirty="0">
                <a:hlinkClick r:id="rId2"/>
              </a:rPr>
              <a:t>, Zhang, et, al,2022</a:t>
            </a:r>
            <a:r>
              <a:rPr lang="en-US" dirty="0"/>
              <a:t>,</a:t>
            </a:r>
            <a:r>
              <a:rPr lang="en-US" dirty="0">
                <a:ea typeface="Cambria Math" panose="02040503050406030204" pitchFamily="18" charset="0"/>
              </a:rPr>
              <a:t> uses multiple similarity search algorithms in a two-stage, two-tower, architecture  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499800" y="653057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Zhang et. al., 2022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90C65-F4D2-1CA1-4F7F-F4012B78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780" y="2559352"/>
            <a:ext cx="8048922" cy="38151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05028F-B5CA-2E9F-2883-5E6BF5A7CF5D}"/>
              </a:ext>
            </a:extLst>
          </p:cNvPr>
          <p:cNvSpPr txBox="1">
            <a:spLocks/>
          </p:cNvSpPr>
          <p:nvPr/>
        </p:nvSpPr>
        <p:spPr>
          <a:xfrm>
            <a:off x="502740" y="2424465"/>
            <a:ext cx="3241946" cy="381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DEHN </a:t>
            </a:r>
            <a:r>
              <a:rPr lang="en-US" sz="2600" dirty="0"/>
              <a:t>architecture uses a hierarchy of several models for interactions for features in an embedding space</a:t>
            </a:r>
          </a:p>
          <a:p>
            <a:r>
              <a:rPr lang="en-US" sz="2600" dirty="0"/>
              <a:t>An NVIDIA team of </a:t>
            </a:r>
            <a:r>
              <a:rPr lang="en-US" sz="2400" dirty="0" err="1">
                <a:hlinkClick r:id="rId4"/>
              </a:rPr>
              <a:t>Schifferer</a:t>
            </a:r>
            <a:r>
              <a:rPr lang="en-US" sz="2400" dirty="0">
                <a:hlinkClick r:id="rId4"/>
              </a:rPr>
              <a:t>, et. al,. 2022 </a:t>
            </a:r>
            <a:r>
              <a:rPr lang="en-US" sz="2400" dirty="0"/>
              <a:t>used a similar </a:t>
            </a:r>
            <a:r>
              <a:rPr lang="en-US" sz="2400" dirty="0" err="1"/>
              <a:t>apprach</a:t>
            </a:r>
            <a:endParaRPr lang="en-US" sz="2600" dirty="0"/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9041208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recommenders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Deep neural networks have had a significant impact on recommenders </a:t>
            </a:r>
          </a:p>
          <a:p>
            <a:r>
              <a:rPr lang="en-US" dirty="0"/>
              <a:t>Deep neural networks are used to create embedding spaces   </a:t>
            </a:r>
          </a:p>
          <a:p>
            <a:pPr lvl="1"/>
            <a:endParaRPr lang="en-US" dirty="0"/>
          </a:p>
          <a:p>
            <a:r>
              <a:rPr lang="en-US" dirty="0"/>
              <a:t>Deep neural networks can learn complex feature interactions  </a:t>
            </a:r>
          </a:p>
          <a:p>
            <a:pPr lvl="1"/>
            <a:r>
              <a:rPr lang="en-US" dirty="0"/>
              <a:t>Example: user has downloaded Netflix app AND Pandora app  </a:t>
            </a:r>
          </a:p>
          <a:p>
            <a:pPr lvl="1"/>
            <a:r>
              <a:rPr lang="en-US" dirty="0"/>
              <a:t>Too many potential interaction of linear factor model   </a:t>
            </a:r>
          </a:p>
          <a:p>
            <a:pPr lvl="1"/>
            <a:r>
              <a:rPr lang="en-US" dirty="0"/>
              <a:t>Alternative is association model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Deep neural networks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Considerable recent research interest</a:t>
                </a:r>
              </a:p>
              <a:p>
                <a:pPr lvl="1"/>
                <a:r>
                  <a:rPr lang="en-US" dirty="0"/>
                  <a:t>Complex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hard to train on long tail </a:t>
                </a:r>
              </a:p>
              <a:p>
                <a:r>
                  <a:rPr lang="en-US" b="1" dirty="0"/>
                  <a:t>NN interesting for feature extraction  </a:t>
                </a:r>
                <a:endParaRPr lang="en-US" dirty="0"/>
              </a:p>
              <a:p>
                <a:pPr lvl="1"/>
                <a:r>
                  <a:rPr lang="en-US" dirty="0"/>
                  <a:t>Text and image embeddings for feature extraction  </a:t>
                </a:r>
              </a:p>
              <a:p>
                <a:pPr lvl="1"/>
                <a:r>
                  <a:rPr lang="en-US" dirty="0"/>
                  <a:t>Text embeddings for reviews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14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combine methods</a:t>
            </a:r>
          </a:p>
          <a:p>
            <a:r>
              <a:rPr lang="en-US" dirty="0"/>
              <a:t>May improve performance if errors are reasonably uncorrelated</a:t>
            </a:r>
          </a:p>
          <a:p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748995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factor methods</a:t>
            </a:r>
          </a:p>
          <a:p>
            <a:pPr lvl="1"/>
            <a:r>
              <a:rPr lang="en-US" dirty="0"/>
              <a:t>Massively scalable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Latent factor methods</a:t>
                </a:r>
                <a:r>
                  <a:rPr lang="en-US" dirty="0"/>
                  <a:t> are powerful models</a:t>
                </a:r>
              </a:p>
              <a:p>
                <a:r>
                  <a:rPr lang="en-US" dirty="0"/>
                  <a:t>Decompose utility matrix into item and user latent factors, PQ</a:t>
                </a:r>
                <a:r>
                  <a:rPr lang="en-US" baseline="30000" dirty="0"/>
                  <a:t>T</a:t>
                </a:r>
              </a:p>
              <a:p>
                <a:pPr lvl="1"/>
                <a:r>
                  <a:rPr lang="en-US" dirty="0"/>
                  <a:t>Efficiently learn factor weights with SGD </a:t>
                </a:r>
              </a:p>
              <a:p>
                <a:pPr lvl="1"/>
                <a:r>
                  <a:rPr lang="en-US" dirty="0"/>
                  <a:t>Predict missing ratings by product PQ</a:t>
                </a:r>
                <a:r>
                  <a:rPr lang="en-US" baseline="30000" dirty="0"/>
                  <a:t>T</a:t>
                </a:r>
              </a:p>
              <a:p>
                <a:r>
                  <a:rPr lang="en-US" dirty="0"/>
                  <a:t>Improve with baseline functions</a:t>
                </a:r>
              </a:p>
              <a:p>
                <a:pPr lvl="1"/>
                <a:r>
                  <a:rPr lang="en-US" dirty="0"/>
                  <a:t>Average rating</a:t>
                </a:r>
              </a:p>
              <a:p>
                <a:pPr lvl="1"/>
                <a:r>
                  <a:rPr lang="en-US" dirty="0"/>
                  <a:t>Average user rating</a:t>
                </a:r>
              </a:p>
              <a:p>
                <a:pPr lvl="1"/>
                <a:r>
                  <a:rPr lang="en-US" dirty="0"/>
                  <a:t>Average item rating</a:t>
                </a:r>
              </a:p>
              <a:p>
                <a:r>
                  <a:rPr lang="en-US" dirty="0"/>
                  <a:t>Evaluate recommenders</a:t>
                </a:r>
              </a:p>
              <a:p>
                <a:pPr lvl="1"/>
                <a:r>
                  <a:rPr lang="en-US" dirty="0"/>
                  <a:t>RMSE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perform cross validation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Resources for massively scalable recommenders</a:t>
            </a:r>
          </a:p>
          <a:p>
            <a:r>
              <a:rPr lang="en-US" dirty="0"/>
              <a:t>For examples of using graph recommender models at massive scale with Neo4j, see </a:t>
            </a:r>
            <a:r>
              <a:rPr lang="en-US" dirty="0">
                <a:hlinkClick r:id="rId2"/>
              </a:rPr>
              <a:t>Graph Powered Machine Learning, Alessandro Negro, Manning, 2021</a:t>
            </a:r>
            <a:r>
              <a:rPr lang="en-US" dirty="0"/>
              <a:t> </a:t>
            </a:r>
          </a:p>
          <a:p>
            <a:r>
              <a:rPr lang="en-US" dirty="0"/>
              <a:t>For an example of building scalable collaborative filtering and neural collaborative filtering recommenders in </a:t>
            </a:r>
            <a:r>
              <a:rPr lang="en-US" dirty="0" err="1"/>
              <a:t>Keras</a:t>
            </a:r>
            <a:r>
              <a:rPr lang="en-US" dirty="0"/>
              <a:t>, see </a:t>
            </a:r>
            <a:r>
              <a:rPr lang="en-US" dirty="0">
                <a:hlinkClick r:id="rId3"/>
              </a:rPr>
              <a:t>this example by Siddhartha Banerjee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linkClick r:id="rId4"/>
              </a:rPr>
              <a:t>Torch Rec system from Meta</a:t>
            </a:r>
            <a:r>
              <a:rPr lang="en-US" dirty="0"/>
              <a:t> supports building massive scale recommenders using </a:t>
            </a:r>
            <a:r>
              <a:rPr lang="en-US" dirty="0" err="1"/>
              <a:t>sharding</a:t>
            </a:r>
            <a:r>
              <a:rPr lang="en-US" dirty="0"/>
              <a:t> and embedding algorithms</a:t>
            </a:r>
          </a:p>
          <a:p>
            <a:r>
              <a:rPr lang="en-US" dirty="0">
                <a:hlinkClick r:id="rId5"/>
              </a:rPr>
              <a:t>Twitter’s recommender </a:t>
            </a:r>
            <a:r>
              <a:rPr lang="en-US" dirty="0"/>
              <a:t>uses a complex combination of NLP, social graph analysis and recommendation generation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3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11069</TotalTime>
  <Words>5551</Words>
  <Application>Microsoft Office PowerPoint</Application>
  <PresentationFormat>Widescreen</PresentationFormat>
  <Paragraphs>1745</Paragraphs>
  <Slides>85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3" baseType="lpstr">
      <vt:lpstr>Arial</vt:lpstr>
      <vt:lpstr>Calibri</vt:lpstr>
      <vt:lpstr>Calibri Light</vt:lpstr>
      <vt:lpstr>Cambria Math</vt:lpstr>
      <vt:lpstr>Segoe UI Light</vt:lpstr>
      <vt:lpstr>Segoe UI Symbol</vt:lpstr>
      <vt:lpstr>Symbol</vt:lpstr>
      <vt:lpstr>Office Theme</vt:lpstr>
      <vt:lpstr>CSCI E-96 Data Mining, Exploration and Discovery Recommender Algorithms</vt:lpstr>
      <vt:lpstr>Why Recommender Systems?</vt:lpstr>
      <vt:lpstr>Why Recommender Systems?</vt:lpstr>
      <vt:lpstr>Why Recommender Systems?</vt:lpstr>
      <vt:lpstr>Recommender Systems</vt:lpstr>
      <vt:lpstr>Recommender Systems</vt:lpstr>
      <vt:lpstr>Recommender Systems</vt:lpstr>
      <vt:lpstr>Recommender Systems</vt:lpstr>
      <vt:lpstr>Recommender Systems</vt:lpstr>
      <vt:lpstr>PowerPoint Presentation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PowerPoint Presentation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PowerPoint Presentation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PowerPoint Presentation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PowerPoint Presentation</vt:lpstr>
      <vt:lpstr>Evaluating Recommenders</vt:lpstr>
      <vt:lpstr>Evaluating Recommenders</vt:lpstr>
      <vt:lpstr>Evaluating Recommenders</vt:lpstr>
      <vt:lpstr>Evaluating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Neural Collaborative Filtering</vt:lpstr>
      <vt:lpstr>Neural Collaborative Filtering</vt:lpstr>
      <vt:lpstr>Neural Collaborative Filtering</vt:lpstr>
      <vt:lpstr>Wide and Deep Architectures </vt:lpstr>
      <vt:lpstr>Wide and Deep Architectures </vt:lpstr>
      <vt:lpstr>Wide and Deep Architectures </vt:lpstr>
      <vt:lpstr>Two-Tower Architectures </vt:lpstr>
      <vt:lpstr>Two-Tower Architectures </vt:lpstr>
      <vt:lpstr>Two-Tower Architectures </vt:lpstr>
      <vt:lpstr>DHEN, Deep and Hierarchical Ensemble Recommender</vt:lpstr>
      <vt:lpstr>PowerPoint Presentation</vt:lpstr>
      <vt:lpstr>Complex recommenders </vt:lpstr>
      <vt:lpstr>Hybrid Recommenders</vt:lpstr>
      <vt:lpstr>Recommender Ensembles</vt:lpstr>
      <vt:lpstr>PowerPoint Presentation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552</cp:revision>
  <dcterms:created xsi:type="dcterms:W3CDTF">2020-08-19T23:28:02Z</dcterms:created>
  <dcterms:modified xsi:type="dcterms:W3CDTF">2024-07-15T21:02:19Z</dcterms:modified>
</cp:coreProperties>
</file>