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85"/>
  </p:notesMasterIdLst>
  <p:sldIdLst>
    <p:sldId id="275" r:id="rId3"/>
    <p:sldId id="603" r:id="rId4"/>
    <p:sldId id="627" r:id="rId5"/>
    <p:sldId id="605" r:id="rId6"/>
    <p:sldId id="710" r:id="rId7"/>
    <p:sldId id="712" r:id="rId8"/>
    <p:sldId id="705" r:id="rId9"/>
    <p:sldId id="606" r:id="rId10"/>
    <p:sldId id="626" r:id="rId11"/>
    <p:sldId id="639" r:id="rId12"/>
    <p:sldId id="718" r:id="rId13"/>
    <p:sldId id="604" r:id="rId14"/>
    <p:sldId id="672" r:id="rId15"/>
    <p:sldId id="607" r:id="rId16"/>
    <p:sldId id="713" r:id="rId17"/>
    <p:sldId id="619" r:id="rId18"/>
    <p:sldId id="706" r:id="rId19"/>
    <p:sldId id="620" r:id="rId20"/>
    <p:sldId id="621" r:id="rId21"/>
    <p:sldId id="670" r:id="rId22"/>
    <p:sldId id="686" r:id="rId23"/>
    <p:sldId id="622" r:id="rId24"/>
    <p:sldId id="623" r:id="rId25"/>
    <p:sldId id="750" r:id="rId26"/>
    <p:sldId id="667" r:id="rId27"/>
    <p:sldId id="751" r:id="rId28"/>
    <p:sldId id="714" r:id="rId29"/>
    <p:sldId id="637" r:id="rId30"/>
    <p:sldId id="638" r:id="rId31"/>
    <p:sldId id="640" r:id="rId32"/>
    <p:sldId id="630" r:id="rId33"/>
    <p:sldId id="625" r:id="rId34"/>
    <p:sldId id="628" r:id="rId35"/>
    <p:sldId id="629" r:id="rId36"/>
    <p:sldId id="668" r:id="rId37"/>
    <p:sldId id="631" r:id="rId38"/>
    <p:sldId id="722" r:id="rId39"/>
    <p:sldId id="723" r:id="rId40"/>
    <p:sldId id="724" r:id="rId41"/>
    <p:sldId id="725" r:id="rId42"/>
    <p:sldId id="726" r:id="rId43"/>
    <p:sldId id="728" r:id="rId44"/>
    <p:sldId id="721" r:id="rId45"/>
    <p:sldId id="644" r:id="rId46"/>
    <p:sldId id="689" r:id="rId47"/>
    <p:sldId id="715" r:id="rId48"/>
    <p:sldId id="719" r:id="rId49"/>
    <p:sldId id="688" r:id="rId50"/>
    <p:sldId id="645" r:id="rId51"/>
    <p:sldId id="707" r:id="rId52"/>
    <p:sldId id="708" r:id="rId53"/>
    <p:sldId id="709" r:id="rId54"/>
    <p:sldId id="736" r:id="rId55"/>
    <p:sldId id="633" r:id="rId56"/>
    <p:sldId id="687" r:id="rId57"/>
    <p:sldId id="659" r:id="rId58"/>
    <p:sldId id="729" r:id="rId59"/>
    <p:sldId id="684" r:id="rId60"/>
    <p:sldId id="685" r:id="rId61"/>
    <p:sldId id="731" r:id="rId62"/>
    <p:sldId id="720" r:id="rId63"/>
    <p:sldId id="732" r:id="rId64"/>
    <p:sldId id="733" r:id="rId65"/>
    <p:sldId id="739" r:id="rId66"/>
    <p:sldId id="735" r:id="rId67"/>
    <p:sldId id="737" r:id="rId68"/>
    <p:sldId id="743" r:id="rId69"/>
    <p:sldId id="744" r:id="rId70"/>
    <p:sldId id="745" r:id="rId71"/>
    <p:sldId id="740" r:id="rId72"/>
    <p:sldId id="738" r:id="rId73"/>
    <p:sldId id="746" r:id="rId74"/>
    <p:sldId id="748" r:id="rId75"/>
    <p:sldId id="747" r:id="rId76"/>
    <p:sldId id="749" r:id="rId77"/>
    <p:sldId id="741" r:id="rId78"/>
    <p:sldId id="742" r:id="rId79"/>
    <p:sldId id="734" r:id="rId80"/>
    <p:sldId id="662" r:id="rId81"/>
    <p:sldId id="663" r:id="rId82"/>
    <p:sldId id="665" r:id="rId83"/>
    <p:sldId id="669" r:id="rId8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1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2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5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59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4663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8888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765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4952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8514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833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6612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87127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-extra.readthedocs.io/en/stable/index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yclustering.github.io/docs/0.10.1/html/index.html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037" y="983276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581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Relationships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Multiple variables with </a:t>
            </a:r>
            <a:r>
              <a:rPr lang="en-US" dirty="0">
                <a:latin typeface="+mn-lt"/>
              </a:rPr>
              <a:t>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</a:p>
          <a:p>
            <a:pPr lvl="1"/>
            <a:r>
              <a:rPr lang="en-US" dirty="0">
                <a:latin typeface="+mn-lt"/>
              </a:rPr>
              <a:t>Most compact is considered best for this model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000" dirty="0">
                    <a:latin typeface="+mn-lt"/>
                  </a:rPr>
                  <a:t>Where, </a:t>
                </a:r>
                <a:r>
                  <a:rPr lang="en-US" sz="2000" b="1" dirty="0">
                    <a:latin typeface="+mn-lt"/>
                  </a:rPr>
                  <a:t>squared distance </a:t>
                </a:r>
                <a:r>
                  <a:rPr lang="en-US" sz="2000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+mn-lt"/>
                  </a:rPr>
                  <a:t>, of cluster </a:t>
                </a:r>
                <a:r>
                  <a:rPr lang="en-US" sz="2000" i="1" dirty="0">
                    <a:latin typeface="+mn-lt"/>
                  </a:rPr>
                  <a:t>i</a:t>
                </a:r>
                <a:r>
                  <a:rPr lang="en-US" sz="2000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relationships in the data</a:t>
            </a:r>
          </a:p>
          <a:p>
            <a:pPr lvl="1"/>
            <a:r>
              <a:rPr lang="en-US" dirty="0">
                <a:latin typeface="+mn-lt"/>
              </a:rPr>
              <a:t>Is there any 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K-Means clustering </a:t>
                </a:r>
              </a:p>
              <a:p>
                <a:r>
                  <a:rPr lang="en-US" dirty="0">
                    <a:latin typeface="+mn-lt"/>
                  </a:rPr>
                  <a:t>K must be determined empirically </a:t>
                </a:r>
              </a:p>
              <a:p>
                <a:r>
                  <a:rPr lang="en-US" dirty="0">
                    <a:latin typeface="+mn-lt"/>
                  </a:rPr>
                  <a:t>K-means clustering creates a flat cluster structure</a:t>
                </a:r>
              </a:p>
              <a:p>
                <a:r>
                  <a:rPr lang="en-US" dirty="0">
                    <a:latin typeface="+mn-lt"/>
                  </a:rPr>
                  <a:t>Search for nearest centroid in Euclidean space </a:t>
                </a:r>
                <a:r>
                  <a:rPr lang="en-US" dirty="0" err="1">
                    <a:latin typeface="+mn-lt"/>
                  </a:rPr>
                  <a:t>limts</a:t>
                </a:r>
                <a:r>
                  <a:rPr lang="en-US" dirty="0">
                    <a:latin typeface="+mn-lt"/>
                  </a:rPr>
                  <a:t> K-means algorithm to low-dimensional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Using sum of square distance allows only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Random starts give non-deterministic outcomes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4564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</a:t>
            </a:r>
            <a:r>
              <a:rPr lang="en-US" b="1" dirty="0">
                <a:latin typeface="+mn-lt"/>
              </a:rPr>
              <a:t>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1" y="819010"/>
            <a:ext cx="6999042" cy="524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Computational complexity of the algorithm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clusters,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observations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dimensions   </a:t>
                </a:r>
              </a:p>
              <a:p>
                <a:r>
                  <a:rPr lang="en-US" dirty="0">
                    <a:latin typeface="+mn-lt"/>
                  </a:rPr>
                  <a:t>Randomly 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Initialize cluster assignments,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Find the nearest cluster centroid to make assignments for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For large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we can improve by using KD-tree search </a:t>
                </a:r>
              </a:p>
              <a:p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assuming uniformly distributed observations,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iterations the complexity is about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memory required to store lists of centroids and cluster assignments in addition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for observations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03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 in a Euclidean space!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relationships in data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Overview,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Recommender models – similarity search 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4306738" cy="5011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r>
              <a:rPr lang="en-US" dirty="0">
                <a:latin typeface="+mn-lt"/>
              </a:rPr>
              <a:t>Includes box plot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16036" y="3236422"/>
            <a:ext cx="1383764" cy="1818930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well-separated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and well-separated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Cluster assignments made using </a:t>
            </a:r>
            <a:r>
              <a:rPr lang="en-US" b="1" dirty="0">
                <a:latin typeface="+mn-lt"/>
              </a:rPr>
              <a:t>linkage function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at top with all samples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Overview, Unsupervised </a:t>
            </a:r>
            <a:r>
              <a:rPr lang="en-US" dirty="0"/>
              <a:t>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 models are a form of </a:t>
            </a:r>
            <a:r>
              <a:rPr lang="en-US" b="1" dirty="0">
                <a:latin typeface="+mn-lt"/>
              </a:rPr>
              <a:t>similarity search  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related or similar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</a:t>
                </a:r>
                <a:r>
                  <a:rPr lang="en-US" b="1" dirty="0">
                    <a:latin typeface="+mn-lt"/>
                  </a:rPr>
                  <a:t>minimum distance </a:t>
                </a:r>
                <a:r>
                  <a:rPr lang="en-US" dirty="0">
                    <a:latin typeface="+mn-lt"/>
                  </a:rPr>
                  <a:t>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</a:t>
                </a:r>
                <a:r>
                  <a:rPr lang="en-US" b="1" dirty="0">
                    <a:latin typeface="+mn-lt"/>
                  </a:rPr>
                  <a:t>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</a:t>
                </a:r>
                <a:r>
                  <a:rPr lang="en-US" b="1" dirty="0">
                    <a:latin typeface="+mn-lt"/>
                  </a:rPr>
                  <a:t>maximum distance </a:t>
                </a:r>
                <a:r>
                  <a:rPr lang="en-US" dirty="0">
                    <a:latin typeface="+mn-lt"/>
                  </a:rPr>
                  <a:t>between members to link values within a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</a:t>
                </a:r>
                <a:r>
                  <a:rPr lang="en-US" b="1" dirty="0">
                    <a:latin typeface="+mn-lt"/>
                  </a:rPr>
                  <a:t>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</a:t>
                </a:r>
                <a:r>
                  <a:rPr lang="en-US" b="1" dirty="0">
                    <a:latin typeface="+mn-lt"/>
                  </a:rPr>
                  <a:t>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</a:t>
                </a:r>
                <a:r>
                  <a:rPr lang="en-US" b="1" dirty="0">
                    <a:latin typeface="+mn-lt"/>
                  </a:rPr>
                  <a:t>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</a:t>
                </a:r>
                <a:r>
                  <a:rPr lang="en-US" b="1" dirty="0">
                    <a:latin typeface="+mn-lt"/>
                  </a:rPr>
                  <a:t>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in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clusteroid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K-medoids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flat cluster models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</a:t>
                </a:r>
                <a:r>
                  <a:rPr lang="en-US" b="1" dirty="0">
                    <a:latin typeface="+mn-lt"/>
                  </a:rPr>
                  <a:t>medoid</a:t>
                </a:r>
                <a:r>
                  <a:rPr lang="en-US" dirty="0">
                    <a:latin typeface="+mn-lt"/>
                  </a:rPr>
                  <a:t>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medoids,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k-medoid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endParaRPr lang="en-US" sz="800" dirty="0">
              <a:latin typeface="+mn-lt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first medoid by greedy algorithm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medoid observation with minimum total deviation (TD)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# Find remaining medoids by greedy partitioning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8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medoid the assignment is fixed  </a:t>
            </a:r>
          </a:p>
          <a:p>
            <a:r>
              <a:rPr lang="en-US" dirty="0">
                <a:latin typeface="+mn-lt"/>
              </a:rPr>
              <a:t>Build algorithm empirically superior to random starts for k-medoids</a:t>
            </a: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The swap step is complicated since changing medoids results in reassignment of at least some observations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Only keep swap if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reduced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Use the following notation: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change in the </a:t>
                </a:r>
                <a:r>
                  <a:rPr lang="en-US" i="1" dirty="0">
                    <a:latin typeface="+mn-lt"/>
                    <a:cs typeface="Courier New" panose="02070309020205020404" pitchFamily="49" charset="0"/>
                  </a:rPr>
                  <a:t>TD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for a change in assignment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another observation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medoid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are currently assigned to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next nearest </a:t>
                </a:r>
                <a:r>
                  <a:rPr lang="en-US" sz="2000" dirty="0">
                    <a:latin typeface="+mn-lt"/>
                    <a:cs typeface="Courier New" panose="02070309020205020404" pitchFamily="49" charset="0"/>
                  </a:rPr>
                  <a:t>medoid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 swap candidate for medoid,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.,.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distance measure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8496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1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the swap increases total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 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2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can be positive or negative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8794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There are </a:t>
                </a:r>
                <a:r>
                  <a:rPr lang="en-US" b="1" dirty="0">
                    <a:latin typeface="+mn-lt"/>
                  </a:rPr>
                  <a:t>4 cases for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𝑻𝑫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when evaluating a medoid swap     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2 cases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3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=0</m:t>
                      </m:r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remains 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b="1" dirty="0">
                    <a:latin typeface="+mn-lt"/>
                    <a:cs typeface="Courier New" panose="02070309020205020404" pitchFamily="49" charset="0"/>
                  </a:rPr>
                  <a:t>Case 4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swapped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is closer to</a:t>
                </a:r>
                <a:r>
                  <a:rPr lang="en-US" dirty="0"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ourier New" panose="02070309020205020404" pitchFamily="49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&lt;0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reassigned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𝑂</m:t>
                        </m:r>
                      </m:sub>
                    </m:sSub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5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relationships or structure between variables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medoids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threshold,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large_number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its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TD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its &lt;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max_its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or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threshold: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sample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candidate swap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# The swap step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xi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(X,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TD = TD +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its+=1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cluster_assignments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TD,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 	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sz="12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medoid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𝑇𝐷𝑠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PAM is not a scalable algorithm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</a:t>
                </a:r>
                <a:r>
                  <a:rPr lang="en-US" sz="2400" dirty="0">
                    <a:latin typeface="+mn-lt"/>
                  </a:rPr>
                  <a:t>Where: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iterations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clusters   </a:t>
                </a:r>
              </a:p>
              <a:p>
                <a:pPr marL="0" indent="0">
                  <a:buNone/>
                </a:pPr>
                <a:r>
                  <a:rPr lang="en-US" sz="2400" dirty="0">
                    <a:latin typeface="+mn-lt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latin typeface="+mn-lt"/>
                  </a:rPr>
                  <a:t> number of observations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How can we scale k-medoids method?   </a:t>
                </a:r>
              </a:p>
              <a:p>
                <a:pPr lvl="1"/>
                <a:r>
                  <a:rPr lang="en-US" dirty="0">
                    <a:latin typeface="+mn-lt"/>
                  </a:rPr>
                  <a:t>Find swaps using a subsample of the observations – CLARA algorithm   </a:t>
                </a:r>
              </a:p>
              <a:p>
                <a:pPr lvl="1"/>
                <a:r>
                  <a:rPr lang="en-US" dirty="0">
                    <a:latin typeface="+mn-lt"/>
                  </a:rPr>
                  <a:t>Randomly sample nearest neighbors on a graph of medoids – CLARANS algorithm      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 algorithm     </a:t>
                </a:r>
              </a:p>
              <a:p>
                <a:r>
                  <a:rPr lang="en-US" dirty="0">
                    <a:latin typeface="+mn-lt"/>
                  </a:rPr>
                  <a:t>CLARA finds swap candidates using a random subsample of observations   </a:t>
                </a:r>
              </a:p>
              <a:p>
                <a:pPr lvl="1"/>
                <a:r>
                  <a:rPr lang="en-US" dirty="0">
                    <a:latin typeface="+mn-lt"/>
                  </a:rPr>
                  <a:t>Bernoulli sample with default size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ℴ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=40+2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swap is computed on the subsample  </a:t>
                </a:r>
              </a:p>
              <a:p>
                <a:pPr lvl="1"/>
                <a:r>
                  <a:rPr lang="en-US" dirty="0">
                    <a:latin typeface="+mn-lt"/>
                  </a:rPr>
                  <a:t>Swap algorithm same as PAM</a:t>
                </a:r>
              </a:p>
              <a:p>
                <a:r>
                  <a:rPr lang="en-US" dirty="0">
                    <a:latin typeface="+mn-lt"/>
                  </a:rPr>
                  <a:t>Uncertainty of each swap step is greater than PAM  </a:t>
                </a:r>
              </a:p>
              <a:p>
                <a:pPr lvl="1"/>
                <a:r>
                  <a:rPr lang="en-US" dirty="0">
                    <a:latin typeface="+mn-lt"/>
                  </a:rPr>
                  <a:t>Stochastic estimate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Requires more, very fast, steps    </a:t>
                </a:r>
              </a:p>
              <a:p>
                <a:r>
                  <a:rPr lang="en-US" dirty="0">
                    <a:latin typeface="+mn-lt"/>
                  </a:rPr>
                  <a:t>Efficiency: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Scalable for small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large </a:t>
                </a:r>
                <a:r>
                  <a:rPr lang="en-US" i="1" dirty="0">
                    <a:latin typeface="+mn-lt"/>
                  </a:rPr>
                  <a:t>n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40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r>
                  <a:rPr lang="en-US" dirty="0">
                    <a:latin typeface="+mn-lt"/>
                  </a:rPr>
                  <a:t>CLARANS randomly samples from a nearest neighbor graph of medoid sets </a:t>
                </a:r>
              </a:p>
              <a:p>
                <a:r>
                  <a:rPr lang="en-US" dirty="0">
                    <a:latin typeface="+mn-lt"/>
                  </a:rPr>
                  <a:t>Each </a:t>
                </a:r>
                <a:r>
                  <a:rPr lang="en-US" b="1" dirty="0">
                    <a:latin typeface="+mn-lt"/>
                  </a:rPr>
                  <a:t>node is a specific set of medoids </a:t>
                </a:r>
                <a:r>
                  <a:rPr lang="en-US" dirty="0">
                    <a:latin typeface="+mn-lt"/>
                  </a:rPr>
                  <a:t>given the observations: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 near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</a:t>
                </a:r>
                <a:r>
                  <a:rPr lang="en-US" b="1" dirty="0">
                    <a:latin typeface="+mn-lt"/>
                  </a:rPr>
                  <a:t>differs by 1 medoid</a:t>
                </a:r>
                <a:r>
                  <a:rPr lang="en-US" dirty="0"/>
                  <a:t>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,,..,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…,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one difference between neighbor sets: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𝐽𝑎𝑐𝑎𝑟𝑑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Using a limited number of nearest neighbors, </a:t>
                </a:r>
                <a:r>
                  <a:rPr lang="en-US" i="1" dirty="0" err="1">
                    <a:latin typeface="+mn-lt"/>
                  </a:rPr>
                  <a:t>numlocal</a:t>
                </a:r>
                <a:r>
                  <a:rPr lang="en-US" dirty="0">
                    <a:latin typeface="+mn-lt"/>
                  </a:rPr>
                  <a:t>, limits the complexity of the search.    </a:t>
                </a:r>
              </a:p>
              <a:p>
                <a:r>
                  <a:rPr lang="en-US" dirty="0">
                    <a:latin typeface="+mn-lt"/>
                  </a:rPr>
                  <a:t>Is a greedy search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2460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35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CLARANS algorithm  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set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and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BigNumber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# Starting value of global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While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numlocal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# random starting point on graph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random sample S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 Starting TD for this iteration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j =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while j &lt;=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maxneighbor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random sample neighbor SO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,,..,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compute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S = SO # Swap if improvement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Update_assignements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(S) ## Per PAM algorithm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TD = TD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j = j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TD &lt;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 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TD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min_TD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final_S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cluster_assignemnts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200"/>
                  </a:spcBef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582" t="-2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2658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66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CLARA and CLARANS algorithms</a:t>
            </a:r>
            <a:r>
              <a:rPr lang="en-US" b="1" dirty="0">
                <a:latin typeface="+mn-lt"/>
              </a:rPr>
              <a:t>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40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Fairly robust to outliers. Identify with large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85E18ED8-6DA7-7064-6F09-F8C06C939E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5979415"/>
                  </p:ext>
                </p:extLst>
              </p:nvPr>
            </p:nvGraphicFramePr>
            <p:xfrm>
              <a:off x="292957" y="1460162"/>
              <a:ext cx="11712048" cy="3383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96349">
                      <a:extLst>
                        <a:ext uri="{9D8B030D-6E8A-4147-A177-3AD203B41FA5}">
                          <a16:colId xmlns:a16="http://schemas.microsoft.com/office/drawing/2014/main" val="220286723"/>
                        </a:ext>
                      </a:extLst>
                    </a:gridCol>
                    <a:gridCol w="4111995">
                      <a:extLst>
                        <a:ext uri="{9D8B030D-6E8A-4147-A177-3AD203B41FA5}">
                          <a16:colId xmlns:a16="http://schemas.microsoft.com/office/drawing/2014/main" val="1510201248"/>
                        </a:ext>
                      </a:extLst>
                    </a:gridCol>
                    <a:gridCol w="4403704">
                      <a:extLst>
                        <a:ext uri="{9D8B030D-6E8A-4147-A177-3AD203B41FA5}">
                          <a16:colId xmlns:a16="http://schemas.microsoft.com/office/drawing/2014/main" val="116769186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CLARANS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0187961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Greedy search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Yes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22501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Search 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Local search on small random sample of observations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Nearest neighbor search on random samples of global graph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392182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Computational Efficiency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8042" t="-217037" r="-107864" b="-1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Harder to quantify, but likely worse than CLARA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77169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Robustness and identification of outliers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Small samples susceptible to outlier influence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5975" t="-317037" r="-553" b="-170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88686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274058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K-medoids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k-medoids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k-medoids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of K-medoids algorithms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Python API software for K-medoids algorithms </a:t>
            </a:r>
          </a:p>
          <a:p>
            <a:r>
              <a:rPr lang="en-US" dirty="0">
                <a:latin typeface="+mn-lt"/>
              </a:rPr>
              <a:t>The PAM and CLARA algorithms are implemented in </a:t>
            </a:r>
            <a:r>
              <a:rPr lang="en-US" dirty="0">
                <a:latin typeface="+mn-lt"/>
                <a:hlinkClick r:id="rId3"/>
              </a:rPr>
              <a:t>Scikit-Extra</a:t>
            </a:r>
            <a:r>
              <a:rPr lang="en-US" dirty="0">
                <a:latin typeface="+mn-lt"/>
              </a:rPr>
              <a:t> package</a:t>
            </a:r>
          </a:p>
          <a:p>
            <a:pPr lvl="1"/>
            <a:r>
              <a:rPr lang="en-US" dirty="0">
                <a:latin typeface="+mn-lt"/>
              </a:rPr>
              <a:t>Conforms to Scikit standards for API and good documentation   </a:t>
            </a:r>
          </a:p>
          <a:p>
            <a:r>
              <a:rPr lang="en-US" dirty="0">
                <a:latin typeface="+mn-lt"/>
              </a:rPr>
              <a:t>A versions of the PAM algorithm, CLARANS algorithm and several other clustering algorithms and utilities are implemented in the </a:t>
            </a:r>
            <a:r>
              <a:rPr lang="en-US" dirty="0" err="1">
                <a:latin typeface="+mn-lt"/>
                <a:hlinkClick r:id="rId4"/>
              </a:rPr>
              <a:t>Pyclustering</a:t>
            </a:r>
            <a:r>
              <a:rPr lang="en-US" dirty="0">
                <a:latin typeface="+mn-lt"/>
                <a:hlinkClick r:id="rId4"/>
              </a:rPr>
              <a:t> package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Unfortunately, this package has some rough edges and is not well documented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737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Cluster models are a </a:t>
            </a:r>
            <a:r>
              <a:rPr lang="en-US" b="1" dirty="0">
                <a:latin typeface="+mn-lt"/>
              </a:rPr>
              <a:t>form of similarity search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similarity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_+</m:t>
                                      </m:r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2884984"/>
                  </p:ext>
                </p:extLst>
              </p:nvPr>
            </p:nvGraphicFramePr>
            <p:xfrm>
              <a:off x="386640" y="566515"/>
              <a:ext cx="11630025" cy="612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72727" r="-868" b="-4509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47826" r="-97077" b="-546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47826" r="-868" b="-5469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)), memory </a:t>
                          </a:r>
                          <a:r>
                            <a:rPr lang="en-US" sz="2000" i="1">
                              <a:latin typeface="+mn-lt"/>
                            </a:rPr>
                            <a:t>O(n</a:t>
                          </a:r>
                          <a:r>
                            <a:rPr lang="en-US" sz="2000" i="1" baseline="30000">
                              <a:latin typeface="+mn-lt"/>
                            </a:rPr>
                            <a:t>2</a:t>
                          </a:r>
                          <a:r>
                            <a:rPr lang="en-US" sz="2000" i="1">
                              <a:latin typeface="+mn-lt"/>
                            </a:rPr>
                            <a:t>) 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out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log(n)) to O(n),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similarity (dissimilarity)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Similarity metrics often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28408</TotalTime>
  <Words>5254</Words>
  <Application>Microsoft Office PowerPoint</Application>
  <PresentationFormat>Widescreen</PresentationFormat>
  <Paragraphs>816</Paragraphs>
  <Slides>82</Slides>
  <Notes>71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 Part 1</vt:lpstr>
      <vt:lpstr>Overview, Unsupervised Learning</vt:lpstr>
      <vt:lpstr>Overview, Unsupervised Learning</vt:lpstr>
      <vt:lpstr>Overview, Unsupervised Learning</vt:lpstr>
      <vt:lpstr>Overview,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901</cp:revision>
  <dcterms:created xsi:type="dcterms:W3CDTF">2020-07-25T22:15:22Z</dcterms:created>
  <dcterms:modified xsi:type="dcterms:W3CDTF">2024-07-23T01:48:41Z</dcterms:modified>
</cp:coreProperties>
</file>