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718" r:id="rId2"/>
    <p:sldId id="689" r:id="rId3"/>
    <p:sldId id="753" r:id="rId4"/>
    <p:sldId id="749" r:id="rId5"/>
    <p:sldId id="688" r:id="rId6"/>
    <p:sldId id="754" r:id="rId7"/>
    <p:sldId id="735" r:id="rId8"/>
    <p:sldId id="737" r:id="rId9"/>
    <p:sldId id="736" r:id="rId10"/>
    <p:sldId id="738" r:id="rId11"/>
    <p:sldId id="739" r:id="rId12"/>
    <p:sldId id="750" r:id="rId13"/>
    <p:sldId id="740" r:id="rId14"/>
    <p:sldId id="741" r:id="rId15"/>
    <p:sldId id="742" r:id="rId16"/>
    <p:sldId id="744" r:id="rId17"/>
    <p:sldId id="745" r:id="rId18"/>
    <p:sldId id="746" r:id="rId19"/>
    <p:sldId id="748" r:id="rId20"/>
    <p:sldId id="751" r:id="rId21"/>
    <p:sldId id="752" r:id="rId22"/>
    <p:sldId id="734" r:id="rId23"/>
    <p:sldId id="690" r:id="rId24"/>
    <p:sldId id="692" r:id="rId25"/>
    <p:sldId id="693" r:id="rId26"/>
    <p:sldId id="691" r:id="rId27"/>
    <p:sldId id="695" r:id="rId28"/>
    <p:sldId id="719" r:id="rId29"/>
    <p:sldId id="696" r:id="rId30"/>
    <p:sldId id="694" r:id="rId31"/>
    <p:sldId id="697" r:id="rId32"/>
    <p:sldId id="698" r:id="rId33"/>
    <p:sldId id="699" r:id="rId34"/>
    <p:sldId id="700" r:id="rId35"/>
    <p:sldId id="701" r:id="rId36"/>
    <p:sldId id="702" r:id="rId37"/>
    <p:sldId id="703" r:id="rId38"/>
    <p:sldId id="704" r:id="rId39"/>
    <p:sldId id="705" r:id="rId40"/>
    <p:sldId id="706" r:id="rId41"/>
    <p:sldId id="707" r:id="rId42"/>
    <p:sldId id="709" r:id="rId43"/>
    <p:sldId id="710" r:id="rId44"/>
    <p:sldId id="711" r:id="rId45"/>
    <p:sldId id="733" r:id="rId46"/>
    <p:sldId id="712" r:id="rId47"/>
    <p:sldId id="727" r:id="rId48"/>
    <p:sldId id="713" r:id="rId49"/>
    <p:sldId id="714" r:id="rId50"/>
    <p:sldId id="715" r:id="rId51"/>
    <p:sldId id="716" r:id="rId52"/>
    <p:sldId id="717" r:id="rId53"/>
    <p:sldId id="732" r:id="rId54"/>
    <p:sldId id="720" r:id="rId55"/>
    <p:sldId id="721" r:id="rId56"/>
    <p:sldId id="722" r:id="rId57"/>
    <p:sldId id="729" r:id="rId58"/>
    <p:sldId id="675" r:id="rId59"/>
    <p:sldId id="723" r:id="rId60"/>
    <p:sldId id="725" r:id="rId61"/>
    <p:sldId id="726" r:id="rId62"/>
    <p:sldId id="728" r:id="rId63"/>
    <p:sldId id="731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5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9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4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1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6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5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7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2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7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91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88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ity-sensitive_hash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d_tre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.cmu.edu/pub_files/pub1/moore_andrew_1991_1/moore_andrew_1991_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en.wikipedia.org/wiki/K-d_tree" TargetMode="External"/><Relationship Id="rId4" Type="http://schemas.openxmlformats.org/officeDocument/2006/relationships/hyperlink" Target="https://www.manning.com/books/advanced-algorithms-and-data-structures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Similarity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Continue to partition, round robin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Single node is a leaf of the tree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4226498" y="380984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9BFA00-8F8A-EFCC-877D-FFA57C9D6AF0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5B92AF-F028-8587-40F2-21F749066028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065C14-9537-91C2-B011-4A131A2A942D}"/>
              </a:ext>
            </a:extLst>
          </p:cNvPr>
          <p:cNvCxnSpPr>
            <a:cxnSpLocks/>
            <a:stCxn id="43" idx="3"/>
            <a:endCxn id="55" idx="0"/>
          </p:cNvCxnSpPr>
          <p:nvPr/>
        </p:nvCxnSpPr>
        <p:spPr>
          <a:xfrm flipH="1">
            <a:off x="3531365" y="3430504"/>
            <a:ext cx="267950" cy="378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E973BD-6A1F-A166-BA2F-81B0A28A84E0}"/>
              </a:ext>
            </a:extLst>
          </p:cNvPr>
          <p:cNvCxnSpPr>
            <a:cxnSpLocks/>
            <a:stCxn id="43" idx="5"/>
            <a:endCxn id="54" idx="0"/>
          </p:cNvCxnSpPr>
          <p:nvPr/>
        </p:nvCxnSpPr>
        <p:spPr>
          <a:xfrm>
            <a:off x="4211328" y="3430504"/>
            <a:ext cx="306508" cy="3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KD-trees are constructed by binary partitioning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Now there are only leaves to add to the tree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1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Query KD-tree to determine nearest neighbors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Initialize with sample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Start at the root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Head left or right from node based on split value and sample value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  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Usually use Euclidean distance, but can use other metrics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Repeat step 3 until leaves encountered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Backtrack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to other branches to determine if NN missed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Prune branches if distances are not NNs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Pruning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computational complexity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3069" y="896078"/>
            <a:ext cx="11345556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Start with a new observation, </a:t>
            </a:r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0910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G, </a:t>
                </a:r>
                <a:r>
                  <a:rPr lang="en-US" dirty="0">
                    <a:latin typeface="+mn-lt"/>
                  </a:rPr>
                  <a:t>find distance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  <a:blipFill>
                <a:blip r:embed="rId3"/>
                <a:stretch>
                  <a:fillRect l="-1130" t="-9426" r="-108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BDBA73-0EDA-A63F-883F-E3FC5B31196B}"/>
              </a:ext>
            </a:extLst>
          </p:cNvPr>
          <p:cNvCxnSpPr/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G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find distance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  <a:blipFill>
                <a:blip r:embed="rId3"/>
                <a:stretch>
                  <a:fillRect l="-1072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397452-56DD-B179-2F6C-277725B4A95F}"/>
              </a:ext>
            </a:extLst>
          </p:cNvPr>
          <p:cNvCxnSpPr/>
          <p:nvPr/>
        </p:nvCxnSpPr>
        <p:spPr>
          <a:xfrm>
            <a:off x="10829359" y="4362586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A2AD60-03EE-314C-6D2A-73EDA48D967C}"/>
              </a:ext>
            </a:extLst>
          </p:cNvPr>
          <p:cNvCxnSpPr>
            <a:cxnSpLocks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0455" y="896078"/>
            <a:ext cx="11348170" cy="1486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has nearest neighbors on graph </a:t>
            </a:r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But is there a nearer neighbor on the graph?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>
            <a:off x="6179658" y="3787416"/>
            <a:ext cx="751295" cy="6880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4511" y="896078"/>
            <a:ext cx="11354113" cy="14864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We need to </a:t>
            </a:r>
            <a:r>
              <a:rPr lang="en-US" b="1" dirty="0">
                <a:latin typeface="+mn-lt"/>
              </a:rPr>
              <a:t>backtrack</a:t>
            </a:r>
            <a:r>
              <a:rPr lang="en-US" dirty="0">
                <a:latin typeface="+mn-lt"/>
              </a:rPr>
              <a:t> to determine if there is a nearer neighbor on another branch</a:t>
            </a:r>
          </a:p>
          <a:p>
            <a:r>
              <a:rPr lang="en-US" dirty="0">
                <a:latin typeface="+mn-lt"/>
              </a:rPr>
              <a:t>Backtracking to K then to branch with F, finding a nearer neighbor than 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>
            <a:off x="4853258" y="3881007"/>
            <a:ext cx="627427" cy="6559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3380" y="898164"/>
            <a:ext cx="10952281" cy="14864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Continue </a:t>
            </a:r>
            <a:r>
              <a:rPr lang="en-US" b="1" dirty="0">
                <a:latin typeface="+mn-lt"/>
              </a:rPr>
              <a:t>backtracking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 then to branch to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, but no nearer neighbor</a:t>
            </a:r>
          </a:p>
          <a:p>
            <a:r>
              <a:rPr lang="en-US" dirty="0">
                <a:latin typeface="+mn-lt"/>
              </a:rPr>
              <a:t>We can </a:t>
            </a:r>
            <a:r>
              <a:rPr lang="en-US" b="1" dirty="0">
                <a:latin typeface="+mn-lt"/>
              </a:rPr>
              <a:t>prune</a:t>
            </a:r>
            <a:r>
              <a:rPr lang="en-US" dirty="0">
                <a:latin typeface="+mn-lt"/>
              </a:rPr>
              <a:t> the branch with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 from the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>
            <a:off x="3344349" y="3287114"/>
            <a:ext cx="951497" cy="43709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913AB7-DB2C-075A-9D79-0ADAECD6ECD3}"/>
              </a:ext>
            </a:extLst>
          </p:cNvPr>
          <p:cNvCxnSpPr>
            <a:cxnSpLocks/>
          </p:cNvCxnSpPr>
          <p:nvPr/>
        </p:nvCxnSpPr>
        <p:spPr>
          <a:xfrm>
            <a:off x="3130181" y="4103723"/>
            <a:ext cx="612293" cy="739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898164"/>
            <a:ext cx="11119261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The backtrack arrives at the root, </a:t>
            </a:r>
            <a:r>
              <a:rPr lang="en-US" b="1" dirty="0">
                <a:latin typeface="+mn-lt"/>
              </a:rPr>
              <a:t>terminating</a:t>
            </a:r>
            <a:r>
              <a:rPr lang="en-US" dirty="0">
                <a:latin typeface="+mn-lt"/>
              </a:rPr>
              <a:t> the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 flipV="1">
            <a:off x="3866866" y="2621629"/>
            <a:ext cx="986392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19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perform similarity joins at massive scale   </a:t>
                </a:r>
              </a:p>
              <a:p>
                <a:r>
                  <a:rPr lang="en-US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</a:t>
                </a:r>
              </a:p>
              <a:p>
                <a:r>
                  <a:rPr lang="en-US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dirty="0">
                    <a:latin typeface="+mn-lt"/>
                  </a:rPr>
                  <a:t>Need an efficient method for large-scale and high-dimensional </a:t>
                </a:r>
                <a:r>
                  <a:rPr lang="en-US" b="1" dirty="0">
                    <a:latin typeface="+mn-lt"/>
                  </a:rPr>
                  <a:t>similarity joins</a:t>
                </a:r>
                <a:r>
                  <a:rPr lang="en-US" dirty="0">
                    <a:latin typeface="+mn-lt"/>
                  </a:rPr>
                  <a:t>! </a:t>
                </a:r>
              </a:p>
              <a:p>
                <a:r>
                  <a:rPr lang="en-US" dirty="0">
                    <a:latin typeface="+mn-lt"/>
                  </a:rPr>
                  <a:t>Find exact low-dimensional similarity with KD-tree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Efficient algorithm for finding nearest neighbors in low dimensional spaces  </a:t>
                </a:r>
              </a:p>
              <a:p>
                <a:r>
                  <a:rPr lang="en-US" dirty="0">
                    <a:latin typeface="+mn-lt"/>
                  </a:rPr>
                  <a:t>Find high-dimensional approximation using a </a:t>
                </a:r>
                <a:r>
                  <a:rPr lang="en-US" b="1" dirty="0">
                    <a:latin typeface="+mn-lt"/>
                  </a:rPr>
                  <a:t>locally sensitive hashing (LSH)</a:t>
                </a:r>
                <a:r>
                  <a:rPr lang="en-US" dirty="0">
                    <a:latin typeface="+mn-lt"/>
                  </a:rPr>
                  <a:t>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mini-hash approximates </a:t>
                </a:r>
                <a:r>
                  <a:rPr lang="en-US" sz="2800" b="1" dirty="0">
                    <a:latin typeface="+mn-lt"/>
                  </a:rPr>
                  <a:t>distance metric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Improve accuracy with </a:t>
                </a:r>
                <a:r>
                  <a:rPr lang="en-US" sz="2800" b="1" dirty="0">
                    <a:latin typeface="+mn-lt"/>
                  </a:rPr>
                  <a:t>locally sensitive hashing</a:t>
                </a:r>
              </a:p>
              <a:p>
                <a:r>
                  <a:rPr lang="en-US" dirty="0">
                    <a:latin typeface="+mn-lt"/>
                  </a:rPr>
                  <a:t>Apply to other distance metrics in high-dimensional spaces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847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Locally sensitive hashing (LSH) </a:t>
                </a:r>
                <a:r>
                  <a:rPr lang="en-US" dirty="0">
                    <a:latin typeface="+mn-lt"/>
                  </a:rPr>
                  <a:t>is a computationally efficient method to measure similarity in high dimensional spaces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LSH algorithms perform approximate 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for high dimensional space      </a:t>
                </a:r>
              </a:p>
              <a:p>
                <a:r>
                  <a:rPr lang="en-US" dirty="0">
                    <a:latin typeface="+mn-lt"/>
                  </a:rPr>
                  <a:t>LSH algorithms can be applied to categorical and numeric data   </a:t>
                </a:r>
              </a:p>
              <a:p>
                <a:pPr lvl="1"/>
                <a:r>
                  <a:rPr lang="en-US" dirty="0" err="1">
                    <a:latin typeface="+mn-lt"/>
                  </a:rPr>
                  <a:t>Jacard</a:t>
                </a:r>
                <a:r>
                  <a:rPr lang="en-US" dirty="0">
                    <a:latin typeface="+mn-lt"/>
                  </a:rPr>
                  <a:t>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Hamming distance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Euclidean distance</a:t>
                </a:r>
              </a:p>
              <a:p>
                <a:pPr lvl="1"/>
                <a:r>
                  <a:rPr lang="en-US" dirty="0">
                    <a:latin typeface="+mn-lt"/>
                  </a:rPr>
                  <a:t>Cosign similarity </a:t>
                </a:r>
              </a:p>
              <a:p>
                <a:pPr lvl="1"/>
                <a:r>
                  <a:rPr lang="en-US" dirty="0">
                    <a:latin typeface="+mn-lt"/>
                  </a:rPr>
                  <a:t>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  <a:blipFill>
                <a:blip r:embed="rId4"/>
                <a:stretch>
                  <a:fillRect l="-1157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2280" y="898164"/>
            <a:ext cx="11063382" cy="2678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process flow for LSH for document similarity  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Goal is to perform similarity search between documents in corpus</a:t>
            </a:r>
          </a:p>
          <a:p>
            <a:r>
              <a:rPr lang="en-US" dirty="0">
                <a:latin typeface="+mn-lt"/>
              </a:rPr>
              <a:t>Process involves three steps   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BE6CEA0-9A98-7185-1BBF-C99CD497D715}"/>
              </a:ext>
            </a:extLst>
          </p:cNvPr>
          <p:cNvSpPr/>
          <p:nvPr/>
        </p:nvSpPr>
        <p:spPr>
          <a:xfrm rot="5400000">
            <a:off x="3523477" y="3835104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4BD74-E833-890F-38FC-78E74B0F4FDE}"/>
              </a:ext>
            </a:extLst>
          </p:cNvPr>
          <p:cNvSpPr txBox="1"/>
          <p:nvPr/>
        </p:nvSpPr>
        <p:spPr>
          <a:xfrm>
            <a:off x="3603170" y="4357807"/>
            <a:ext cx="163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Shingling of document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846E49C-9537-F787-3165-FCB971133079}"/>
              </a:ext>
            </a:extLst>
          </p:cNvPr>
          <p:cNvSpPr/>
          <p:nvPr/>
        </p:nvSpPr>
        <p:spPr>
          <a:xfrm rot="5400000">
            <a:off x="6328621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811BC-A8E0-00B0-FE64-13565D8044A8}"/>
              </a:ext>
            </a:extLst>
          </p:cNvPr>
          <p:cNvSpPr txBox="1"/>
          <p:nvPr/>
        </p:nvSpPr>
        <p:spPr>
          <a:xfrm>
            <a:off x="6451208" y="3988473"/>
            <a:ext cx="16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Mini-hashing to create sketch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CE262769-0F2B-2FDA-DBA2-003E1BDCE022}"/>
              </a:ext>
            </a:extLst>
          </p:cNvPr>
          <p:cNvSpPr/>
          <p:nvPr/>
        </p:nvSpPr>
        <p:spPr>
          <a:xfrm rot="5400000">
            <a:off x="9173163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0F8A8-4F37-25D1-7414-81764AFFEC53}"/>
              </a:ext>
            </a:extLst>
          </p:cNvPr>
          <p:cNvSpPr txBox="1"/>
          <p:nvPr/>
        </p:nvSpPr>
        <p:spPr>
          <a:xfrm>
            <a:off x="9192984" y="4173138"/>
            <a:ext cx="1756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approximated by LSH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2F3CD132-BF43-FDE1-53FB-9505066B9CD6}"/>
              </a:ext>
            </a:extLst>
          </p:cNvPr>
          <p:cNvSpPr/>
          <p:nvPr/>
        </p:nvSpPr>
        <p:spPr>
          <a:xfrm>
            <a:off x="987532" y="3988473"/>
            <a:ext cx="1594758" cy="1475014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 Corpus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82368E9-1964-4770-9ABD-4B9307DEB008}"/>
              </a:ext>
            </a:extLst>
          </p:cNvPr>
          <p:cNvSpPr/>
          <p:nvPr/>
        </p:nvSpPr>
        <p:spPr>
          <a:xfrm rot="16200000">
            <a:off x="8365866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623F36-9DD9-01B1-7ECD-15650EB00977}"/>
              </a:ext>
            </a:extLst>
          </p:cNvPr>
          <p:cNvSpPr/>
          <p:nvPr/>
        </p:nvSpPr>
        <p:spPr>
          <a:xfrm rot="16200000">
            <a:off x="2777369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8C529AB-69EA-E73C-E447-68A59CC4E556}"/>
              </a:ext>
            </a:extLst>
          </p:cNvPr>
          <p:cNvSpPr/>
          <p:nvPr/>
        </p:nvSpPr>
        <p:spPr>
          <a:xfrm rot="16200000">
            <a:off x="5628074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aghetfghqew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Set of 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Shingle,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only in set once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b="1" dirty="0">
                <a:latin typeface="+mn-lt"/>
              </a:rPr>
              <a:t>Permuting rows at scale is clearly impractical!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mini-hash</a:t>
            </a:r>
            <a:r>
              <a:rPr lang="en-US" dirty="0">
                <a:latin typeface="+mn-lt"/>
              </a:rPr>
              <a:t>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way to (approximately) perform similarity joins at massive scale   </a:t>
            </a:r>
          </a:p>
          <a:p>
            <a:r>
              <a:rPr lang="en-US" dirty="0">
                <a:latin typeface="+mn-lt"/>
              </a:rPr>
              <a:t>Constructing nearest-neighbor graphs </a:t>
            </a:r>
          </a:p>
          <a:p>
            <a:pPr lvl="1"/>
            <a:r>
              <a:rPr lang="en-US" dirty="0">
                <a:latin typeface="+mn-lt"/>
              </a:rPr>
              <a:t>Cluster models  </a:t>
            </a:r>
          </a:p>
          <a:p>
            <a:pPr lvl="1"/>
            <a:r>
              <a:rPr lang="en-US" dirty="0">
                <a:latin typeface="+mn-lt"/>
              </a:rPr>
              <a:t>Dimensionality reduction </a:t>
            </a:r>
          </a:p>
          <a:p>
            <a:r>
              <a:rPr lang="en-US" dirty="0">
                <a:latin typeface="+mn-lt"/>
              </a:rPr>
              <a:t>Find similar products for recommendation </a:t>
            </a:r>
          </a:p>
          <a:p>
            <a:r>
              <a:rPr lang="en-US" dirty="0">
                <a:latin typeface="+mn-lt"/>
              </a:rPr>
              <a:t>Find similar documents   </a:t>
            </a:r>
          </a:p>
          <a:p>
            <a:pPr lvl="1"/>
            <a:r>
              <a:rPr lang="en-US" dirty="0">
                <a:latin typeface="+mn-lt"/>
              </a:rPr>
              <a:t>Document search </a:t>
            </a:r>
          </a:p>
          <a:p>
            <a:pPr lvl="1"/>
            <a:r>
              <a:rPr lang="en-US" dirty="0">
                <a:latin typeface="+mn-lt"/>
              </a:rPr>
              <a:t>Deduplication </a:t>
            </a:r>
          </a:p>
          <a:p>
            <a:pPr lvl="1"/>
            <a:r>
              <a:rPr lang="en-US" dirty="0">
                <a:latin typeface="+mn-lt"/>
              </a:rPr>
              <a:t>Plagiarism detection </a:t>
            </a:r>
          </a:p>
          <a:p>
            <a:r>
              <a:rPr lang="en-US" dirty="0">
                <a:latin typeface="+mn-lt"/>
              </a:rPr>
              <a:t>Search for </a:t>
            </a:r>
            <a:r>
              <a:rPr lang="en-US">
                <a:latin typeface="+mn-lt"/>
              </a:rPr>
              <a:t>similar images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24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KD-trees</a:t>
                </a:r>
                <a:r>
                  <a:rPr lang="en-US" dirty="0">
                    <a:latin typeface="+mn-lt"/>
                  </a:rPr>
                  <a:t> partition lower dimensional spaces </a:t>
                </a:r>
              </a:p>
              <a:p>
                <a:r>
                  <a:rPr lang="en-US" dirty="0">
                    <a:latin typeface="+mn-lt"/>
                  </a:rPr>
                  <a:t>KD-tree is constructed by binary partitions of low-dimensional data  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dimensional data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KD-tree algorithm exhibits: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Construction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Query </a:t>
                </a:r>
                <a:r>
                  <a:rPr lang="en-US" dirty="0">
                    <a:latin typeface="+mn-lt"/>
                  </a:rPr>
                  <a:t>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Insert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Delete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b="1" dirty="0">
                    <a:latin typeface="+mn-lt"/>
                  </a:rPr>
                  <a:t>k nearest-neighbor </a:t>
                </a:r>
                <a:r>
                  <a:rPr lang="en-US" dirty="0">
                    <a:latin typeface="+mn-lt"/>
                  </a:rPr>
                  <a:t>by query on KD-tree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</a:t>
                </a:r>
              </a:p>
              <a:p>
                <a:pPr lvl="1"/>
                <a:r>
                  <a:rPr lang="en-US" dirty="0">
                    <a:latin typeface="+mn-lt"/>
                  </a:rPr>
                  <a:t>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KD-tree is generally considered an efficient algorithm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r="-1270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KD-tree is constructed by binary partitions through these steps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Start with the set of observations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Number of observations per leaf is defined – a hyperparameter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Splits are along the axes of the data space   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Axes are sampled round-robin or randomly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On each axis split point is determined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Split is on observation closest to median, mean or other measure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Splitting hyperplane is perpendicular to the axis selected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Observations in region split are partitioned left and right of hyperplane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Repeat </a:t>
            </a:r>
            <a:r>
              <a:rPr lang="en-US">
                <a:latin typeface="+mn-lt"/>
                <a:cs typeface="Courier New" panose="02070309020205020404" pitchFamily="49" charset="0"/>
              </a:rPr>
              <a:t>steps 2-6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until leaf has less than required number of observations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The termination condition       </a:t>
            </a:r>
            <a:r>
              <a:rPr lang="en-US" dirty="0">
                <a:latin typeface="+mn-lt"/>
              </a:rPr>
              <a:t>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</a:t>
                </a:r>
                <a:r>
                  <a:rPr lang="en-US" b="1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!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sources discussing details of KD-tree algorithms, their limitations and the pitfalls, with a few suggestions  </a:t>
            </a:r>
          </a:p>
          <a:p>
            <a:r>
              <a:rPr lang="en-US" dirty="0">
                <a:latin typeface="+mn-lt"/>
                <a:hlinkClick r:id="rId3"/>
              </a:rPr>
              <a:t>Chapter from Andrew Moore’s PhD dissertation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4"/>
              </a:rPr>
              <a:t>Chapters 8, 9, 10, 11 of Advanced Algorithms and Data Structures, Marcello La Rocca, Manning, 2021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5"/>
              </a:rPr>
              <a:t>Wikipedia article  </a:t>
            </a:r>
            <a:endParaRPr lang="en-US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00609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</a:t>
                </a:r>
                <a:r>
                  <a:rPr lang="en-US" b="1" dirty="0">
                    <a:latin typeface="+mn-lt"/>
                  </a:rPr>
                  <a:t>binary partitioning </a:t>
                </a:r>
                <a:endParaRPr lang="en-US" sz="2400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some data points in a 2-dimensional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Set number of nodes in leaves to 1</a:t>
                </a:r>
              </a:p>
              <a:p>
                <a:r>
                  <a:rPr lang="en-US" dirty="0">
                    <a:latin typeface="+mn-lt"/>
                  </a:rPr>
                  <a:t>Root of the tree is NULL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  <a:blipFill>
                <a:blip r:embed="rId3"/>
                <a:stretch>
                  <a:fillRect l="-1111" t="-3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F5AC8-FDC3-1F36-8D4E-04D4092A9B00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484E-218F-847E-A252-F46E5B34D2F8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443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Partition</a:t>
                </a:r>
                <a:r>
                  <a:rPr lang="en-US" dirty="0">
                    <a:latin typeface="+mn-lt"/>
                  </a:rPr>
                  <a:t> the data by the value closest to the </a:t>
                </a:r>
                <a:r>
                  <a:rPr lang="en-US" b="1" dirty="0">
                    <a:latin typeface="+mn-lt"/>
                  </a:rPr>
                  <a:t>median</a:t>
                </a:r>
                <a:r>
                  <a:rPr lang="en-US" dirty="0">
                    <a:latin typeface="+mn-lt"/>
                  </a:rPr>
                  <a:t> of along the first 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first partition becomes the root of the tree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952" t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68BDB-0051-C2B5-23CF-8435E84E8E3D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2B18-06D0-60D9-4841-B68E67A4FC03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2995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 are nearly </a:t>
                </a:r>
                <a:r>
                  <a:rPr lang="en-US" b="1" dirty="0">
                    <a:latin typeface="+mn-lt"/>
                  </a:rPr>
                  <a:t>balanced</a:t>
                </a:r>
                <a:r>
                  <a:rPr lang="en-US" dirty="0">
                    <a:latin typeface="+mn-lt"/>
                  </a:rPr>
                  <a:t> numbers of observations on each side of the partition</a:t>
                </a:r>
              </a:p>
              <a:p>
                <a:r>
                  <a:rPr lang="en-US" dirty="0">
                    <a:latin typeface="+mn-lt"/>
                  </a:rPr>
                  <a:t>Next,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partition the left and right partitions by the values nearest the medians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847" t="-7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1148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13646</TotalTime>
  <Words>4482</Words>
  <Application>Microsoft Office PowerPoint</Application>
  <PresentationFormat>Widescreen</PresentationFormat>
  <Paragraphs>1499</Paragraphs>
  <Slides>63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Similarity Search</vt:lpstr>
      <vt:lpstr>Similarity Search at Scale</vt:lpstr>
      <vt:lpstr>Similarity Search at Scale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Locally Sensitive Hashing</vt:lpstr>
      <vt:lpstr>Locally Sensitive Hashing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358</cp:revision>
  <dcterms:created xsi:type="dcterms:W3CDTF">2021-06-01T18:04:30Z</dcterms:created>
  <dcterms:modified xsi:type="dcterms:W3CDTF">2024-07-04T21:41:10Z</dcterms:modified>
</cp:coreProperties>
</file>