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75" r:id="rId2"/>
    <p:sldId id="342" r:id="rId3"/>
    <p:sldId id="343" r:id="rId4"/>
    <p:sldId id="344" r:id="rId5"/>
    <p:sldId id="351" r:id="rId6"/>
    <p:sldId id="345" r:id="rId7"/>
    <p:sldId id="491" r:id="rId8"/>
    <p:sldId id="405" r:id="rId9"/>
    <p:sldId id="488" r:id="rId10"/>
    <p:sldId id="482" r:id="rId11"/>
    <p:sldId id="348" r:id="rId12"/>
    <p:sldId id="493" r:id="rId13"/>
    <p:sldId id="492" r:id="rId14"/>
    <p:sldId id="346" r:id="rId15"/>
    <p:sldId id="347" r:id="rId16"/>
    <p:sldId id="350" r:id="rId17"/>
    <p:sldId id="481" r:id="rId18"/>
    <p:sldId id="354" r:id="rId19"/>
    <p:sldId id="349" r:id="rId20"/>
    <p:sldId id="352" r:id="rId21"/>
    <p:sldId id="389" r:id="rId22"/>
    <p:sldId id="358" r:id="rId23"/>
    <p:sldId id="391" r:id="rId24"/>
    <p:sldId id="404" r:id="rId25"/>
    <p:sldId id="490" r:id="rId26"/>
    <p:sldId id="483" r:id="rId27"/>
    <p:sldId id="403" r:id="rId28"/>
    <p:sldId id="362" r:id="rId29"/>
    <p:sldId id="359" r:id="rId30"/>
    <p:sldId id="361" r:id="rId31"/>
    <p:sldId id="360" r:id="rId32"/>
    <p:sldId id="356" r:id="rId33"/>
    <p:sldId id="363" r:id="rId34"/>
    <p:sldId id="484" r:id="rId35"/>
    <p:sldId id="355" r:id="rId36"/>
    <p:sldId id="384" r:id="rId37"/>
    <p:sldId id="385" r:id="rId38"/>
    <p:sldId id="386" r:id="rId39"/>
    <p:sldId id="387" r:id="rId40"/>
    <p:sldId id="388" r:id="rId41"/>
    <p:sldId id="485" r:id="rId42"/>
    <p:sldId id="380" r:id="rId43"/>
    <p:sldId id="381" r:id="rId44"/>
    <p:sldId id="364" r:id="rId45"/>
    <p:sldId id="486" r:id="rId46"/>
    <p:sldId id="382" r:id="rId47"/>
    <p:sldId id="392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489" r:id="rId60"/>
    <p:sldId id="376" r:id="rId61"/>
    <p:sldId id="377" r:id="rId62"/>
    <p:sldId id="378" r:id="rId63"/>
    <p:sldId id="400" r:id="rId64"/>
    <p:sldId id="487" r:id="rId65"/>
    <p:sldId id="401" r:id="rId66"/>
    <p:sldId id="393" r:id="rId67"/>
    <p:sldId id="399" r:id="rId68"/>
    <p:sldId id="397" r:id="rId69"/>
    <p:sldId id="398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36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22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science/blog/more-efficient-caching-for-product-retrieva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5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tochastic_gradient_descent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structured_data/collaborative_filtering_movielens/" TargetMode="External"/><Relationship Id="rId2" Type="http://schemas.openxmlformats.org/officeDocument/2006/relationships/hyperlink" Target="https://www.manning.com/books/graph-powered-machine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twitter.com/engineering/en_us/topics/open-source/2023/twitter-recommendation-algorithm" TargetMode="External"/><Relationship Id="rId4" Type="http://schemas.openxmlformats.org/officeDocument/2006/relationships/hyperlink" Target="https://pytorch.org/blog/introducing-torchre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Recommender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Generating Recommendations is Hard!</a:t>
            </a:r>
          </a:p>
        </p:txBody>
      </p:sp>
    </p:spTree>
    <p:extLst>
      <p:ext uri="{BB962C8B-B14F-4D97-AF65-F5344CB8AC3E}">
        <p14:creationId xmlns:p14="http://schemas.microsoft.com/office/powerpoint/2010/main" val="231933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dirty="0"/>
              <a:t>Biased- Do not sample the tail</a:t>
            </a:r>
          </a:p>
          <a:p>
            <a:pPr lvl="1"/>
            <a:r>
              <a:rPr lang="en-US" dirty="0"/>
              <a:t>The most popular stay popular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chaining</a:t>
            </a:r>
            <a:r>
              <a:rPr lang="en-US" dirty="0"/>
              <a:t> or </a:t>
            </a:r>
            <a:r>
              <a:rPr lang="en-US" b="1" dirty="0"/>
              <a:t>rich get richer</a:t>
            </a:r>
            <a:r>
              <a:rPr lang="en-US" dirty="0"/>
              <a:t> effect! –aka the Mathew effect</a:t>
            </a:r>
          </a:p>
          <a:p>
            <a:r>
              <a:rPr lang="en-US" dirty="0"/>
              <a:t>Examples of chaining behavior:</a:t>
            </a:r>
          </a:p>
          <a:p>
            <a:pPr lvl="1"/>
            <a:r>
              <a:rPr lang="en-US" dirty="0"/>
              <a:t>Most popular – e.g. top 10 lists</a:t>
            </a:r>
          </a:p>
          <a:p>
            <a:pPr lvl="1"/>
            <a:r>
              <a:rPr lang="en-US" dirty="0"/>
              <a:t>Trending items – rapidly gain popularity, often fade quickly</a:t>
            </a:r>
          </a:p>
          <a:p>
            <a:pPr lvl="1"/>
            <a:r>
              <a:rPr lang="en-US" dirty="0"/>
              <a:t>Fixed lists – e.g. ‘must have items for your trip’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a </a:t>
            </a:r>
            <a:r>
              <a:rPr lang="en-US" b="1" dirty="0"/>
              <a:t>negative sampling problem</a:t>
            </a:r>
            <a:r>
              <a:rPr lang="en-US" dirty="0"/>
              <a:t>   </a:t>
            </a:r>
          </a:p>
          <a:p>
            <a:r>
              <a:rPr lang="en-US" dirty="0"/>
              <a:t>Many selections in a massive catalog are rarely or never selected by any user   </a:t>
            </a:r>
          </a:p>
          <a:p>
            <a:r>
              <a:rPr lang="en-US" dirty="0"/>
              <a:t>The result is very sparse data with mostly missing values </a:t>
            </a:r>
          </a:p>
          <a:p>
            <a:pPr lvl="1"/>
            <a:r>
              <a:rPr lang="en-US" dirty="0"/>
              <a:t>Only capture the positive responses   </a:t>
            </a:r>
          </a:p>
          <a:p>
            <a:pPr lvl="1"/>
            <a:r>
              <a:rPr lang="en-US" dirty="0"/>
              <a:t>Very long tail of poorly </a:t>
            </a:r>
            <a:r>
              <a:rPr lang="en-US"/>
              <a:t>sampled responses   </a:t>
            </a:r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7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a </a:t>
            </a:r>
            <a:r>
              <a:rPr lang="en-US" b="1" dirty="0"/>
              <a:t>negative sampling problem</a:t>
            </a:r>
            <a:r>
              <a:rPr lang="en-US" dirty="0"/>
              <a:t>   </a:t>
            </a:r>
          </a:p>
          <a:p>
            <a:r>
              <a:rPr lang="en-US" dirty="0"/>
              <a:t>We only get feedback about actions users take, but do not know why they do not take other actions  </a:t>
            </a:r>
          </a:p>
          <a:p>
            <a:r>
              <a:rPr lang="en-US" dirty="0"/>
              <a:t>Example: consider a model with only binary response for an app store:</a:t>
            </a:r>
          </a:p>
          <a:p>
            <a:pPr lvl="1"/>
            <a:r>
              <a:rPr lang="en-US" dirty="0"/>
              <a:t>1 – user downloaded an app, 0 – user did not download the app</a:t>
            </a:r>
          </a:p>
          <a:p>
            <a:pPr lvl="1"/>
            <a:r>
              <a:rPr lang="en-US" dirty="0"/>
              <a:t>If 1, we do not know if the user liked the app or not</a:t>
            </a:r>
          </a:p>
          <a:p>
            <a:pPr lvl="1"/>
            <a:r>
              <a:rPr lang="en-US" dirty="0"/>
              <a:t>If 0, we do not know if user did not want the app or never knew of its existence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classic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movies have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Fad products come and go </a:t>
            </a:r>
            <a:r>
              <a:rPr lang="en-US" dirty="0" err="1"/>
              <a:t>quikly</a:t>
            </a:r>
            <a:r>
              <a:rPr lang="en-US" dirty="0"/>
              <a:t> over time 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solidFill>
                  <a:srgbClr val="C00000"/>
                </a:solidFill>
              </a:rPr>
              <a:t>Data usually limits recommender performance far more than algorithm choice!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</a:t>
            </a:r>
            <a:r>
              <a:rPr lang="en-US" b="1" dirty="0"/>
              <a:t>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</a:t>
            </a:r>
            <a:r>
              <a:rPr lang="en-US" b="1" dirty="0"/>
              <a:t>users</a:t>
            </a:r>
          </a:p>
          <a:p>
            <a:pPr lvl="1"/>
            <a:r>
              <a:rPr lang="en-US" dirty="0"/>
              <a:t>No or few reviews or purchases</a:t>
            </a:r>
          </a:p>
          <a:p>
            <a:pPr lvl="1"/>
            <a:r>
              <a:rPr lang="en-US" dirty="0"/>
              <a:t>Similarity measures limited – little or no profile information</a:t>
            </a:r>
          </a:p>
          <a:p>
            <a:pPr lvl="1"/>
            <a:r>
              <a:rPr lang="en-US" dirty="0"/>
              <a:t>Must rely on other approaches – frequent item set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Data</a:t>
            </a:r>
            <a:r>
              <a:rPr lang="en-US" b="1" dirty="0"/>
              <a:t> (utility matrix) </a:t>
            </a:r>
            <a:r>
              <a:rPr lang="en-US" dirty="0"/>
              <a:t>has </a:t>
            </a:r>
            <a:r>
              <a:rPr lang="en-US" b="1" dirty="0"/>
              <a:t>very high dimensionality </a:t>
            </a:r>
            <a:r>
              <a:rPr lang="en-US" dirty="0"/>
              <a:t>and is always </a:t>
            </a:r>
            <a:r>
              <a:rPr lang="en-US" b="1" dirty="0"/>
              <a:t>sparse </a:t>
            </a:r>
            <a:endParaRPr lang="en-US" dirty="0"/>
          </a:p>
          <a:p>
            <a:pPr lvl="1"/>
            <a:r>
              <a:rPr lang="en-US" dirty="0"/>
              <a:t>Effect of the long tail – high dimension</a:t>
            </a:r>
          </a:p>
          <a:p>
            <a:pPr lvl="1"/>
            <a:r>
              <a:rPr lang="en-US" dirty="0"/>
              <a:t>With long tail, most user-item entries blank</a:t>
            </a:r>
          </a:p>
          <a:p>
            <a:r>
              <a:rPr lang="en-US" dirty="0"/>
              <a:t>Cold start problem</a:t>
            </a:r>
          </a:p>
          <a:p>
            <a:pPr lvl="1"/>
            <a:r>
              <a:rPr lang="en-US" dirty="0"/>
              <a:t>Blank entries for new user or new item</a:t>
            </a:r>
          </a:p>
          <a:p>
            <a:r>
              <a:rPr lang="en-US" dirty="0"/>
              <a:t>Even for established items and users</a:t>
            </a:r>
          </a:p>
          <a:p>
            <a:pPr lvl="1"/>
            <a:r>
              <a:rPr lang="en-US" dirty="0"/>
              <a:t>Users only ever purchase or rate small fraction of available items</a:t>
            </a:r>
          </a:p>
          <a:p>
            <a:pPr lvl="1"/>
            <a:r>
              <a:rPr lang="en-US" dirty="0"/>
              <a:t>Many users never create ratings</a:t>
            </a:r>
          </a:p>
          <a:p>
            <a:pPr lvl="1"/>
            <a:r>
              <a:rPr lang="en-US" dirty="0"/>
              <a:t>Users with similar taste in one area have limited similarity in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Representation for Recommenders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Utility matrix </a:t>
                </a:r>
                <a:r>
                  <a:rPr lang="en-US" dirty="0"/>
                  <a:t>is the representation used for recommender models</a:t>
                </a:r>
              </a:p>
              <a:p>
                <a:r>
                  <a:rPr lang="en-US" dirty="0"/>
                  <a:t>The utility matrix relates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the transpose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maps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S,</a:t>
                </a:r>
                <a:r>
                  <a:rPr lang="en-US" dirty="0"/>
                  <a:t> to </a:t>
                </a:r>
                <a:r>
                  <a:rPr lang="en-US" b="1" dirty="0"/>
                  <a:t>implied ratings</a:t>
                </a:r>
                <a:r>
                  <a:rPr lang="en-US" dirty="0"/>
                  <a:t>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Specific algorithms are versions of this general model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rows, item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760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Dates with suitable people</a:t>
            </a:r>
          </a:p>
          <a:p>
            <a:pPr lvl="1"/>
            <a:r>
              <a:rPr lang="en-US" dirty="0"/>
              <a:t>Matching people with required job skills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</a:t>
            </a:r>
            <a:r>
              <a:rPr lang="en-US" b="1" dirty="0"/>
              <a:t>limited similarity </a:t>
            </a:r>
            <a:r>
              <a:rPr lang="en-US" dirty="0"/>
              <a:t>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will buy, watch, or listen without ever rating 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2416"/>
              </p:ext>
            </p:extLst>
          </p:nvPr>
        </p:nvGraphicFramePr>
        <p:xfrm>
          <a:off x="356182" y="2958071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integrate binary responses with ordinal ratings? </a:t>
                </a:r>
              </a:p>
              <a:p>
                <a:r>
                  <a:rPr lang="en-US" dirty="0"/>
                  <a:t>Make all responses binary</a:t>
                </a:r>
              </a:p>
              <a:p>
                <a:pPr lvl="1"/>
                <a:r>
                  <a:rPr lang="en-US" dirty="0"/>
                  <a:t>Losses information</a:t>
                </a:r>
              </a:p>
              <a:p>
                <a:r>
                  <a:rPr lang="en-US" b="1" dirty="0"/>
                  <a:t>Interpolate ratings</a:t>
                </a:r>
              </a:p>
              <a:p>
                <a:pPr lvl="1"/>
                <a:r>
                  <a:rPr lang="en-US" dirty="0"/>
                  <a:t>Average for user – may have limited or no rating</a:t>
                </a:r>
              </a:p>
              <a:p>
                <a:pPr lvl="1"/>
                <a:r>
                  <a:rPr lang="en-US" dirty="0"/>
                  <a:t>Average for item – usually a bit better</a:t>
                </a:r>
              </a:p>
              <a:p>
                <a:pPr lvl="1"/>
                <a:r>
                  <a:rPr lang="en-US" dirty="0"/>
                  <a:t>A weighted average of average item and user ratings</a:t>
                </a:r>
              </a:p>
              <a:p>
                <a:pPr lvl="1"/>
                <a:r>
                  <a:rPr lang="en-US" dirty="0"/>
                  <a:t>Averages for nearest neighbors</a:t>
                </a:r>
              </a:p>
              <a:p>
                <a:pPr lvl="1"/>
                <a:r>
                  <a:rPr lang="en-US" dirty="0"/>
                  <a:t>Averages from centroid of clusters</a:t>
                </a:r>
              </a:p>
              <a:p>
                <a:r>
                  <a:rPr lang="en-US" dirty="0"/>
                  <a:t>Interpolated ratings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baseline recommendation model</a:t>
                </a:r>
                <a:endParaRPr lang="en-US" dirty="0"/>
              </a:p>
              <a:p>
                <a:r>
                  <a:rPr lang="en-US" dirty="0"/>
                  <a:t>Average rating for users and items, known as </a:t>
                </a:r>
                <a:r>
                  <a:rPr lang="en-US" b="1" dirty="0"/>
                  <a:t>biases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  <a:blipFill>
                <a:blip r:embed="rId2"/>
                <a:stretch>
                  <a:fillRect l="-1159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675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5758703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representation of utility matrix </a:t>
            </a:r>
          </a:p>
          <a:p>
            <a:r>
              <a:rPr lang="en-US" dirty="0"/>
              <a:t>One type of node represents users  </a:t>
            </a:r>
          </a:p>
          <a:p>
            <a:r>
              <a:rPr lang="en-US" dirty="0"/>
              <a:t>One type of node represents items</a:t>
            </a:r>
          </a:p>
          <a:p>
            <a:r>
              <a:rPr lang="en-US" dirty="0"/>
              <a:t>Weighted edges associate users and items – e.g. item ratings</a:t>
            </a:r>
          </a:p>
          <a:p>
            <a:r>
              <a:rPr lang="en-US" dirty="0"/>
              <a:t>Is a bipartite graph   </a:t>
            </a:r>
          </a:p>
          <a:p>
            <a:r>
              <a:rPr lang="en-US" dirty="0"/>
              <a:t>Graph representation is inherently sparse    </a:t>
            </a:r>
          </a:p>
          <a:p>
            <a:r>
              <a:rPr lang="en-US" dirty="0"/>
              <a:t>Many state of the art recommender algorithms are graph-based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3F876B-B76B-CD0C-769A-B3BB6746FE10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AE2823C-C436-6FB8-716C-C896D7BAA916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F45984-64B8-EB5D-2C3C-391EC67CFC9D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425FE6-956D-6931-5C10-7B2505CB391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69878-B52E-E175-FB7F-52E1C831DB41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1441-9112-257A-4262-325000DDC89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11619-8A8C-8642-4354-317880D9378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F71378-C3CD-A26D-2CFA-89E54093D09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D569EB-366F-D041-514B-BC17E280D717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5A1BE4-D71B-127B-172E-3C5AAC3D54E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C8FCB-2F07-D335-2F2C-F79CB6F3D6C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8AC0D-3966-B202-2413-9A25A8A0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004F-AA36-BDDA-62B0-F452625D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34A9B-90FE-E650-1142-B65665D98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5758703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Graph representation of utility matrix </a:t>
                </a:r>
              </a:p>
              <a:p>
                <a:r>
                  <a:rPr lang="en-US" dirty="0"/>
                  <a:t>One type of node represents users  </a:t>
                </a:r>
              </a:p>
              <a:p>
                <a:r>
                  <a:rPr lang="en-US" dirty="0"/>
                  <a:t>One type of node represents items</a:t>
                </a:r>
              </a:p>
              <a:p>
                <a:r>
                  <a:rPr lang="en-US" dirty="0"/>
                  <a:t>Bipartite graph is idea for a sparse representation as K,V pairs </a:t>
                </a:r>
              </a:p>
              <a:p>
                <a:pPr lvl="1"/>
                <a:r>
                  <a:rPr lang="en-US" dirty="0"/>
                  <a:t>Keys are user, item tuple,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are ratings, </a:t>
                </a:r>
                <a:r>
                  <a:rPr lang="en-US" i="1" dirty="0"/>
                  <a:t>R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Graph representation maps well to graph database 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34A9B-90FE-E650-1142-B65665D98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5758703" cy="5329108"/>
              </a:xfrm>
              <a:blipFill>
                <a:blip r:embed="rId2"/>
                <a:stretch>
                  <a:fillRect l="-2116" t="-1945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A7AF5E-74CF-DFBF-B666-43FD1DF2E298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4727E81-AAA6-4FBB-EBD7-D2ADA216B7CD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DE8260-6400-50B3-45FE-3A6483F8F013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3D6CD4-7D0C-ABAF-E6B2-14428CE5BC5D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4630F5-8DA7-F8CC-BC3E-D2A83C1A83DA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73434E-B084-42B3-D478-5B7D75FD983F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99BCA1-D912-B7DC-60AB-0496DEA1DC58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78AFA6-8CB1-0E5A-6CA4-521639950A5A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AC13BC-BFC2-411E-1039-A6FE6A6CA1DB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4250A5-82A7-93F7-9901-7D4F3D98EC03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15F273-E5EB-AC51-EEBB-DA5616E6763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31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Content Based Recommenders</a:t>
            </a:r>
          </a:p>
        </p:txBody>
      </p:sp>
    </p:spTree>
    <p:extLst>
      <p:ext uri="{BB962C8B-B14F-4D97-AF65-F5344CB8AC3E}">
        <p14:creationId xmlns:p14="http://schemas.microsoft.com/office/powerpoint/2010/main" val="1783482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Based on similarity of item and user profiles</a:t>
            </a:r>
          </a:p>
          <a:p>
            <a:r>
              <a:rPr lang="en-US" dirty="0"/>
              <a:t>Is unsupervised </a:t>
            </a:r>
            <a:r>
              <a:rPr lang="en-US" b="1" dirty="0"/>
              <a:t>similarity search</a:t>
            </a:r>
          </a:p>
          <a:p>
            <a:r>
              <a:rPr lang="en-US" dirty="0"/>
              <a:t>Can use most any similarity metric, including LSH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item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pPr lvl="1"/>
            <a:r>
              <a:rPr lang="en-US" dirty="0"/>
              <a:t>Feature map from embedding </a:t>
            </a:r>
          </a:p>
          <a:p>
            <a:pPr lvl="1"/>
            <a:r>
              <a:rPr lang="en-US" dirty="0">
                <a:hlinkClick r:id="rId2"/>
              </a:rPr>
              <a:t>Amazon’s use of mini-hashing </a:t>
            </a:r>
            <a:r>
              <a:rPr lang="en-US" dirty="0"/>
              <a:t>for large scale product similarity search   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e.g. search = average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096000" y="3302353"/>
            <a:ext cx="2884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from item descriptions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People submitting paper resumes for a job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Idea, use LSH on descriptions</a:t>
            </a:r>
          </a:p>
          <a:p>
            <a:pPr lvl="1"/>
            <a:r>
              <a:rPr lang="en-US" dirty="0"/>
              <a:t>Or, use linear or neural embeddings of descriptions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LSH – used in more sophisticated implementations </a:t>
                </a:r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043" t="-2237"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 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 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behavior profile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Collaborative Filtering </a:t>
            </a:r>
          </a:p>
        </p:txBody>
      </p:sp>
    </p:spTree>
    <p:extLst>
      <p:ext uri="{BB962C8B-B14F-4D97-AF65-F5344CB8AC3E}">
        <p14:creationId xmlns:p14="http://schemas.microsoft.com/office/powerpoint/2010/main" val="2876937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16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Want to predict </a:t>
            </a:r>
            <a:r>
              <a:rPr lang="en-US" b="1" dirty="0"/>
              <a:t>implied rating</a:t>
            </a:r>
            <a:r>
              <a:rPr lang="en-US" dirty="0"/>
              <a:t> for user 7 of item 1</a:t>
            </a:r>
          </a:p>
          <a:p>
            <a:r>
              <a:rPr lang="en-US" dirty="0"/>
              <a:t>Compute the mean and Variance of the item ratings</a:t>
            </a:r>
          </a:p>
          <a:p>
            <a:r>
              <a:rPr lang="en-US" dirty="0"/>
              <a:t>Subtract mean rating from item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</a:t>
            </a:r>
          </a:p>
          <a:p>
            <a:r>
              <a:rPr lang="en-US" dirty="0"/>
              <a:t>Two items have high correlation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9322"/>
              </p:ext>
            </p:extLst>
          </p:nvPr>
        </p:nvGraphicFramePr>
        <p:xfrm>
          <a:off x="775446" y="3429000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06A42-91FF-48AF-87A0-DBFDB39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1086"/>
              </p:ext>
            </p:extLst>
          </p:nvPr>
        </p:nvGraphicFramePr>
        <p:xfrm>
          <a:off x="950157" y="3248247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198894" y="3984810"/>
            <a:ext cx="497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rarely purchased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RMSE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descent later</a:t>
                </a:r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Evaluating Recommenders</a:t>
            </a:r>
          </a:p>
        </p:txBody>
      </p:sp>
    </p:spTree>
    <p:extLst>
      <p:ext uri="{BB962C8B-B14F-4D97-AF65-F5344CB8AC3E}">
        <p14:creationId xmlns:p14="http://schemas.microsoft.com/office/powerpoint/2010/main" val="3114923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108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Example: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74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apply cross validation to recommender algorithms?</a:t>
            </a:r>
          </a:p>
          <a:p>
            <a:r>
              <a:rPr lang="en-US" dirty="0"/>
              <a:t>Yes! Use N-fold method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nested CV for hyperparameter search</a:t>
            </a:r>
          </a:p>
          <a:p>
            <a:pPr lvl="1"/>
            <a:r>
              <a:rPr lang="en-US" dirty="0"/>
              <a:t>But,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lvl="1"/>
            <a:r>
              <a:rPr lang="en-US" dirty="0"/>
              <a:t>Use random subsample of users and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Latent Variable Models</a:t>
            </a:r>
          </a:p>
        </p:txBody>
      </p:sp>
    </p:spTree>
    <p:extLst>
      <p:ext uri="{BB962C8B-B14F-4D97-AF65-F5344CB8AC3E}">
        <p14:creationId xmlns:p14="http://schemas.microsoft.com/office/powerpoint/2010/main" val="4056268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Uses a </a:t>
            </a:r>
            <a:r>
              <a:rPr lang="en-US" b="1" dirty="0"/>
              <a:t>non-negative 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 n &lt;&lt; m, or sometimes m &lt; n</a:t>
            </a:r>
          </a:p>
          <a:p>
            <a:pPr lvl="1"/>
            <a:r>
              <a:rPr lang="en-US" dirty="0"/>
              <a:t>But, many missing values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attempt to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Is a </a:t>
            </a:r>
            <a:r>
              <a:rPr lang="en-US" b="1" dirty="0"/>
              <a:t>dimensionality reduction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Features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be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since they </a:t>
            </a:r>
            <a:r>
              <a:rPr lang="en-US" b="1" dirty="0"/>
              <a:t>cannot be observed</a:t>
            </a:r>
          </a:p>
          <a:p>
            <a:pPr lvl="1"/>
            <a:r>
              <a:rPr lang="en-US" dirty="0"/>
              <a:t>Factors weights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Latent factor recommenders are powerful model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15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159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Requires a new model for each user and market segment</a:t>
                </a:r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Not practical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 in long tail, so often poor performance</a:t>
                </a:r>
              </a:p>
              <a:p>
                <a:pPr lvl="1"/>
                <a:r>
                  <a:rPr lang="en-US" dirty="0"/>
                  <a:t>But, can be used to fill null values when little history – the cold start problem</a:t>
                </a:r>
              </a:p>
              <a:p>
                <a:r>
                  <a:rPr lang="en-US" b="1" dirty="0"/>
                  <a:t>Association models  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Perform </a:t>
                </a:r>
                <a:r>
                  <a:rPr lang="en-US" b="1" dirty="0"/>
                  <a:t>non-negative factorization </a:t>
                </a:r>
                <a:r>
                  <a:rPr lang="en-US" dirty="0"/>
                  <a:t>of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Wait! Don’t need SVD,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Use </a:t>
                </a:r>
                <a:r>
                  <a:rPr lang="en-US" b="1" dirty="0">
                    <a:ea typeface="Cambria Math" panose="02040503050406030204" pitchFamily="18" charset="0"/>
                  </a:rPr>
                  <a:t>non-negative matrix factorization</a:t>
                </a:r>
                <a:r>
                  <a:rPr lang="en-US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77477"/>
              </p:ext>
            </p:extLst>
          </p:nvPr>
        </p:nvGraphicFramePr>
        <p:xfrm>
          <a:off x="8223192" y="4067909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9104"/>
              </p:ext>
            </p:extLst>
          </p:nvPr>
        </p:nvGraphicFramePr>
        <p:xfrm>
          <a:off x="5529771" y="3996188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25050"/>
              </p:ext>
            </p:extLst>
          </p:nvPr>
        </p:nvGraphicFramePr>
        <p:xfrm>
          <a:off x="1178700" y="4076139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91789" y="35412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22771" y="5151253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23192" y="354128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10926" y="50973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01234" y="350103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9695" y="4491368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Different factors for items and users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  <a:blipFill>
                <a:blip r:embed="rId2"/>
                <a:stretch>
                  <a:fillRect l="-104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2546"/>
              </p:ext>
            </p:extLst>
          </p:nvPr>
        </p:nvGraphicFramePr>
        <p:xfrm>
          <a:off x="8669015" y="23349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98"/>
              </p:ext>
            </p:extLst>
          </p:nvPr>
        </p:nvGraphicFramePr>
        <p:xfrm>
          <a:off x="5975594" y="22632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845"/>
              </p:ext>
            </p:extLst>
          </p:nvPr>
        </p:nvGraphicFramePr>
        <p:xfrm>
          <a:off x="1624523" y="23431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672084" y="183080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768594" y="34183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603487" y="183080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5256749" y="3364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881529" y="179055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685518" y="27584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,∙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vector of factor weights for user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159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4BA80A-C87B-080F-E527-AB99C69443BD}"/>
                  </a:ext>
                </a:extLst>
              </p:cNvPr>
              <p:cNvSpPr txBox="1"/>
              <p:nvPr/>
            </p:nvSpPr>
            <p:spPr>
              <a:xfrm>
                <a:off x="6850149" y="4511267"/>
                <a:ext cx="523221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4BA80A-C87B-080F-E527-AB99C6944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9" y="4511267"/>
                <a:ext cx="523221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08556-1A26-7A08-9580-8EC4E2BC6648}"/>
                  </a:ext>
                </a:extLst>
              </p:cNvPr>
              <p:cNvSpPr txBox="1"/>
              <p:nvPr/>
            </p:nvSpPr>
            <p:spPr>
              <a:xfrm>
                <a:off x="9330945" y="4972703"/>
                <a:ext cx="659426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08556-1A26-7A08-9580-8EC4E2BC6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945" y="4972703"/>
                <a:ext cx="659426" cy="542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  <p:bldP spid="4" grpId="0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66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least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greater constraint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bias 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constraint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bias</a:t>
                </a:r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solve by </a:t>
                </a:r>
                <a:r>
                  <a:rPr lang="en-US" b="1" dirty="0"/>
                  <a:t>alternating gradient descent</a:t>
                </a:r>
                <a:r>
                  <a:rPr lang="en-US" dirty="0"/>
                  <a:t>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first gradient component: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b="1" dirty="0">
                    <a:hlinkClick r:id="rId2"/>
                  </a:rPr>
                  <a:t>stochastic gradient descent</a:t>
                </a:r>
                <a:r>
                  <a:rPr lang="en-US" b="1" dirty="0"/>
                  <a:t> 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Compare to batch GD, noticing the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194" t="-2597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58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</a:t>
            </a:r>
            <a:r>
              <a:rPr lang="en-US" sz="1400" dirty="0">
                <a:hlinkClick r:id="rId4"/>
              </a:rPr>
              <a:t>Wiki Commons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algorithm can scale massively!</a:t>
                </a:r>
              </a:p>
              <a:p>
                <a:pPr lvl="1"/>
                <a:r>
                  <a:rPr lang="en-US" dirty="0"/>
                  <a:t>Can scale to hundreds of millions of users and tens of millions of items</a:t>
                </a:r>
              </a:p>
              <a:p>
                <a:pPr lvl="1"/>
                <a:r>
                  <a:rPr lang="en-US" dirty="0"/>
                  <a:t>Manage very spare utility matrix </a:t>
                </a:r>
                <a:r>
                  <a:rPr lang="en-US"/>
                  <a:t>with key-value pairs  </a:t>
                </a:r>
                <a:endParaRPr lang="en-US" dirty="0"/>
              </a:p>
              <a:p>
                <a:pPr lvl="1"/>
                <a:r>
                  <a:rPr lang="en-US" dirty="0"/>
                  <a:t>Use MapReduce Algorithm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15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 by similarity measure</a:t>
            </a:r>
          </a:p>
          <a:p>
            <a:pPr lvl="1"/>
            <a:r>
              <a:rPr lang="en-US" dirty="0"/>
              <a:t>Related to frequent item set algorithms – Last lesson of course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or between users</a:t>
            </a:r>
          </a:p>
          <a:p>
            <a:pPr lvl="1"/>
            <a:r>
              <a:rPr lang="en-US" dirty="0"/>
              <a:t>Formerly widely used algorithm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Hybrid systems </a:t>
            </a:r>
            <a:r>
              <a:rPr lang="en-US" dirty="0"/>
              <a:t>combine these and other algorithms 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many linear models, can improve by using </a:t>
                </a:r>
                <a:r>
                  <a:rPr lang="en-US" b="1" dirty="0"/>
                  <a:t>baseline</a:t>
                </a:r>
                <a:r>
                  <a:rPr lang="en-US" dirty="0"/>
                  <a:t> </a:t>
                </a:r>
                <a:endParaRPr lang="en-US" b="1" dirty="0"/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And: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global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Users’ 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23514899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combine methods</a:t>
            </a:r>
          </a:p>
          <a:p>
            <a:r>
              <a:rPr lang="en-US" dirty="0"/>
              <a:t>May improve performance if errors are reasonably uncorrelated</a:t>
            </a:r>
          </a:p>
          <a:p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factor methods</a:t>
            </a:r>
          </a:p>
          <a:p>
            <a:pPr lvl="1"/>
            <a:r>
              <a:rPr lang="en-US" dirty="0"/>
              <a:t>Massively scalable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methods</a:t>
            </a:r>
            <a:r>
              <a:rPr lang="en-US" dirty="0"/>
              <a:t> are </a:t>
            </a:r>
            <a:r>
              <a:rPr lang="en-US"/>
              <a:t>powerful models</a:t>
            </a:r>
            <a:endParaRPr lang="en-US" dirty="0"/>
          </a:p>
          <a:p>
            <a:r>
              <a:rPr lang="en-US" dirty="0"/>
              <a:t>Decompose utility matrix into item and user latent factors, PQ</a:t>
            </a:r>
            <a:r>
              <a:rPr lang="en-US" baseline="30000" dirty="0"/>
              <a:t>T</a:t>
            </a:r>
          </a:p>
          <a:p>
            <a:pPr lvl="1"/>
            <a:r>
              <a:rPr lang="en-US" dirty="0"/>
              <a:t>Efficiently learn factor weights with SGD </a:t>
            </a:r>
          </a:p>
          <a:p>
            <a:pPr lvl="1"/>
            <a:r>
              <a:rPr lang="en-US" dirty="0"/>
              <a:t>Predict missing ratings by product PQ</a:t>
            </a:r>
            <a:r>
              <a:rPr lang="en-US" baseline="30000" dirty="0"/>
              <a:t>T</a:t>
            </a:r>
          </a:p>
          <a:p>
            <a:r>
              <a:rPr lang="en-US" dirty="0"/>
              <a:t>Improve with baseline functions</a:t>
            </a:r>
          </a:p>
          <a:p>
            <a:pPr lvl="1"/>
            <a:r>
              <a:rPr lang="en-US" dirty="0"/>
              <a:t>Average rating</a:t>
            </a:r>
          </a:p>
          <a:p>
            <a:pPr lvl="1"/>
            <a:r>
              <a:rPr lang="en-US" dirty="0"/>
              <a:t>Average user rating</a:t>
            </a:r>
          </a:p>
          <a:p>
            <a:pPr lvl="1"/>
            <a:r>
              <a:rPr lang="en-US" dirty="0"/>
              <a:t>Average item rating</a:t>
            </a:r>
          </a:p>
          <a:p>
            <a:r>
              <a:rPr lang="en-US" dirty="0"/>
              <a:t>Evaluate recommenders</a:t>
            </a:r>
          </a:p>
          <a:p>
            <a:pPr lvl="1"/>
            <a:r>
              <a:rPr lang="en-US" dirty="0"/>
              <a:t>Most commonly used metric, RMSE</a:t>
            </a:r>
          </a:p>
          <a:p>
            <a:pPr lvl="1"/>
            <a:r>
              <a:rPr lang="en-US" dirty="0"/>
              <a:t>Can perform cross validation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r>
              <a:rPr lang="en-US" b="1" dirty="0"/>
              <a:t>Latent variable methods</a:t>
            </a:r>
          </a:p>
          <a:p>
            <a:pPr lvl="1"/>
            <a:r>
              <a:rPr lang="en-US" dirty="0"/>
              <a:t>Until recently, 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dirty="0"/>
              <a:t>Can apply graph-based models to Collaborative filtering and Latent variable methods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3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Deep neural networks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Considerable recent research interest</a:t>
                </a:r>
              </a:p>
              <a:p>
                <a:pPr lvl="1"/>
                <a:r>
                  <a:rPr lang="en-US" dirty="0"/>
                  <a:t>Practical algorithms generally ‘neural’ versions of graph models</a:t>
                </a:r>
              </a:p>
              <a:p>
                <a:pPr lvl="1"/>
                <a:r>
                  <a:rPr lang="en-US" dirty="0"/>
                  <a:t>Complex model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hard to train on long tail </a:t>
                </a:r>
              </a:p>
              <a:p>
                <a:pPr lvl="1"/>
                <a:r>
                  <a:rPr lang="en-US" dirty="0"/>
                  <a:t>Can have poor response to unexpected or changing searches </a:t>
                </a:r>
              </a:p>
              <a:p>
                <a:r>
                  <a:rPr lang="en-US" b="1" dirty="0"/>
                  <a:t>NN interesting for feature extraction  </a:t>
                </a:r>
                <a:endParaRPr lang="en-US" dirty="0"/>
              </a:p>
              <a:p>
                <a:pPr lvl="1"/>
                <a:r>
                  <a:rPr lang="en-US" dirty="0"/>
                  <a:t>Text and image embeddings for feature extraction  </a:t>
                </a:r>
              </a:p>
              <a:p>
                <a:pPr lvl="1"/>
                <a:r>
                  <a:rPr lang="en-US" dirty="0"/>
                  <a:t>Text embeddings for reviews </a:t>
                </a:r>
                <a:endParaRPr lang="en-US" b="1" dirty="0"/>
              </a:p>
              <a:p>
                <a:r>
                  <a:rPr lang="en-US" dirty="0"/>
                  <a:t>Most commercial implementations focus on highly efficient </a:t>
                </a:r>
                <a:r>
                  <a:rPr lang="en-US" b="1" dirty="0"/>
                  <a:t>graph algorithms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14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Resources for massively scalable recommenders</a:t>
            </a:r>
          </a:p>
          <a:p>
            <a:r>
              <a:rPr lang="en-US" dirty="0"/>
              <a:t>For examples of using graph recommender models at massive scale with Neo4j, see </a:t>
            </a:r>
            <a:r>
              <a:rPr lang="en-US" dirty="0">
                <a:hlinkClick r:id="rId2"/>
              </a:rPr>
              <a:t>Graph Powered Machine Learning, Alessandro Negro, Manning, 2021</a:t>
            </a:r>
            <a:r>
              <a:rPr lang="en-US" dirty="0"/>
              <a:t> </a:t>
            </a:r>
          </a:p>
          <a:p>
            <a:r>
              <a:rPr lang="en-US" dirty="0"/>
              <a:t>For an example of building scalable collaborative filtering and neural collaborative filtering recommenders in </a:t>
            </a:r>
            <a:r>
              <a:rPr lang="en-US" dirty="0" err="1"/>
              <a:t>Keras</a:t>
            </a:r>
            <a:r>
              <a:rPr lang="en-US" dirty="0"/>
              <a:t>, see </a:t>
            </a:r>
            <a:r>
              <a:rPr lang="en-US" dirty="0">
                <a:hlinkClick r:id="rId3"/>
              </a:rPr>
              <a:t>this example by Siddhartha Banerjee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linkClick r:id="rId4"/>
              </a:rPr>
              <a:t>Torch Rec system from Meta</a:t>
            </a:r>
            <a:r>
              <a:rPr lang="en-US" dirty="0"/>
              <a:t> supports building massive scale recommenders using </a:t>
            </a:r>
            <a:r>
              <a:rPr lang="en-US" dirty="0" err="1"/>
              <a:t>sharding</a:t>
            </a:r>
            <a:r>
              <a:rPr lang="en-US" dirty="0"/>
              <a:t> and embedding algorithms</a:t>
            </a:r>
          </a:p>
          <a:p>
            <a:r>
              <a:rPr lang="en-US" dirty="0">
                <a:hlinkClick r:id="rId5"/>
              </a:rPr>
              <a:t>Twitter’s recommender </a:t>
            </a:r>
            <a:r>
              <a:rPr lang="en-US" dirty="0"/>
              <a:t>uses a complex combination of NLP, social graph analysis and recommendation generation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3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9939</TotalTime>
  <Words>4545</Words>
  <Application>Microsoft Office PowerPoint</Application>
  <PresentationFormat>Widescreen</PresentationFormat>
  <Paragraphs>1563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Segoe UI Light</vt:lpstr>
      <vt:lpstr>Segoe UI Symbol</vt:lpstr>
      <vt:lpstr>Symbol</vt:lpstr>
      <vt:lpstr>Office Theme</vt:lpstr>
      <vt:lpstr>CSCI E-96 Data Mining, Exploration and Discovery Recommender Algorithms</vt:lpstr>
      <vt:lpstr>Why Recommender Systems?</vt:lpstr>
      <vt:lpstr>Why Recommender Systems?</vt:lpstr>
      <vt:lpstr>Why Recommender Systems?</vt:lpstr>
      <vt:lpstr>Recommender Systems</vt:lpstr>
      <vt:lpstr>Recommender Systems</vt:lpstr>
      <vt:lpstr>Recommender Systems</vt:lpstr>
      <vt:lpstr>Recommender Systems</vt:lpstr>
      <vt:lpstr>Recommender Systems</vt:lpstr>
      <vt:lpstr>PowerPoint Presentation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PowerPoint Presentation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PowerPoint Presentation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PowerPoint Presentation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PowerPoint Presentation</vt:lpstr>
      <vt:lpstr>Evaluating Recommenders</vt:lpstr>
      <vt:lpstr>Evaluating Recommenders</vt:lpstr>
      <vt:lpstr>Evaluating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Hybrid Recommenders</vt:lpstr>
      <vt:lpstr>Recommender Ensembles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478</cp:revision>
  <dcterms:created xsi:type="dcterms:W3CDTF">2020-08-19T23:28:02Z</dcterms:created>
  <dcterms:modified xsi:type="dcterms:W3CDTF">2024-07-09T18:32:51Z</dcterms:modified>
</cp:coreProperties>
</file>