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3" r:id="rId7"/>
    <p:sldId id="331" r:id="rId8"/>
    <p:sldId id="307" r:id="rId9"/>
    <p:sldId id="278" r:id="rId10"/>
    <p:sldId id="277" r:id="rId11"/>
    <p:sldId id="316" r:id="rId12"/>
    <p:sldId id="317" r:id="rId13"/>
    <p:sldId id="320" r:id="rId14"/>
    <p:sldId id="315" r:id="rId15"/>
    <p:sldId id="319" r:id="rId16"/>
    <p:sldId id="321" r:id="rId17"/>
    <p:sldId id="322" r:id="rId18"/>
    <p:sldId id="323" r:id="rId19"/>
    <p:sldId id="324" r:id="rId20"/>
    <p:sldId id="268" r:id="rId21"/>
    <p:sldId id="260" r:id="rId22"/>
    <p:sldId id="325" r:id="rId23"/>
    <p:sldId id="326" r:id="rId24"/>
    <p:sldId id="263" r:id="rId25"/>
    <p:sldId id="329" r:id="rId26"/>
    <p:sldId id="332" r:id="rId27"/>
    <p:sldId id="330" r:id="rId28"/>
    <p:sldId id="276" r:id="rId29"/>
    <p:sldId id="281" r:id="rId30"/>
    <p:sldId id="282" r:id="rId31"/>
    <p:sldId id="259" r:id="rId32"/>
    <p:sldId id="288" r:id="rId33"/>
    <p:sldId id="304" r:id="rId34"/>
    <p:sldId id="284" r:id="rId35"/>
    <p:sldId id="286" r:id="rId36"/>
    <p:sldId id="305" r:id="rId37"/>
    <p:sldId id="312" r:id="rId38"/>
    <p:sldId id="289" r:id="rId39"/>
    <p:sldId id="335" r:id="rId40"/>
    <p:sldId id="334" r:id="rId41"/>
    <p:sldId id="306" r:id="rId42"/>
    <p:sldId id="290" r:id="rId43"/>
    <p:sldId id="291" r:id="rId44"/>
    <p:sldId id="292" r:id="rId45"/>
    <p:sldId id="293" r:id="rId46"/>
    <p:sldId id="336" r:id="rId47"/>
    <p:sldId id="294" r:id="rId48"/>
    <p:sldId id="295" r:id="rId49"/>
    <p:sldId id="296" r:id="rId50"/>
    <p:sldId id="300" r:id="rId51"/>
    <p:sldId id="298" r:id="rId52"/>
    <p:sldId id="301" r:id="rId53"/>
    <p:sldId id="337" r:id="rId54"/>
    <p:sldId id="338" r:id="rId55"/>
    <p:sldId id="340" r:id="rId56"/>
    <p:sldId id="342" r:id="rId57"/>
    <p:sldId id="346" r:id="rId58"/>
    <p:sldId id="343" r:id="rId59"/>
    <p:sldId id="344" r:id="rId60"/>
    <p:sldId id="345" r:id="rId61"/>
    <p:sldId id="302" r:id="rId62"/>
    <p:sldId id="303" r:id="rId63"/>
    <p:sldId id="308" r:id="rId64"/>
    <p:sldId id="309" r:id="rId65"/>
    <p:sldId id="310" r:id="rId66"/>
    <p:sldId id="311" r:id="rId67"/>
    <p:sldId id="32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4" autoAdjust="0"/>
    <p:restoredTop sz="94106" autoAdjust="0"/>
  </p:normalViewPr>
  <p:slideViewPr>
    <p:cSldViewPr snapToGrid="0">
      <p:cViewPr varScale="1">
        <p:scale>
          <a:sx n="62" d="100"/>
          <a:sy n="62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</a:t>
            </a:r>
            <a:r>
              <a:rPr lang="en-US" sz="1100"/>
              <a:t>, 2023, 2024,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An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pPr lvl="1"/>
            <a:r>
              <a:rPr lang="en-US" dirty="0"/>
              <a:t>Property is name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pPr lvl="1"/>
            <a:r>
              <a:rPr lang="en-US" dirty="0"/>
              <a:t>Weights can represent connection strength 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undirected graph, 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  <a:blipFill>
                <a:blip r:embed="rId2"/>
                <a:stretch>
                  <a:fillRect l="-1368" t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</a:t>
                </a:r>
                <a:r>
                  <a:rPr lang="en-US" b="1" dirty="0"/>
                  <a:t>degree,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Since adjacency matrix is symmetric, degree of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</a:t>
                </a:r>
              </a:p>
              <a:p>
                <a:pPr lvl="1"/>
                <a:r>
                  <a:rPr lang="en-US" b="1" dirty="0"/>
                  <a:t>Loops in graphs can lead to modeling problems!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graph adjacency matrix is </a:t>
                </a:r>
                <a:r>
                  <a:rPr lang="en-US" b="1" dirty="0"/>
                  <a:t>asymmetric</a:t>
                </a:r>
                <a:r>
                  <a:rPr lang="en-US" dirty="0"/>
                  <a:t>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  </a:t>
            </a:r>
            <a:endParaRPr lang="en-US" b="1" dirty="0"/>
          </a:p>
          <a:p>
            <a:r>
              <a:rPr lang="en-US" dirty="0"/>
              <a:t>HITS algorithm for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to the next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66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is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</a:t>
                </a:r>
                <a:r>
                  <a:rPr lang="en-US" sz="2800" b="1" dirty="0"/>
                  <a:t>state probabilities are unchanged</a:t>
                </a:r>
                <a:r>
                  <a:rPr lang="en-US" sz="2800" dirty="0"/>
                  <a:t> with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graph,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of columns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S’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/>
              <a:t>no symmetry!  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other information – e.g. user profiles and history, page content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greater the central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</a:t>
            </a:r>
            <a:r>
              <a:rPr lang="en-US" b="1" dirty="0"/>
              <a:t>PageRank</a:t>
            </a:r>
            <a:r>
              <a:rPr lang="en-US" sz="2800" b="1" dirty="0"/>
              <a:t> </a:t>
            </a:r>
          </a:p>
          <a:p>
            <a:r>
              <a:rPr lang="en-US" dirty="0"/>
              <a:t>Compute PageRank probabilities with a </a:t>
            </a:r>
            <a:r>
              <a:rPr lang="en-US" b="1" dirty="0"/>
              <a:t>Markov chain </a:t>
            </a:r>
            <a:r>
              <a:rPr lang="en-US" dirty="0"/>
              <a:t>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each column = 1, the total probability of making a transition to some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probabilities, e.g. Kratz centrality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importance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Weighted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a complete graph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𝑃𝑎𝑔𝑒𝑅𝑎𝑛𝑘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 dirty="0"/>
              <a:t>semantic similarity </a:t>
            </a:r>
            <a:r>
              <a:rPr lang="en-US" dirty="0"/>
              <a:t>to 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M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</a:t>
                </a:r>
                <a:r>
                  <a:rPr lang="en-US" dirty="0" err="1"/>
                  <a:t>accessable</a:t>
                </a:r>
                <a:r>
                  <a:rPr lang="en-US" dirty="0"/>
                  <a:t>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</a:t>
                </a:r>
                <a:r>
                  <a:rPr lang="en-US" i="1" dirty="0"/>
                  <a:t>t</a:t>
                </a:r>
                <a:r>
                  <a:rPr lang="en-US" dirty="0"/>
                  <a:t>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C29A0-3D5E-56B5-54EC-3E049A67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043-0855-BDDE-5E26-C32FEF4B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A57-8FBE-14D3-16F1-272A47AF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Mini Hashing </a:t>
            </a:r>
            <a:r>
              <a:rPr lang="en-US" dirty="0"/>
              <a:t>matches topics </a:t>
            </a:r>
          </a:p>
          <a:p>
            <a:pPr lvl="1"/>
            <a:r>
              <a:rPr lang="en-US" dirty="0"/>
              <a:t>Topics represented by hash buckets  </a:t>
            </a:r>
          </a:p>
          <a:p>
            <a:pPr lvl="1"/>
            <a:r>
              <a:rPr lang="en-US" dirty="0"/>
              <a:t>But, number of possible buckets is very large   </a:t>
            </a:r>
          </a:p>
          <a:p>
            <a:r>
              <a:rPr lang="en-US" dirty="0"/>
              <a:t>Embeddings to linear space  </a:t>
            </a:r>
          </a:p>
          <a:p>
            <a:pPr lvl="1"/>
            <a:r>
              <a:rPr lang="en-US" dirty="0"/>
              <a:t>Linear and nonlinear (neural network) models </a:t>
            </a:r>
          </a:p>
          <a:p>
            <a:pPr lvl="1"/>
            <a:r>
              <a:rPr lang="en-US" dirty="0"/>
              <a:t>Similar topics are ‘close’ in embedding space</a:t>
            </a:r>
          </a:p>
          <a:p>
            <a:pPr lvl="1"/>
            <a:r>
              <a:rPr lang="en-US" dirty="0"/>
              <a:t>Distance determined by similarity measure</a:t>
            </a:r>
          </a:p>
          <a:p>
            <a:r>
              <a:rPr lang="en-US" dirty="0"/>
              <a:t>Mapping natural language to topic is ambiguous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/>
              <a:t>Damped </a:t>
            </a:r>
            <a:r>
              <a:rPr lang="en-US" b="1" dirty="0"/>
              <a:t>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Use of </a:t>
            </a:r>
            <a:r>
              <a:rPr lang="en-US" b="1" dirty="0"/>
              <a:t>large language models for search </a:t>
            </a:r>
            <a:r>
              <a:rPr lang="en-US" dirty="0"/>
              <a:t>has generated a lot of interest lately  </a:t>
            </a:r>
          </a:p>
          <a:p>
            <a:r>
              <a:rPr lang="en-US" dirty="0"/>
              <a:t>The case for a more intelligent search interface is compelling!</a:t>
            </a:r>
          </a:p>
          <a:p>
            <a:r>
              <a:rPr lang="en-US" dirty="0"/>
              <a:t>But, Language models have </a:t>
            </a:r>
            <a:r>
              <a:rPr lang="en-US" b="1" dirty="0"/>
              <a:t>neither sematic understanding or topic-specific knowledge</a:t>
            </a:r>
            <a:r>
              <a:rPr lang="en-US" dirty="0"/>
              <a:t>   </a:t>
            </a:r>
          </a:p>
          <a:p>
            <a:r>
              <a:rPr lang="en-US" dirty="0"/>
              <a:t>Difficulties arise in general use   </a:t>
            </a:r>
          </a:p>
          <a:p>
            <a:pPr lvl="1"/>
            <a:r>
              <a:rPr lang="en-US" dirty="0"/>
              <a:t>Lack of knowledge base leads to synthesized ‘facts’   </a:t>
            </a:r>
          </a:p>
          <a:p>
            <a:pPr lvl="1"/>
            <a:r>
              <a:rPr lang="en-US" dirty="0"/>
              <a:t>Models require increasingly high ‘ring fencing’   </a:t>
            </a:r>
          </a:p>
          <a:p>
            <a:r>
              <a:rPr lang="en-US" dirty="0"/>
              <a:t>Actual impact is limited so far</a:t>
            </a:r>
          </a:p>
          <a:p>
            <a:r>
              <a:rPr lang="en-US" dirty="0"/>
              <a:t>We will not address this topic in this course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We focus on centrality search algorithms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</a:t>
                </a:r>
                <a:r>
                  <a:rPr lang="en-US" b="1" dirty="0"/>
                  <a:t>graph,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Nodes</a:t>
                </a:r>
                <a:r>
                  <a:rPr lang="en-US" dirty="0"/>
                  <a:t>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properties, e.g. topic hash bucket </a:t>
                </a:r>
              </a:p>
              <a:p>
                <a:r>
                  <a:rPr lang="en-US" b="1" dirty="0"/>
                  <a:t>Edges </a:t>
                </a:r>
                <a:r>
                  <a:rPr lang="en-US" dirty="0"/>
                  <a:t>or links connect pairs connect pairs of nodes</a:t>
                </a:r>
              </a:p>
              <a:p>
                <a:pPr lvl="1"/>
                <a:r>
                  <a:rPr lang="en-US" dirty="0"/>
                  <a:t>Define edge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20899</TotalTime>
  <Words>4595</Words>
  <Application>Microsoft Office PowerPoint</Application>
  <PresentationFormat>Widescreen</PresentationFormat>
  <Paragraphs>675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</vt:lpstr>
      <vt:lpstr>Introduction to Graph Theory</vt:lpstr>
      <vt:lpstr>Introduction to Graph Theory Terminology</vt:lpstr>
      <vt:lpstr>Introduction to Graph Theory</vt:lpstr>
      <vt:lpstr>Introduction to Graph Theory</vt:lpstr>
      <vt:lpstr>Introduction to Graph Theory</vt:lpstr>
      <vt:lpstr>Introduction to Graph Theory</vt:lpstr>
      <vt:lpstr>Introduction to Graph Theory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Weighted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Damped Page 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519</cp:revision>
  <cp:lastPrinted>2019-10-02T16:41:34Z</cp:lastPrinted>
  <dcterms:created xsi:type="dcterms:W3CDTF">2019-05-23T01:52:03Z</dcterms:created>
  <dcterms:modified xsi:type="dcterms:W3CDTF">2024-07-08T18:56:55Z</dcterms:modified>
</cp:coreProperties>
</file>