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338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86" r:id="rId10"/>
    <p:sldId id="347" r:id="rId11"/>
    <p:sldId id="348" r:id="rId12"/>
    <p:sldId id="380" r:id="rId13"/>
    <p:sldId id="349" r:id="rId14"/>
    <p:sldId id="350" r:id="rId15"/>
    <p:sldId id="351" r:id="rId16"/>
    <p:sldId id="352" r:id="rId17"/>
    <p:sldId id="353" r:id="rId18"/>
    <p:sldId id="354" r:id="rId19"/>
    <p:sldId id="387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88" r:id="rId28"/>
    <p:sldId id="363" r:id="rId29"/>
    <p:sldId id="364" r:id="rId30"/>
    <p:sldId id="384" r:id="rId31"/>
    <p:sldId id="302" r:id="rId32"/>
    <p:sldId id="389" r:id="rId33"/>
    <p:sldId id="382" r:id="rId34"/>
    <p:sldId id="303" r:id="rId35"/>
    <p:sldId id="390" r:id="rId36"/>
    <p:sldId id="301" r:id="rId37"/>
    <p:sldId id="367" r:id="rId38"/>
    <p:sldId id="383" r:id="rId39"/>
    <p:sldId id="368" r:id="rId40"/>
    <p:sldId id="370" r:id="rId41"/>
    <p:sldId id="293" r:id="rId42"/>
    <p:sldId id="294" r:id="rId43"/>
    <p:sldId id="295" r:id="rId44"/>
    <p:sldId id="296" r:id="rId45"/>
    <p:sldId id="297" r:id="rId46"/>
    <p:sldId id="298" r:id="rId47"/>
    <p:sldId id="372" r:id="rId48"/>
    <p:sldId id="373" r:id="rId49"/>
    <p:sldId id="300" r:id="rId50"/>
    <p:sldId id="391" r:id="rId51"/>
    <p:sldId id="304" r:id="rId52"/>
    <p:sldId id="385" r:id="rId53"/>
    <p:sldId id="305" r:id="rId54"/>
    <p:sldId id="306" r:id="rId55"/>
    <p:sldId id="308" r:id="rId56"/>
    <p:sldId id="374" r:id="rId57"/>
    <p:sldId id="375" r:id="rId58"/>
    <p:sldId id="376" r:id="rId59"/>
    <p:sldId id="377" r:id="rId60"/>
    <p:sldId id="312" r:id="rId61"/>
    <p:sldId id="378" r:id="rId62"/>
    <p:sldId id="379" r:id="rId63"/>
    <p:sldId id="335" r:id="rId64"/>
    <p:sldId id="319" r:id="rId65"/>
    <p:sldId id="336" r:id="rId6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334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Total_least_squar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en.wikipedia.org/wiki/Omnibus_test" TargetMode="External"/><Relationship Id="rId7" Type="http://schemas.openxmlformats.org/officeDocument/2006/relationships/hyperlink" Target="https://en.wikipedia.org/wiki/Condition_number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rque%E2%80%93Bera_test" TargetMode="External"/><Relationship Id="rId5" Type="http://schemas.openxmlformats.org/officeDocument/2006/relationships/hyperlink" Target="https://en.wikipedia.org/wiki/Durbin%E2%80%93Watson_statistic" TargetMode="External"/><Relationship Id="rId4" Type="http://schemas.openxmlformats.org/officeDocument/2006/relationships/hyperlink" Target="https://pmc.ncbi.nlm.nih.gov/articles/PMC7289536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lang="en-US" b="1" dirty="0"/>
                  <a:t>n </a:t>
                </a:r>
                <a:r>
                  <a:rPr b="1" dirty="0"/>
                  <a:t>vector</a:t>
                </a:r>
                <a:r>
                  <a:rPr dirty="0"/>
                  <a:t> </a:t>
                </a:r>
                <a:r>
                  <a:rPr lang="en-US" dirty="0"/>
                  <a:t>or </a:t>
                </a:r>
                <a:r>
                  <a:rPr b="1" dirty="0"/>
                  <a:t>dependent variable </a:t>
                </a:r>
                <a:r>
                  <a:rPr dirty="0"/>
                  <a:t>or label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of model is linear WRT these coefficients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model residuals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dirty="0" err="1"/>
                  <a:t>iid</a:t>
                </a:r>
                <a:r>
                  <a:rPr lang="en-US" dirty="0"/>
                  <a:t> Normally distributed homoscedastic with 0 mean;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b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ar-AE" dirty="0"/>
              </a:p>
              <a:p>
                <a:r>
                  <a:rPr lang="en-US" dirty="0"/>
                  <a:t>Linear models have errors are only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use </a:t>
                </a:r>
                <a:r>
                  <a:rPr lang="en-US" dirty="0">
                    <a:hlinkClick r:id="rId2"/>
                  </a:rPr>
                  <a:t>total least squares method </a:t>
                </a:r>
                <a:r>
                  <a:rPr lang="en-US" dirty="0"/>
                  <a:t>if errors in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total least squares method commonly used for data with instrumentation or measurement error</a:t>
                </a:r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  <a:blipFill>
                <a:blip r:embed="rId3"/>
                <a:stretch>
                  <a:fillRect l="-708" t="-2447" r="-778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  <a:blipFill>
                <a:blip r:embed="rId2"/>
                <a:stretch>
                  <a:fillRect l="-1111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72E5B8-265A-8F10-A02C-66087B17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4" y="2013267"/>
            <a:ext cx="5990336" cy="297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r>
                  <a:rPr lang="en-US" b="1" dirty="0"/>
                  <a:t>Errors are </a:t>
                </a:r>
                <a:r>
                  <a:rPr lang="en-US" b="1" dirty="0" err="1"/>
                  <a:t>iid</a:t>
                </a:r>
                <a:r>
                  <a:rPr lang="en-US" b="1" dirty="0"/>
                  <a:t> and homoscedastic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  <a:blipFill>
                <a:blip r:embed="rId4"/>
                <a:stretch>
                  <a:fillRect l="-2834" t="-5866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Fit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1"/>
                <a:r>
                  <a:rPr lang="en-US" b="1" dirty="0"/>
                  <a:t>Minimize sum of squared error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a </a:t>
                </a:r>
                <a:r>
                  <a:rPr lang="en-US" b="1" dirty="0"/>
                  <a:t>zero-centered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  <a:blipFill>
                <a:blip r:embed="rId2"/>
                <a:stretch>
                  <a:fillRect l="-741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</a:p>
              <a:p>
                <a:pPr lvl="1"/>
                <a:r>
                  <a:rPr lang="en-US" dirty="0"/>
                  <a:t>The error or residual is </a:t>
                </a:r>
                <a:r>
                  <a:rPr lang="en-US" b="1" dirty="0"/>
                  <a:t>homoscedastic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  <a:blipFill>
                <a:blip r:embed="rId3"/>
                <a:stretch>
                  <a:fillRect l="-1111" t="-1325" r="-519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</a:t>
                </a:r>
                <a:r>
                  <a:rPr lang="en-US" dirty="0"/>
                  <a:t>independent or predictor</a:t>
                </a:r>
                <a:r>
                  <a:rPr dirty="0"/>
                  <a:t>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5B137-F8A0-7022-4EDB-F3F7AC173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78C12-C05F-2508-8E66-554B27DB8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Estimating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8279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 with frequentist statistics; computing a point estimate and confidence interval from a sample</a:t>
            </a:r>
          </a:p>
          <a:p>
            <a:pPr lvl="0"/>
            <a:r>
              <a:rPr dirty="0"/>
              <a:t>Bayesian models allows expressing prior information in the form of a 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</a:t>
            </a:r>
            <a:r>
              <a:rPr b="1" dirty="0"/>
              <a:t>posterior distribution </a:t>
            </a:r>
            <a:r>
              <a:rPr dirty="0"/>
              <a:t>is said to quantify our </a:t>
            </a:r>
            <a:r>
              <a:rPr b="1" dirty="0"/>
              <a:t>current 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</a:t>
            </a:r>
            <a:r>
              <a:rPr lang="en-US" dirty="0"/>
              <a:t> with</a:t>
            </a:r>
            <a:r>
              <a:rPr dirty="0"/>
              <a:t> additional data or evidence</a:t>
            </a:r>
          </a:p>
          <a:p>
            <a:pPr lvl="0"/>
            <a:r>
              <a:rPr dirty="0"/>
              <a:t>A critical difference with frequentist models which must be computed from a complete sample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</a:t>
            </a:r>
            <a:r>
              <a:rPr b="1" dirty="0"/>
              <a:t>simulating</a:t>
            </a:r>
            <a:r>
              <a:rPr dirty="0"/>
              <a:t> from the posterior distribution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work!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We can use the </a:t>
                </a:r>
                <a:r>
                  <a:rPr lang="en-US" b="1" dirty="0"/>
                  <a:t>Normal equations</a:t>
                </a:r>
              </a:p>
              <a:p>
                <a:pPr lvl="0"/>
                <a:r>
                  <a:rPr lang="en-US" dirty="0"/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</a:t>
                </a:r>
                <a:r>
                  <a:rPr lang="en-US" dirty="0"/>
                  <a:t> and intercept</a:t>
                </a:r>
                <a:r>
                  <a:rPr dirty="0"/>
                  <a:t>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43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</a:t>
                </a:r>
                <a:r>
                  <a:rPr lang="en-US" sz="1600" b="1" dirty="0"/>
                  <a:t>least squares and maximum likelihood</a:t>
                </a:r>
                <a:r>
                  <a:rPr lang="en-US" sz="1600" dirty="0"/>
                  <a:t>?</a:t>
                </a:r>
              </a:p>
              <a:p>
                <a:pPr lvl="0"/>
                <a:r>
                  <a:rPr lang="en-US" sz="1600" dirty="0"/>
                  <a:t>First consider how the </a:t>
                </a:r>
                <a:r>
                  <a:rPr lang="en-US" sz="1600" b="1" dirty="0"/>
                  <a:t>Normal likelihood </a:t>
                </a:r>
                <a:r>
                  <a:rPr lang="en-US" sz="1600" dirty="0"/>
                  <a:t>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responses,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  <a:blipFill>
                <a:blip r:embed="rId2"/>
                <a:stretch>
                  <a:fillRect l="-364" t="-45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Minimize sum of square errors to maximize log-likelihood</a:t>
                </a:r>
              </a:p>
              <a:p>
                <a:pPr lvl="0"/>
                <a:r>
                  <a:rPr dirty="0"/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dirty="0"/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Solving the above leads to the </a:t>
                </a:r>
                <a:r>
                  <a:rPr b="1" dirty="0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:r>
                  <a:rPr dirty="0"/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</a:t>
                </a:r>
                <a:r>
                  <a:rPr lang="en-US" dirty="0"/>
                  <a:t>but requires </a:t>
                </a:r>
                <a:r>
                  <a:rPr dirty="0"/>
                  <a:t>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11C73-D24C-1499-0E79-1C3FF82FA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3361-C254-A356-7B12-74FA1FE09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</a:rPr>
              <a:t>Specifing</a:t>
            </a:r>
            <a:r>
              <a:rPr lang="en-US" sz="3600" dirty="0">
                <a:solidFill>
                  <a:schemeClr val="tx1"/>
                </a:solidFill>
              </a:rPr>
              <a:t>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529536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specify the model formula with </a:t>
                </a:r>
                <a:r>
                  <a:rPr lang="en-US" dirty="0" err="1"/>
                  <a:t>statsmodels</a:t>
                </a:r>
                <a:r>
                  <a:rPr lang="en-US" dirty="0"/>
                  <a:t>?</a:t>
                </a:r>
              </a:p>
              <a:p>
                <a:pPr lvl="0"/>
                <a:r>
                  <a:rPr lang="en-US" dirty="0"/>
                  <a:t>Use the S/R style model formula developed by </a:t>
                </a:r>
                <a:r>
                  <a:rPr lang="en-US" dirty="0">
                    <a:hlinkClick r:id="rId2"/>
                  </a:rPr>
                  <a:t>Chambers and Hastie; Statistical Models in S (1992)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Uses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independent variables (var1) and its square, uses the ‘literal’ operator,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/>
                  <a:t>How do we specify the model formula with </a:t>
                </a:r>
                <a:r>
                  <a:rPr lang="en-US" sz="2200" dirty="0" err="1"/>
                  <a:t>statsmodels</a:t>
                </a:r>
                <a:r>
                  <a:rPr lang="en-US" sz="2200" dirty="0"/>
                  <a:t>?</a:t>
                </a:r>
              </a:p>
              <a:p>
                <a:pPr lvl="0"/>
                <a:r>
                  <a:rPr lang="en-US" sz="2200" dirty="0"/>
                  <a:t>Example; dependent variable (dv) is modeled by two independent variables (var1 and var2) and the </a:t>
                </a:r>
                <a:r>
                  <a:rPr lang="en-US" sz="2200" b="1" dirty="0"/>
                  <a:t>interaction term</a:t>
                </a:r>
                <a:r>
                  <a:rPr lang="en-US" sz="2200" dirty="0"/>
                  <a:t> with </a:t>
                </a:r>
                <a:r>
                  <a:rPr lang="en-US" sz="2200" b="1" dirty="0"/>
                  <a:t>no intercept </a:t>
                </a:r>
                <a:r>
                  <a:rPr lang="en-US" sz="2200" dirty="0"/>
                  <a:t>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indicates </a:t>
                </a:r>
                <a:r>
                  <a:rPr lang="en-US" sz="2000" b="1" dirty="0"/>
                  <a:t>removes the intercept term </a:t>
                </a:r>
              </a:p>
              <a:p>
                <a:pPr lvl="0"/>
                <a:r>
                  <a:rPr lang="en-US"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lang="en-US" dirty="0"/>
              <a:t>Frequentist view uses </a:t>
            </a:r>
            <a:r>
              <a:rPr lang="en-US" b="1" dirty="0"/>
              <a:t>maximum likelihood estimation (MLE) </a:t>
            </a:r>
          </a:p>
          <a:p>
            <a:pPr lvl="1"/>
            <a:r>
              <a:rPr dirty="0"/>
              <a:t>Bayesian view is </a:t>
            </a:r>
            <a:r>
              <a:rPr lang="en-US" dirty="0"/>
              <a:t>alternative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241C9-EB4B-ACC4-6CBA-0CA835CC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5BC1-316C-C917-8F48-E11557E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8370917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  <a:r>
              <a:rPr lang="en-US" dirty="0"/>
              <a:t> – Fitting the Model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0EC57-4118-3BEF-2935-116990CA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827BE4-A290-4BF3-55A6-BA446C41C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6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009"/>
            <a:ext cx="8229600" cy="395266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Fit the model using </a:t>
            </a:r>
            <a:r>
              <a:rPr dirty="0" err="1"/>
              <a:t>statsmodels.formula.api.ols</a:t>
            </a:r>
            <a:r>
              <a:rPr dirty="0"/>
              <a:t> with </a:t>
            </a:r>
            <a:r>
              <a:rPr b="1" dirty="0"/>
              <a:t>centered independent variable</a:t>
            </a:r>
            <a:r>
              <a:rPr dirty="0"/>
              <a:t> to create a linear model object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## Center the independent variable   </a:t>
            </a:r>
            <a:br>
              <a:rPr dirty="0"/>
            </a:br>
            <a:r>
              <a:rPr dirty="0" err="1">
                <a:latin typeface="Courier"/>
              </a:rPr>
              <a:t>sim_data.loc</a:t>
            </a:r>
            <a:r>
              <a:rPr dirty="0">
                <a:latin typeface="Courier"/>
              </a:rPr>
              <a:t>[:,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Define the regression model and fit it to the data</a:t>
            </a:r>
            <a:br>
              <a:rPr dirty="0"/>
            </a:br>
            <a:r>
              <a:rPr dirty="0" err="1">
                <a:latin typeface="Courier"/>
              </a:rPr>
              <a:t>ols_model_centered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(formula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'y ~ 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sim_data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Print the model coefficient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'Intercept = %4.3f  Slope = %4.3f'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%</a:t>
            </a:r>
            <a:r>
              <a:rPr dirty="0">
                <a:latin typeface="Courier"/>
              </a:rPr>
              <a:t> (ols_model_centered._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], 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Intercept = 6.022  Slope = 0.882</a:t>
            </a:r>
          </a:p>
          <a:p>
            <a:pPr lvl="0"/>
            <a:r>
              <a:rPr dirty="0"/>
              <a:t>We can now interpret this model</a:t>
            </a:r>
            <a:r>
              <a:rPr lang="en-US" dirty="0"/>
              <a:t>?</a:t>
            </a:r>
            <a:endParaRPr dirty="0"/>
          </a:p>
          <a:p>
            <a:pPr lvl="1"/>
            <a:r>
              <a:rPr dirty="0"/>
              <a:t>Intercept is the mean of the dependent variable</a:t>
            </a:r>
          </a:p>
          <a:p>
            <a:pPr lvl="1"/>
            <a:r>
              <a:rPr dirty="0"/>
              <a:t>Slope is the rate of change of the dependent variable for unit change in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BD0AA-C9F1-C3D8-8D19-2B7E3DEB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FB9C-927C-97C5-9EE2-25B79CAA1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Interpretation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110067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B36A-F15B-AC61-9D6C-37244A60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5DE-1B74-3151-1C4C-47D99E02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</a:t>
            </a:r>
            <a:r>
              <a:rPr lang="en-US" sz="3200" dirty="0">
                <a:latin typeface="+mn-lt"/>
              </a:rPr>
              <a:t>Interpreting</a:t>
            </a:r>
            <a:r>
              <a:rPr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Why do we want to zero-center the independent variables? </a:t>
                </a:r>
              </a:p>
              <a:p>
                <a:pPr lvl="0"/>
                <a:r>
                  <a:rPr lang="en-US" dirty="0"/>
                  <a:t>Intercept is value of dependent variable at point independent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With zero-centered independent variable can interpret model</a:t>
                </a:r>
              </a:p>
              <a:p>
                <a:pPr lvl="1"/>
                <a:r>
                  <a:rPr lang="en-US" dirty="0"/>
                  <a:t>Intercept is the mean of the dependent variable</a:t>
                </a:r>
              </a:p>
              <a:p>
                <a:pPr lvl="1"/>
                <a:r>
                  <a:rPr lang="en-US"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lang="en-US" dirty="0"/>
                  <a:t>If independent variable is not zero-centered interpretation is difficult</a:t>
                </a:r>
              </a:p>
              <a:p>
                <a:pPr lvl="1"/>
                <a:r>
                  <a:rPr lang="en-US" dirty="0"/>
                  <a:t>May not even be in defined range of independent variable</a:t>
                </a:r>
              </a:p>
              <a:p>
                <a:pPr lvl="1"/>
                <a:r>
                  <a:rPr lang="en-US" dirty="0"/>
                  <a:t>e.g. How can we interpret a negative life expectancy?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1111" t="-206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6050" y="992515"/>
            <a:ext cx="4617950" cy="38482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  <a:blipFill>
                <a:blip r:embed="rId3"/>
                <a:stretch>
                  <a:fillRect l="-14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7450750" cy="6852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Example </a:t>
            </a:r>
            <a:r>
              <a:rPr lang="en-US" sz="3200" b="0" dirty="0"/>
              <a:t>–</a:t>
            </a:r>
            <a:r>
              <a:rPr sz="3200" b="0" dirty="0"/>
              <a:t> </a:t>
            </a:r>
            <a:r>
              <a:rPr lang="en-US" sz="3200" b="0" dirty="0"/>
              <a:t>Interpreting the Model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3929B-B6D5-F7F3-90EF-E4F91B8BA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18C1-AB20-FD2E-8D71-E81CEE9F9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Evaluating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132420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2979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When evaluating </a:t>
            </a:r>
            <a:r>
              <a:rPr b="1" dirty="0"/>
              <a:t>any </a:t>
            </a:r>
            <a:r>
              <a:rPr lang="en-US" b="1" dirty="0"/>
              <a:t>statistical or machine learning </a:t>
            </a:r>
            <a:r>
              <a:rPr b="1" dirty="0"/>
              <a:t>model consider all evaluation methods available</a:t>
            </a:r>
          </a:p>
          <a:p>
            <a:pPr lvl="0"/>
            <a:r>
              <a:rPr dirty="0"/>
              <a:t>No one method is most important all of the time</a:t>
            </a:r>
          </a:p>
          <a:p>
            <a:pPr lvl="0"/>
            <a:r>
              <a:rPr b="1" dirty="0"/>
              <a:t>Different methods highlight different </a:t>
            </a:r>
            <a:r>
              <a:rPr lang="en-US" b="1" dirty="0"/>
              <a:t>aspects</a:t>
            </a:r>
            <a:r>
              <a:rPr dirty="0"/>
              <a:t> </a:t>
            </a:r>
            <a:r>
              <a:rPr lang="en-US" dirty="0"/>
              <a:t>of</a:t>
            </a:r>
            <a:r>
              <a:rPr dirty="0"/>
              <a:t> model</a:t>
            </a:r>
            <a:r>
              <a:rPr lang="en-US" dirty="0"/>
              <a:t> performance</a:t>
            </a:r>
            <a:endParaRPr dirty="0"/>
          </a:p>
          <a:p>
            <a:pPr lvl="0"/>
            <a:r>
              <a:rPr dirty="0">
                <a:solidFill>
                  <a:srgbClr val="C00000"/>
                </a:solidFill>
              </a:rPr>
              <a:t>Don’t forget to check that the </a:t>
            </a:r>
            <a:r>
              <a:rPr b="1" dirty="0">
                <a:solidFill>
                  <a:srgbClr val="C00000"/>
                </a:solidFill>
              </a:rPr>
              <a:t>model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make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b="1" dirty="0">
                <a:solidFill>
                  <a:srgbClr val="C00000"/>
                </a:solidFill>
              </a:rPr>
              <a:t> sense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dirty="0">
                <a:solidFill>
                  <a:srgbClr val="C00000"/>
                </a:solidFill>
              </a:rPr>
              <a:t> for your application!</a:t>
            </a:r>
            <a:endParaRPr lang="en-US" dirty="0">
              <a:solidFill>
                <a:srgbClr val="C00000"/>
              </a:solidFill>
            </a:endParaRPr>
          </a:p>
          <a:p>
            <a:pPr lvl="0"/>
            <a:r>
              <a:rPr lang="en-US" b="1" dirty="0"/>
              <a:t>Methods discussed here are applicable to any regression model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  <a:blipFill>
                <a:blip r:embed="rId2"/>
                <a:stretch>
                  <a:fillRect l="-1111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88C9-7D3A-DAE3-2487-2B7F99EE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79C3-5642-9B15-79CC-CB69E23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5F6D-E3FF-F41F-E4A9-D2093C21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064"/>
            <a:ext cx="8229600" cy="391745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Residual evaluation is important for </a:t>
            </a:r>
            <a:r>
              <a:rPr lang="en-US" b="1" dirty="0"/>
              <a:t>any machine learning regression model!</a:t>
            </a:r>
            <a:endParaRPr b="1" dirty="0"/>
          </a:p>
          <a:p>
            <a:pPr lvl="0"/>
            <a:r>
              <a:rPr lang="en-US" dirty="0"/>
              <a:t>Good model fit requires the</a:t>
            </a:r>
            <a:r>
              <a:rPr dirty="0"/>
              <a:t> residuals </a:t>
            </a:r>
            <a:r>
              <a:rPr lang="en-US" dirty="0"/>
              <a:t>to</a:t>
            </a:r>
            <a:r>
              <a:rPr dirty="0"/>
              <a:t> be </a:t>
            </a:r>
            <a:r>
              <a:rPr b="1" dirty="0"/>
              <a:t>homoscedastic</a:t>
            </a:r>
            <a:r>
              <a:rPr dirty="0"/>
              <a:t> with respect to the fitted values</a:t>
            </a:r>
          </a:p>
          <a:p>
            <a:pPr lvl="1"/>
            <a:r>
              <a:rPr dirty="0"/>
              <a:t>Homoscedastic residuals have constant variance </a:t>
            </a:r>
            <a:r>
              <a:rPr lang="en-US" dirty="0"/>
              <a:t>WRT the</a:t>
            </a:r>
            <a:r>
              <a:rPr dirty="0"/>
              <a:t> predicted values</a:t>
            </a:r>
            <a:endParaRPr lang="en-US" dirty="0"/>
          </a:p>
          <a:p>
            <a:pPr lvl="1"/>
            <a:r>
              <a:rPr lang="en-US" dirty="0"/>
              <a:t>In other words the residuals are </a:t>
            </a:r>
            <a:r>
              <a:rPr lang="en-US" b="1" dirty="0"/>
              <a:t>stationary</a:t>
            </a:r>
            <a:r>
              <a:rPr lang="en-US" dirty="0"/>
              <a:t> WRT the predicted values</a:t>
            </a:r>
            <a:endParaRPr dirty="0"/>
          </a:p>
          <a:p>
            <a:pPr lvl="0"/>
            <a:r>
              <a:rPr dirty="0"/>
              <a:t>Any trend or structure in the residuals indicates a poor model fit</a:t>
            </a:r>
          </a:p>
          <a:p>
            <a:pPr lvl="1"/>
            <a:r>
              <a:rPr lang="en-US" dirty="0"/>
              <a:t>If </a:t>
            </a:r>
            <a:r>
              <a:rPr dirty="0"/>
              <a:t>variance is not constant we say </a:t>
            </a:r>
            <a:r>
              <a:rPr lang="en-US" dirty="0"/>
              <a:t>the residuals</a:t>
            </a:r>
            <a:r>
              <a:rPr dirty="0"/>
              <a:t> are </a:t>
            </a:r>
            <a:r>
              <a:rPr b="1" dirty="0"/>
              <a:t>heteroskedastic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Heteroskedastic residuals indicate that model </a:t>
            </a:r>
            <a:r>
              <a:rPr lang="en-US" dirty="0"/>
              <a:t>is a poor fit!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3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4565"/>
            <a:ext cx="8455151" cy="108825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178304"/>
            <a:ext cx="6349263" cy="2930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importa</a:t>
            </a:r>
            <a:r>
              <a:rPr lang="en-US" dirty="0"/>
              <a:t>nt</a:t>
            </a:r>
            <a:r>
              <a:rPr dirty="0"/>
              <a:t> for models used for critical decisions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</a:t>
            </a:r>
            <a:r>
              <a:rPr lang="en-US" dirty="0"/>
              <a:t>and other</a:t>
            </a:r>
            <a:r>
              <a:rPr dirty="0"/>
              <a:t> applications with human impact</a:t>
            </a:r>
          </a:p>
          <a:p>
            <a:pPr lvl="1"/>
            <a:r>
              <a:rPr dirty="0"/>
              <a:t>etc.</a:t>
            </a:r>
          </a:p>
          <a:p>
            <a:r>
              <a:rPr lang="en-US" dirty="0"/>
              <a:t>Complex and nonlinear model result in poor human intuition about expected response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independent variable values</a:t>
            </a:r>
          </a:p>
          <a:p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𝒎𝒆𝒂𝒏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𝑬𝒙𝒑𝒍𝒂𝒊𝒏𝒆𝒅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𝑹𝒆𝒔𝒊𝒅𝒖𝒂𝒍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b="1" dirty="0"/>
                  <a:t>Perfect model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</a:t>
                </a:r>
                <a:r>
                  <a:rPr lang="en-US" b="1" dirty="0"/>
                  <a:t>does not explain the data </a:t>
                </a:r>
                <a:r>
                  <a:rPr lang="en-US" dirty="0"/>
                  <a:t>or a </a:t>
                </a:r>
                <a:r>
                  <a:rPr lang="en-US" b="1" dirty="0"/>
                  <a:t>null model </a:t>
                </a:r>
                <a:r>
                  <a:rPr lang="en-US" dirty="0"/>
                  <a:t>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increases, high degree of freedom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observations degrees of freedom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231392"/>
            <a:ext cx="1138843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99616"/>
            <a:ext cx="1138843" cy="40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731264"/>
            <a:ext cx="1138843" cy="18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1064029" y="1533698"/>
            <a:ext cx="3478876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417320" y="1878676"/>
            <a:ext cx="3125585" cy="146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1936865" y="2571750"/>
            <a:ext cx="2704223" cy="736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</a:t>
                </a:r>
                <a:r>
                  <a:rPr lang="en-US" sz="2000" dirty="0">
                    <a:hlinkClick r:id="rId4"/>
                  </a:rPr>
                  <a:t>an hypothesis test skewness and kurtosis with the null being the Normal distribution</a:t>
                </a:r>
                <a:endParaRPr lang="en-US" sz="2000" dirty="0"/>
              </a:p>
              <a:p>
                <a:pPr lvl="0"/>
                <a:r>
                  <a:rPr lang="en-US" sz="2000" b="1" dirty="0">
                    <a:hlinkClick r:id="rId5"/>
                  </a:rPr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6"/>
                </a:endParaRPr>
              </a:p>
              <a:p>
                <a:pPr lvl="0"/>
                <a:r>
                  <a:rPr lang="en-US" sz="2000" b="1" dirty="0">
                    <a:hlinkClick r:id="rId6"/>
                  </a:rPr>
                  <a:t>Jarque-Bera</a:t>
                </a:r>
                <a:r>
                  <a:rPr lang="en-US" sz="2000" dirty="0"/>
                  <a:t> statistic and p-value is a test on the skewness and kurtosis of the residuals with the null being the Normal distribution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>
                    <a:hlinkClick r:id="rId7"/>
                  </a:rPr>
                  <a:t>Condition number</a:t>
                </a:r>
                <a:r>
                  <a:rPr lang="en-US" sz="2000" dirty="0">
                    <a:hlinkClick r:id="rId7"/>
                  </a:rPr>
                  <a:t> </a:t>
                </a:r>
                <a:r>
                  <a:rPr lang="en-US" sz="2000" dirty="0"/>
                  <a:t>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8"/>
                <a:stretch>
                  <a:fillRect l="-1136" t="-1506" r="-126" b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272742"/>
            <a:ext cx="1662545" cy="565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sz="2900" dirty="0"/>
                  <a:t>We can compare models using </a:t>
                </a:r>
                <a:r>
                  <a:rPr lang="en-US" sz="2900" b="1" dirty="0"/>
                  <a:t>machine learning error metrics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root mean square error (RMSE)</a:t>
                </a:r>
                <a:r>
                  <a:rPr lang="en-US"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ar-AE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ar-AE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(sqrt(</a:t>
                </a:r>
                <a:r>
                  <a:rPr lang="en-US" sz="2000" dirty="0" err="1">
                    <a:latin typeface="Courier"/>
                  </a:rPr>
                  <a:t>np.</a:t>
                </a:r>
                <a:r>
                  <a:rPr lang="en-US"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np.square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</a:t>
                </a:r>
                <a:r>
                  <a:rPr lang="en-US"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lang="en-US" sz="2000" dirty="0">
                    <a:latin typeface="Courier"/>
                  </a:rPr>
                  <a:t> 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sim_data.shape</a:t>
                </a:r>
                <a:r>
                  <a:rPr lang="en-US" sz="2000" dirty="0">
                    <a:latin typeface="Courier"/>
                  </a:rPr>
                  <a:t>[</a:t>
                </a:r>
                <a:r>
                  <a:rPr lang="en-US"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lang="en-US"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median absolute error (MAE)</a:t>
                </a:r>
                <a:r>
                  <a:rPr lang="en-US"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np.median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np.absolute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lang="en-US" sz="2900" dirty="0"/>
                  <a:t>And many more possibilities…</a:t>
                </a:r>
                <a:endParaRPr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</a:t>
            </a:r>
            <a:r>
              <a:rPr lang="en-US" dirty="0"/>
              <a:t>l</a:t>
            </a:r>
            <a:r>
              <a:rPr dirty="0"/>
              <a:t>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lang="en-US" dirty="0"/>
              <a:t>Gradient boosted</a:t>
            </a:r>
            <a:r>
              <a:rPr dirty="0"/>
              <a:t>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pPr lvl="1"/>
            <a:r>
              <a:rPr lang="en-US" dirty="0"/>
              <a:t>Can bootstrap! </a:t>
            </a:r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r>
              <a:rPr lang="en-US" dirty="0"/>
              <a:t>, but are generally uninterpretable 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8ECF7-2FB3-3595-F741-275DA95E6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4B70-E001-60F7-FDE7-F4C38CD72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Extending Linear Models</a:t>
            </a:r>
          </a:p>
        </p:txBody>
      </p:sp>
    </p:spTree>
    <p:extLst>
      <p:ext uri="{BB962C8B-B14F-4D97-AF65-F5344CB8AC3E}">
        <p14:creationId xmlns:p14="http://schemas.microsoft.com/office/powerpoint/2010/main" val="1317881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112"/>
            <a:ext cx="8229600" cy="37874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parsimonious model</a:t>
            </a:r>
            <a:r>
              <a:rPr lang="en-US" dirty="0"/>
              <a:t> has the minimum number of parameters required to explain the data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F4C1A-E04F-DB3B-4BE6-4CB4758C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B5CD-0938-9931-39E6-1B8722D9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49EB-52EB-045B-C439-5F1DF1752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0112"/>
            <a:ext cx="8229600" cy="37874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We prefer the simplest model that does a reasonable job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  <a:r>
              <a:rPr lang="en-US" dirty="0"/>
              <a:t>, fits the training data well</a:t>
            </a:r>
            <a:endParaRPr b="1" dirty="0"/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r>
              <a:rPr lang="en-US" dirty="0"/>
              <a:t>, error for new observations is low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  <p:extLst>
      <p:ext uri="{BB962C8B-B14F-4D97-AF65-F5344CB8AC3E}">
        <p14:creationId xmlns:p14="http://schemas.microsoft.com/office/powerpoint/2010/main" val="103152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Building a model matrix for a more complex linear model is easy</a:t>
                </a:r>
              </a:p>
              <a:p>
                <a:pPr lvl="0"/>
                <a:r>
                  <a:rPr dirty="0"/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</a:t>
                </a:r>
                <a:r>
                  <a:rPr lang="en-US" dirty="0"/>
                  <a:t>s</a:t>
                </a:r>
                <a:r>
                  <a:rPr dirty="0"/>
                  <a:t>eek the least squares solution</a:t>
                </a:r>
              </a:p>
              <a:p>
                <a:pPr lvl="0"/>
                <a:r>
                  <a:rPr dirty="0"/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, including 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  <a:blipFill>
                <a:blip r:embed="rId2"/>
                <a:stretch>
                  <a:fillRect l="-741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DFA2D0-A6EE-2F94-EF3A-5428A6E6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78" y="877824"/>
            <a:ext cx="5490363" cy="421284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trend of these residuals shows a curve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not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</a:t>
                </a:r>
                <a:r>
                  <a:rPr lang="en-US" sz="2000" b="1" dirty="0"/>
                  <a:t>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  <a:blipFill>
                <a:blip r:embed="rId2"/>
                <a:stretch>
                  <a:fillRect l="-1466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053DC-4D4E-F70D-67CF-6F103E45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0" y="788416"/>
            <a:ext cx="426632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</a:t>
            </a:r>
            <a:r>
              <a:rPr lang="en-US" dirty="0"/>
              <a:t>s</a:t>
            </a:r>
            <a:r>
              <a:rPr dirty="0"/>
              <a:t> that attempt to predict the value of</a:t>
            </a:r>
            <a:r>
              <a:rPr lang="en-US" dirty="0"/>
              <a:t> a</a:t>
            </a:r>
            <a:r>
              <a:rPr dirty="0"/>
              <a:t>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models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any</a:t>
            </a:r>
            <a:r>
              <a:rPr dirty="0"/>
              <a:t> time series models</a:t>
            </a:r>
            <a:endParaRPr lang="en-US" dirty="0"/>
          </a:p>
          <a:p>
            <a:pPr lvl="1"/>
            <a:r>
              <a:rPr lang="en-US" dirty="0"/>
              <a:t>Survival models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DE4CE-64DF-5327-5F8E-25906D2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F4C9A-A395-4D0F-C743-E7129AB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17823"/>
            <a:ext cx="4049763" cy="265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4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9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936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9597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6CA32-2F35-6E7B-989D-74406A6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29317"/>
            <a:ext cx="8229600" cy="1388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but different standard error and CI </a:t>
            </a:r>
          </a:p>
          <a:p>
            <a:r>
              <a:rPr lang="en-US" sz="2000" dirty="0"/>
              <a:t>Significant second order effect in complex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 flipV="1">
            <a:off x="4459474" y="3903591"/>
            <a:ext cx="440562" cy="103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15EDF9-FAD9-168C-4D3E-00866C1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A6C662-8A88-7ECA-9A07-2CDB4916B121}"/>
              </a:ext>
            </a:extLst>
          </p:cNvPr>
          <p:cNvCxnSpPr>
            <a:cxnSpLocks/>
          </p:cNvCxnSpPr>
          <p:nvPr/>
        </p:nvCxnSpPr>
        <p:spPr>
          <a:xfrm flipH="1">
            <a:off x="6425738" y="1221971"/>
            <a:ext cx="1454727" cy="2219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789458-B651-0AC8-4D86-B546840EF3F4}"/>
              </a:ext>
            </a:extLst>
          </p:cNvPr>
          <p:cNvCxnSpPr>
            <a:cxnSpLocks/>
          </p:cNvCxnSpPr>
          <p:nvPr/>
        </p:nvCxnSpPr>
        <p:spPr>
          <a:xfrm>
            <a:off x="5116484" y="1949335"/>
            <a:ext cx="2302625" cy="14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5E958-CFD8-5595-1B99-39F0C1FF15DF}"/>
              </a:ext>
            </a:extLst>
          </p:cNvPr>
          <p:cNvCxnSpPr>
            <a:cxnSpLocks/>
          </p:cNvCxnSpPr>
          <p:nvPr/>
        </p:nvCxnSpPr>
        <p:spPr>
          <a:xfrm>
            <a:off x="5116484" y="1949335"/>
            <a:ext cx="3104803" cy="14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CB76E-DC82-0DFD-65F7-6FCBD5F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Increased Durban-Watson statistic indicates reduced serial correlation of residuals</a:t>
            </a:r>
          </a:p>
          <a:p>
            <a:r>
              <a:rPr lang="en-US" sz="2000" dirty="0"/>
              <a:t>Decreased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24622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7554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616741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5C4E52-DAA7-8AC0-535D-774EB15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 are a flexible and widely used class of models</a:t>
            </a:r>
          </a:p>
          <a:p>
            <a:pPr lvl="0"/>
            <a:r>
              <a:rPr dirty="0"/>
              <a:t>Fit model coefficients by </a:t>
            </a:r>
            <a:r>
              <a:rPr b="1" dirty="0"/>
              <a:t>least squares</a:t>
            </a:r>
            <a:r>
              <a:rPr dirty="0"/>
              <a:t> estimation</a:t>
            </a:r>
          </a:p>
          <a:p>
            <a:pPr lvl="0"/>
            <a:r>
              <a:rPr dirty="0"/>
              <a:t>Can use many types of predictor variables</a:t>
            </a:r>
          </a:p>
          <a:p>
            <a:pPr lvl="0"/>
            <a:r>
              <a:rPr dirty="0"/>
              <a:t>SGD and L-FBGS algorithms allow massive scaling of linear models</a:t>
            </a:r>
          </a:p>
          <a:p>
            <a:pPr lvl="0"/>
            <a:r>
              <a:rPr dirty="0"/>
              <a:t>We prefer </a:t>
            </a:r>
            <a:r>
              <a:rPr lang="en-US" dirty="0"/>
              <a:t>a </a:t>
            </a:r>
            <a:r>
              <a:rPr lang="en-US" b="1" dirty="0"/>
              <a:t>parsimonious model</a:t>
            </a:r>
            <a:endParaRPr b="1" dirty="0"/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864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42387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lang="en-US" b="1" dirty="0"/>
              <a:t>S</a:t>
            </a:r>
            <a:r>
              <a:rPr b="1" dirty="0"/>
              <a:t>erial correlation</a:t>
            </a:r>
            <a:r>
              <a:rPr dirty="0"/>
              <a:t> in the predictor values, </a:t>
            </a:r>
            <a:r>
              <a:rPr lang="en-US" dirty="0"/>
              <a:t>violates </a:t>
            </a:r>
            <a:r>
              <a:rPr dirty="0"/>
              <a:t>the </a:t>
            </a:r>
            <a:r>
              <a:rPr dirty="0" err="1"/>
              <a:t>iid</a:t>
            </a:r>
            <a:r>
              <a:rPr dirty="0"/>
              <a:t> assumption- but can account for this such as in time series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1"/>
                <a:r>
                  <a:rPr dirty="0" err="1"/>
                  <a:t>Homoskedastic</a:t>
                </a:r>
                <a:r>
                  <a:rPr dirty="0"/>
                  <a:t> Normally distributed residuals</a:t>
                </a:r>
              </a:p>
              <a:p>
                <a:pPr lvl="1"/>
                <a:r>
                  <a:rPr dirty="0"/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1"/>
                <a:r>
                  <a:rPr dirty="0"/>
                  <a:t>Are the model coefficients all significant?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33347"/>
              </p:ext>
            </p:extLst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 dirty="0"/>
                        <a:t>Normal </a:t>
                      </a:r>
                      <a:r>
                        <a:rPr sz="2000" dirty="0"/>
                        <a:t>vs </a:t>
                      </a:r>
                      <a:r>
                        <a:rPr lang="en-US" sz="2000" dirty="0"/>
                        <a:t>non-Normal</a:t>
                      </a:r>
                      <a:r>
                        <a:rPr sz="2000" dirty="0"/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510B8-43C0-E0EE-E81B-E3715AB78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Formulating the Linear Model</a:t>
            </a:r>
          </a:p>
        </p:txBody>
      </p:sp>
    </p:spTree>
    <p:extLst>
      <p:ext uri="{BB962C8B-B14F-4D97-AF65-F5344CB8AC3E}">
        <p14:creationId xmlns:p14="http://schemas.microsoft.com/office/powerpoint/2010/main" val="142001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4234</Words>
  <Application>Microsoft Office PowerPoint</Application>
  <PresentationFormat>On-screen Show (16:9)</PresentationFormat>
  <Paragraphs>487</Paragraphs>
  <Slides>65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Cambria Math</vt:lpstr>
      <vt:lpstr>Courier</vt:lpstr>
      <vt:lpstr>Office Theme</vt:lpstr>
      <vt:lpstr>Introduction to Linear Models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PowerPoint Presentation</vt:lpstr>
      <vt:lpstr>Formulating the Linear Model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PowerPoint Presentation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PowerPoint Presentation</vt:lpstr>
      <vt:lpstr>Example - Specifying the Model</vt:lpstr>
      <vt:lpstr>Example - Specifying the Model</vt:lpstr>
      <vt:lpstr>Example – Fitting the Model</vt:lpstr>
      <vt:lpstr>Example - Fitting the Model</vt:lpstr>
      <vt:lpstr>PowerPoint Presentation</vt:lpstr>
      <vt:lpstr>Example - Interpreting the Model</vt:lpstr>
      <vt:lpstr>Example – Interpreting the Model</vt:lpstr>
      <vt:lpstr>PowerPoint Presentation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PowerPoint Presentation</vt:lpstr>
      <vt:lpstr>Extending the Linear Model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129</cp:revision>
  <dcterms:created xsi:type="dcterms:W3CDTF">2024-08-16T02:31:51Z</dcterms:created>
  <dcterms:modified xsi:type="dcterms:W3CDTF">2025-09-26T00:04:56Z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