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353" r:id="rId7"/>
    <p:sldId id="261" r:id="rId8"/>
    <p:sldId id="345" r:id="rId9"/>
    <p:sldId id="262" r:id="rId10"/>
    <p:sldId id="263" r:id="rId11"/>
    <p:sldId id="354" r:id="rId12"/>
    <p:sldId id="264" r:id="rId13"/>
    <p:sldId id="341" r:id="rId14"/>
    <p:sldId id="348" r:id="rId15"/>
    <p:sldId id="266" r:id="rId16"/>
    <p:sldId id="267" r:id="rId17"/>
    <p:sldId id="343" r:id="rId18"/>
    <p:sldId id="268" r:id="rId19"/>
    <p:sldId id="342" r:id="rId20"/>
    <p:sldId id="269" r:id="rId21"/>
    <p:sldId id="355" r:id="rId22"/>
    <p:sldId id="270" r:id="rId23"/>
    <p:sldId id="347" r:id="rId24"/>
    <p:sldId id="271" r:id="rId25"/>
    <p:sldId id="272" r:id="rId26"/>
    <p:sldId id="273" r:id="rId27"/>
    <p:sldId id="344" r:id="rId28"/>
    <p:sldId id="274" r:id="rId29"/>
    <p:sldId id="356" r:id="rId30"/>
    <p:sldId id="275" r:id="rId31"/>
    <p:sldId id="276" r:id="rId32"/>
    <p:sldId id="277" r:id="rId33"/>
    <p:sldId id="278" r:id="rId34"/>
    <p:sldId id="357" r:id="rId35"/>
    <p:sldId id="279" r:id="rId36"/>
    <p:sldId id="280" r:id="rId37"/>
    <p:sldId id="281" r:id="rId38"/>
    <p:sldId id="282" r:id="rId39"/>
    <p:sldId id="358" r:id="rId40"/>
    <p:sldId id="283" r:id="rId41"/>
    <p:sldId id="359" r:id="rId42"/>
    <p:sldId id="284" r:id="rId43"/>
    <p:sldId id="285" r:id="rId44"/>
    <p:sldId id="286" r:id="rId45"/>
    <p:sldId id="360" r:id="rId46"/>
    <p:sldId id="287" r:id="rId47"/>
    <p:sldId id="288" r:id="rId48"/>
    <p:sldId id="289" r:id="rId49"/>
    <p:sldId id="290" r:id="rId50"/>
    <p:sldId id="291" r:id="rId51"/>
    <p:sldId id="292" r:id="rId52"/>
    <p:sldId id="361" r:id="rId53"/>
    <p:sldId id="293" r:id="rId54"/>
    <p:sldId id="294" r:id="rId55"/>
    <p:sldId id="349" r:id="rId56"/>
    <p:sldId id="350" r:id="rId57"/>
    <p:sldId id="295" r:id="rId58"/>
    <p:sldId id="296" r:id="rId59"/>
    <p:sldId id="297" r:id="rId60"/>
    <p:sldId id="298" r:id="rId61"/>
    <p:sldId id="362" r:id="rId62"/>
    <p:sldId id="299" r:id="rId63"/>
    <p:sldId id="352" r:id="rId64"/>
    <p:sldId id="300" r:id="rId65"/>
    <p:sldId id="363" r:id="rId66"/>
    <p:sldId id="301" r:id="rId67"/>
    <p:sldId id="351" r:id="rId68"/>
    <p:sldId id="302" r:id="rId6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7" autoAdjust="0"/>
    <p:restoredTop sz="86446" autoAdjust="0"/>
  </p:normalViewPr>
  <p:slideViewPr>
    <p:cSldViewPr snapToGrid="0" snapToObjects="1">
      <p:cViewPr varScale="1">
        <p:scale>
          <a:sx n="85" d="100"/>
          <a:sy n="85" d="100"/>
        </p:scale>
        <p:origin x="178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446"/>
            <a:ext cx="8229600" cy="390412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b="1" dirty="0"/>
              <a:t>seasonal </a:t>
            </a:r>
            <a:r>
              <a:rPr dirty="0"/>
              <a:t>component 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8104-E80B-B291-FB19-26C8A1E8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B942-0D0A-14BA-5AE1-0DEED82B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Autoregressive Model</a:t>
            </a:r>
          </a:p>
        </p:txBody>
      </p:sp>
    </p:spTree>
    <p:extLst>
      <p:ext uri="{BB962C8B-B14F-4D97-AF65-F5344CB8AC3E}">
        <p14:creationId xmlns:p14="http://schemas.microsoft.com/office/powerpoint/2010/main" val="335614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Variance of an AR process is </a:t>
                </a:r>
                <a:r>
                  <a:rPr lang="en-US" b="1" dirty="0">
                    <a:latin typeface="Cambria Math" panose="02040503050406030204" pitchFamily="18" charset="0"/>
                  </a:rPr>
                  <a:t>inflated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b="1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741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  <a:blipFill>
                <a:blip r:embed="rId2"/>
                <a:stretch>
                  <a:fillRect l="-741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AR(1)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  <a:blipFill>
                <a:blip r:embed="rId2"/>
                <a:stretch>
                  <a:fillRect l="-444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stability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outside the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  <a:blipFill>
                <a:blip r:embed="rId4"/>
                <a:stretch>
                  <a:fillRect l="-1210" t="-1527" r="-1344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3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30271" y="3501439"/>
            <a:ext cx="1446429" cy="1030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/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blipFill>
                <a:blip r:embed="rId5"/>
                <a:stretch>
                  <a:fillRect l="-4688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/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blipFill>
                <a:blip r:embed="rId6"/>
                <a:stretch>
                  <a:fillRect l="-4688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238867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85165"/>
            <a:ext cx="3048010" cy="500294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455459" y="2167304"/>
            <a:ext cx="1259542" cy="17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679576" y="3523129"/>
            <a:ext cx="975266" cy="812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69C23E-FBE3-9E27-C15A-D14B451B1607}"/>
              </a:ext>
            </a:extLst>
          </p:cNvPr>
          <p:cNvCxnSpPr>
            <a:cxnSpLocks/>
          </p:cNvCxnSpPr>
          <p:nvPr/>
        </p:nvCxnSpPr>
        <p:spPr>
          <a:xfrm flipV="1">
            <a:off x="4167037" y="1017989"/>
            <a:ext cx="1547964" cy="9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AEA2-B52F-A178-6390-332C7602D5AE}"/>
              </a:ext>
            </a:extLst>
          </p:cNvPr>
          <p:cNvCxnSpPr>
            <a:cxnSpLocks/>
          </p:cNvCxnSpPr>
          <p:nvPr/>
        </p:nvCxnSpPr>
        <p:spPr>
          <a:xfrm>
            <a:off x="4679576" y="2938367"/>
            <a:ext cx="975266" cy="34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AR(1)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AR(2)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  <a:blipFill>
                <a:blip r:embed="rId3"/>
                <a:stretch>
                  <a:fillRect l="-1488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332034"/>
                <a:ext cx="3678381" cy="3811465"/>
              </a:xfrm>
              <a:blipFill>
                <a:blip r:embed="rId2"/>
                <a:stretch>
                  <a:fillRect l="-1490" t="-2080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403823" y="2602523"/>
            <a:ext cx="3678381" cy="655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106008" y="3138854"/>
            <a:ext cx="1081134" cy="23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 flipV="1">
            <a:off x="3842238" y="3474720"/>
            <a:ext cx="3909380" cy="1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81804" y="2053004"/>
            <a:ext cx="3200400" cy="108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639733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B636-1EB2-F1ED-B613-1F004DEE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DB81-41CF-A27F-4323-FE75AD49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357918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zero-centered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  <a:blipFill>
                <a:blip r:embed="rId2"/>
                <a:stretch>
                  <a:fillRect l="-741" t="-2144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7EFAD0-BEB3-A762-6903-1133A4CB32A5}"/>
              </a:ext>
            </a:extLst>
          </p:cNvPr>
          <p:cNvCxnSpPr>
            <a:cxnSpLocks/>
          </p:cNvCxnSpPr>
          <p:nvPr/>
        </p:nvCxnSpPr>
        <p:spPr>
          <a:xfrm flipV="1">
            <a:off x="4442012" y="1044388"/>
            <a:ext cx="1707776" cy="88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FA3367-23AC-DCC6-DA45-BC6C8C62D67F}"/>
              </a:ext>
            </a:extLst>
          </p:cNvPr>
          <p:cNvCxnSpPr>
            <a:cxnSpLocks/>
          </p:cNvCxnSpPr>
          <p:nvPr/>
        </p:nvCxnSpPr>
        <p:spPr>
          <a:xfrm flipV="1">
            <a:off x="4572000" y="1976718"/>
            <a:ext cx="1452282" cy="33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B7C9F2-46BC-D724-B673-995EB06D2FF2}"/>
              </a:ext>
            </a:extLst>
          </p:cNvPr>
          <p:cNvCxnSpPr>
            <a:cxnSpLocks/>
          </p:cNvCxnSpPr>
          <p:nvPr/>
        </p:nvCxnSpPr>
        <p:spPr>
          <a:xfrm>
            <a:off x="4724400" y="2671482"/>
            <a:ext cx="1268506" cy="45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890A0C-A751-C418-0CD3-1DF05C9FC016}"/>
              </a:ext>
            </a:extLst>
          </p:cNvPr>
          <p:cNvCxnSpPr>
            <a:cxnSpLocks/>
          </p:cNvCxnSpPr>
          <p:nvPr/>
        </p:nvCxnSpPr>
        <p:spPr>
          <a:xfrm>
            <a:off x="4836459" y="3216089"/>
            <a:ext cx="1116106" cy="113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  <a:blipFill>
                <a:blip r:embed="rId3"/>
                <a:stretch>
                  <a:fillRect l="-1507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 err="1"/>
                  <a:t>Ljung</a:t>
                </a:r>
                <a:r>
                  <a:rPr lang="en-US" dirty="0"/>
                  <a:t>-Box test shows no statistically significant serial correlation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208942"/>
                <a:ext cx="3678381" cy="3688293"/>
              </a:xfrm>
              <a:blipFill>
                <a:blip r:embed="rId3"/>
                <a:stretch>
                  <a:fillRect l="-1490" t="-2149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560885" y="2501412"/>
            <a:ext cx="3314700" cy="922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71900" y="3121269"/>
            <a:ext cx="1149237" cy="303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3771900" y="3474720"/>
            <a:ext cx="3896226" cy="95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398227" y="2022231"/>
            <a:ext cx="3477358" cy="109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7C15-A35D-06EF-C434-E744BF37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A9DE-0002-1202-17FB-6DBC240A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Autoregressive 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268157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6A2B1-94D1-EEDD-AA35-7C737496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65438-6682-2D35-CB58-AF6FFA2B2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Seasonal Models</a:t>
            </a:r>
          </a:p>
        </p:txBody>
      </p:sp>
    </p:spTree>
    <p:extLst>
      <p:ext uri="{BB962C8B-B14F-4D97-AF65-F5344CB8AC3E}">
        <p14:creationId xmlns:p14="http://schemas.microsoft.com/office/powerpoint/2010/main" val="4134157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SARIMAX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of the SARIMA model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4590-046E-DEB5-6686-A2CA706D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A839-ED8D-03E6-5CB3-32C499A9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Seasonal Model with Exogenous Variables</a:t>
            </a:r>
          </a:p>
        </p:txBody>
      </p:sp>
    </p:spTree>
    <p:extLst>
      <p:ext uri="{BB962C8B-B14F-4D97-AF65-F5344CB8AC3E}">
        <p14:creationId xmlns:p14="http://schemas.microsoft.com/office/powerpoint/2010/main" val="362962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are 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SARIMAX model </a:t>
                </a:r>
                <a:r>
                  <a:rPr lang="en-US" dirty="0"/>
                  <a:t>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914C-B2ED-01BA-8EE8-35B77BF1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60B7-5542-F7A3-A54F-954963ABE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Forecasting with ARIMA</a:t>
            </a:r>
          </a:p>
        </p:txBody>
      </p:sp>
    </p:spTree>
    <p:extLst>
      <p:ext uri="{BB962C8B-B14F-4D97-AF65-F5344CB8AC3E}">
        <p14:creationId xmlns:p14="http://schemas.microsoft.com/office/powerpoint/2010/main" val="1598142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0698-E312-8EA8-C4D6-BF04FEA05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5D24-04A5-3FA2-5834-2F14B149B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Evaluating and Comparing 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682825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  <a:blipFill>
                <a:blip r:embed="rId2"/>
                <a:stretch>
                  <a:fillRect l="-444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themselves must reflect the uncertainty beyond the range of available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406101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  <a:blipFill>
                <a:blip r:embed="rId2"/>
                <a:stretch>
                  <a:fillRect l="-963" t="-19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0CAE-A5BE-2776-AF79-60B08992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04C8-515A-1CD5-DF89-1A1148FBE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SARIMA Example</a:t>
            </a:r>
          </a:p>
        </p:txBody>
      </p:sp>
    </p:spTree>
    <p:extLst>
      <p:ext uri="{BB962C8B-B14F-4D97-AF65-F5344CB8AC3E}">
        <p14:creationId xmlns:p14="http://schemas.microsoft.com/office/powerpoint/2010/main" val="1497026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Minimum BIC model is nearly identical to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Ljung</a:t>
                </a:r>
                <a:r>
                  <a:rPr lang="en-US" sz="2000" dirty="0"/>
                  <a:t>-Box statistic shows no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993" r="-585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 flipV="1">
            <a:off x="3327888" y="2954215"/>
            <a:ext cx="2039816" cy="206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12-month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800F-0CC7-0D8C-6CE8-87258E3EF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 to Forecasting</a:t>
            </a:r>
          </a:p>
        </p:txBody>
      </p:sp>
    </p:spTree>
    <p:extLst>
      <p:ext uri="{BB962C8B-B14F-4D97-AF65-F5344CB8AC3E}">
        <p14:creationId xmlns:p14="http://schemas.microsoft.com/office/powerpoint/2010/main" val="3882197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B716-B439-BB7A-4AF4-30CB2A4A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3EF5-B59D-D0A7-53F7-E6781471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PROFIT Model</a:t>
            </a:r>
          </a:p>
        </p:txBody>
      </p:sp>
    </p:spTree>
    <p:extLst>
      <p:ext uri="{BB962C8B-B14F-4D97-AF65-F5344CB8AC3E}">
        <p14:creationId xmlns:p14="http://schemas.microsoft.com/office/powerpoint/2010/main" val="247731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(period=7*24=168) periods,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208F-7505-996A-9EB7-970F6B37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FA17-0E18-B5C8-858E-72BA7C07D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Directions and Summary</a:t>
            </a:r>
          </a:p>
        </p:txBody>
      </p:sp>
    </p:spTree>
    <p:extLst>
      <p:ext uri="{BB962C8B-B14F-4D97-AF65-F5344CB8AC3E}">
        <p14:creationId xmlns:p14="http://schemas.microsoft.com/office/powerpoint/2010/main" val="39182336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lang="en-US" b="1" dirty="0"/>
              <a:t>linear </a:t>
            </a:r>
            <a:r>
              <a:rPr b="1" dirty="0"/>
              <a:t>ARIMA and SARIMAX models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in general cases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dirty="0"/>
              <a:t>Autoregressive component (AR)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dirty="0"/>
              <a:t>Integrat</a:t>
            </a:r>
            <a:r>
              <a:rPr lang="en-US" dirty="0"/>
              <a:t>i</a:t>
            </a:r>
            <a:r>
              <a:rPr dirty="0"/>
              <a:t>ve component (I)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dirty="0"/>
              <a:t>Moving Average (MA)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4138</Words>
  <Application>Microsoft Office PowerPoint</Application>
  <PresentationFormat>On-screen Show (16:9)</PresentationFormat>
  <Paragraphs>511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PowerPoint Presentation</vt:lpstr>
      <vt:lpstr>Time Series Forecasting Models</vt:lpstr>
      <vt:lpstr>Time Series Forecasting Models</vt:lpstr>
      <vt:lpstr>Time Series Models</vt:lpstr>
      <vt:lpstr>Time Series Models</vt:lpstr>
      <vt:lpstr>PowerPoint Presentation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PowerPoint Presentation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PowerPoint Presentation</vt:lpstr>
      <vt:lpstr>Autoregressive Moving Average Model</vt:lpstr>
      <vt:lpstr>The ARIMA Model</vt:lpstr>
      <vt:lpstr>The ARIMA Model</vt:lpstr>
      <vt:lpstr>The ARIMA Model</vt:lpstr>
      <vt:lpstr>PowerPoint Presentation</vt:lpstr>
      <vt:lpstr>Seasonal Models</vt:lpstr>
      <vt:lpstr>SARIMA Model</vt:lpstr>
      <vt:lpstr>SARIMA Model</vt:lpstr>
      <vt:lpstr>SARIMAX Model</vt:lpstr>
      <vt:lpstr>PowerPoint Presentation</vt:lpstr>
      <vt:lpstr>SARIMAX Model</vt:lpstr>
      <vt:lpstr>PowerPoint Presentation</vt:lpstr>
      <vt:lpstr>Forecasting with the ARIMA model</vt:lpstr>
      <vt:lpstr>Forecasting with the ARIMA model</vt:lpstr>
      <vt:lpstr>Forecasting with the ARIMA model</vt:lpstr>
      <vt:lpstr>PowerPoint Presentation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PowerPoint Presentation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PowerPoint Presentation</vt:lpstr>
      <vt:lpstr>PROFIT Model</vt:lpstr>
      <vt:lpstr>PROFIT Model</vt:lpstr>
      <vt:lpstr>PROFIT Model</vt:lpstr>
      <vt:lpstr>PowerPoint Presentation</vt:lpstr>
      <vt:lpstr>Future Directions For Forecasting Models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192</cp:revision>
  <dcterms:created xsi:type="dcterms:W3CDTF">2024-08-17T14:38:43Z</dcterms:created>
  <dcterms:modified xsi:type="dcterms:W3CDTF">2025-10-30T02:58:00Z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