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99" r:id="rId2"/>
    <p:sldId id="261" r:id="rId3"/>
    <p:sldId id="262" r:id="rId4"/>
    <p:sldId id="263" r:id="rId5"/>
    <p:sldId id="264" r:id="rId6"/>
    <p:sldId id="300" r:id="rId7"/>
    <p:sldId id="265" r:id="rId8"/>
    <p:sldId id="266" r:id="rId9"/>
    <p:sldId id="267" r:id="rId10"/>
    <p:sldId id="301" r:id="rId11"/>
    <p:sldId id="272" r:id="rId12"/>
    <p:sldId id="268" r:id="rId13"/>
    <p:sldId id="269" r:id="rId14"/>
    <p:sldId id="270" r:id="rId15"/>
    <p:sldId id="271" r:id="rId16"/>
    <p:sldId id="275" r:id="rId17"/>
    <p:sldId id="273" r:id="rId18"/>
    <p:sldId id="274" r:id="rId19"/>
    <p:sldId id="276" r:id="rId20"/>
    <p:sldId id="277" r:id="rId21"/>
    <p:sldId id="278"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2" d="100"/>
          <a:sy n="92" d="100"/>
        </p:scale>
        <p:origin x="238" y="-31"/>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84FAA-8D32-4F7E-9522-6C5A90DA5700}" type="datetimeFigureOut">
              <a:rPr lang="en-US" smtClean="0"/>
              <a:t>9/14/2025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CC53-3991-4E99-A819-F5012985658F}" type="slidenum">
              <a:rPr lang="en-US" smtClean="0"/>
              <a:t>‹#›</a:t>
            </a:fld>
            <a:endParaRPr lang="en-US"/>
          </a:p>
        </p:txBody>
      </p:sp>
    </p:spTree>
    <p:extLst>
      <p:ext uri="{BB962C8B-B14F-4D97-AF65-F5344CB8AC3E}">
        <p14:creationId xmlns:p14="http://schemas.microsoft.com/office/powerpoint/2010/main" val="674141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8CCC53-3991-4E99-A819-F5012985658F}" type="slidenum">
              <a:rPr lang="en-US" smtClean="0"/>
              <a:t>10</a:t>
            </a:fld>
            <a:endParaRPr lang="en-US"/>
          </a:p>
        </p:txBody>
      </p:sp>
    </p:spTree>
    <p:extLst>
      <p:ext uri="{BB962C8B-B14F-4D97-AF65-F5344CB8AC3E}">
        <p14:creationId xmlns:p14="http://schemas.microsoft.com/office/powerpoint/2010/main" val="308478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pper</a:t>
            </a:r>
            <a:endParaRPr lang="en-US" dirty="0"/>
          </a:p>
        </p:txBody>
      </p:sp>
      <p:sp>
        <p:nvSpPr>
          <p:cNvPr id="4" name="Slide Number Placeholder 3"/>
          <p:cNvSpPr>
            <a:spLocks noGrp="1"/>
          </p:cNvSpPr>
          <p:nvPr>
            <p:ph type="sldNum" sz="quarter" idx="5"/>
          </p:nvPr>
        </p:nvSpPr>
        <p:spPr/>
        <p:txBody>
          <a:bodyPr/>
          <a:lstStyle/>
          <a:p>
            <a:fld id="{AF8CCC53-3991-4E99-A819-F5012985658F}" type="slidenum">
              <a:rPr lang="en-US" smtClean="0"/>
              <a:t>12</a:t>
            </a:fld>
            <a:endParaRPr lang="en-US"/>
          </a:p>
        </p:txBody>
      </p:sp>
    </p:spTree>
    <p:extLst>
      <p:ext uri="{BB962C8B-B14F-4D97-AF65-F5344CB8AC3E}">
        <p14:creationId xmlns:p14="http://schemas.microsoft.com/office/powerpoint/2010/main" val="268335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9/14/2025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sp>
        <p:nvSpPr>
          <p:cNvPr id="4" name="Date Placeholder 3"/>
          <p:cNvSpPr>
            <a:spLocks noGrp="1"/>
          </p:cNvSpPr>
          <p:nvPr>
            <p:ph type="dt" sz="half" idx="10"/>
          </p:nvPr>
        </p:nvSpPr>
        <p:spPr/>
        <p:txBody>
          <a:bodyPr/>
          <a:lstStyle/>
          <a:p>
            <a:pPr marL="0" lvl="0" indent="0">
              <a:buNone/>
            </a:pPr>
            <a:r>
              <a:t>09/04/2023</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83902-D501-4D8A-EA31-F0D80943B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FD6AD-E4FD-4698-F370-D74D02926DB4}"/>
              </a:ext>
            </a:extLst>
          </p:cNvPr>
          <p:cNvSpPr>
            <a:spLocks noGrp="1"/>
          </p:cNvSpPr>
          <p:nvPr>
            <p:ph type="title"/>
          </p:nvPr>
        </p:nvSpPr>
        <p:spPr/>
        <p:txBody>
          <a:bodyPr/>
          <a:lstStyle/>
          <a:p>
            <a:pPr marL="0" lvl="0" indent="0">
              <a:buNone/>
            </a:pPr>
            <a:r>
              <a:rPr lang="en-US" dirty="0"/>
              <a:t>What is the Sampling Distribution? </a:t>
            </a:r>
            <a:endParaRP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A01A49-AE0B-8CCC-CBDF-52EE45783741}"/>
                  </a:ext>
                </a:extLst>
              </p:cNvPr>
              <p:cNvSpPr>
                <a:spLocks noGrp="1"/>
              </p:cNvSpPr>
              <p:nvPr>
                <p:ph idx="1"/>
              </p:nvPr>
            </p:nvSpPr>
            <p:spPr>
              <a:xfrm>
                <a:off x="457200" y="946207"/>
                <a:ext cx="3516086" cy="4151936"/>
              </a:xfrm>
            </p:spPr>
            <p:txBody>
              <a:bodyPr>
                <a:normAutofit fontScale="85000" lnSpcReduction="10000"/>
              </a:bodyPr>
              <a:lstStyle/>
              <a:p>
                <a:pPr marL="0" lvl="0" indent="0">
                  <a:buNone/>
                </a:pPr>
                <a:r>
                  <a:rPr lang="en-US" dirty="0"/>
                  <a:t>The </a:t>
                </a:r>
                <a:r>
                  <a:rPr lang="en-US" b="1" dirty="0"/>
                  <a:t>sampling distribution </a:t>
                </a:r>
                <a:r>
                  <a:rPr lang="en-US" dirty="0"/>
                  <a:t>is fundamental to understanding </a:t>
                </a:r>
                <a:r>
                  <a:rPr lang="en-US" b="1" dirty="0"/>
                  <a:t>frequentist statistics </a:t>
                </a:r>
              </a:p>
              <a:p>
                <a:pPr lvl="0"/>
                <a:r>
                  <a:rPr lang="en-US" dirty="0"/>
                  <a:t>Consider a population from which we sample </a:t>
                </a:r>
              </a:p>
              <a:p>
                <a:pPr lvl="0"/>
                <a:r>
                  <a:rPr lang="en-US" dirty="0"/>
                  <a:t>Can repetitively draw samples from the population,</a:t>
                </a:r>
                <a14:m>
                  <m:oMath xmlns:m="http://schemas.openxmlformats.org/officeDocument/2006/math">
                    <m:r>
                      <a:rPr lang="en-US" b="0" i="0" smtClean="0">
                        <a:latin typeface="Cambria Math" panose="02040503050406030204" pitchFamily="18" charset="0"/>
                      </a:rPr>
                      <m:t> </m:t>
                    </m:r>
                    <m:acc>
                      <m:accPr>
                        <m:chr m:val="̂"/>
                        <m:ctrlPr>
                          <a:rPr lang="ar-AE" i="1">
                            <a:latin typeface="Cambria Math" panose="02040503050406030204" pitchFamily="18" charset="0"/>
                          </a:rPr>
                        </m:ctrlPr>
                      </m:accPr>
                      <m:e>
                        <m:r>
                          <a:rPr lang="ar-AE">
                            <a:latin typeface="Cambria Math" panose="02040503050406030204" pitchFamily="18" charset="0"/>
                          </a:rPr>
                          <m:t>ℱ</m:t>
                        </m:r>
                      </m:e>
                    </m:acc>
                  </m:oMath>
                </a14:m>
                <a:endParaRPr lang="en-US" dirty="0"/>
              </a:p>
              <a:p>
                <a:pPr lvl="0"/>
                <a:r>
                  <a:rPr lang="en-US" dirty="0"/>
                  <a:t>Compute a statistic,</a:t>
                </a:r>
                <a14:m>
                  <m:oMath xmlns:m="http://schemas.openxmlformats.org/officeDocument/2006/math">
                    <m:r>
                      <a:rPr lang="en-US">
                        <a:latin typeface="Cambria Math" panose="02040503050406030204" pitchFamily="18" charset="0"/>
                      </a:rPr>
                      <m:t>𝑠</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ℱ</m:t>
                            </m:r>
                          </m:e>
                        </m:acc>
                      </m:e>
                    </m:d>
                  </m:oMath>
                </a14:m>
                <a:r>
                  <a:rPr lang="en-US" dirty="0"/>
                  <a:t>, from each sample</a:t>
                </a:r>
              </a:p>
              <a:p>
                <a:pPr lvl="0"/>
                <a:r>
                  <a:rPr lang="en-US" dirty="0"/>
                  <a:t>The distribution of the statistic values is the </a:t>
                </a:r>
                <a:r>
                  <a:rPr lang="en-US" b="1" dirty="0"/>
                  <a:t>sampling distribution</a:t>
                </a:r>
                <a:endParaRPr b="1" dirty="0"/>
              </a:p>
            </p:txBody>
          </p:sp>
        </mc:Choice>
        <mc:Fallback xmlns="">
          <p:sp>
            <p:nvSpPr>
              <p:cNvPr id="3" name="Content Placeholder 2">
                <a:extLst>
                  <a:ext uri="{FF2B5EF4-FFF2-40B4-BE49-F238E27FC236}">
                    <a16:creationId xmlns:a16="http://schemas.microsoft.com/office/drawing/2014/main" id="{DFA01A49-AE0B-8CCC-CBDF-52EE45783741}"/>
                  </a:ext>
                </a:extLst>
              </p:cNvPr>
              <p:cNvSpPr>
                <a:spLocks noGrp="1" noRot="1" noChangeAspect="1" noMove="1" noResize="1" noEditPoints="1" noAdjustHandles="1" noChangeArrowheads="1" noChangeShapeType="1" noTextEdit="1"/>
              </p:cNvSpPr>
              <p:nvPr>
                <p:ph idx="1"/>
              </p:nvPr>
            </p:nvSpPr>
            <p:spPr>
              <a:xfrm>
                <a:off x="457200" y="946207"/>
                <a:ext cx="3516086" cy="4151936"/>
              </a:xfrm>
              <a:blipFill>
                <a:blip r:embed="rId3"/>
                <a:stretch>
                  <a:fillRect l="-1733" t="-1468"/>
                </a:stretch>
              </a:blipFill>
            </p:spPr>
            <p:txBody>
              <a:bodyPr/>
              <a:lstStyle/>
              <a:p>
                <a:r>
                  <a:rPr lang="en-US">
                    <a:noFill/>
                  </a:rPr>
                  <a:t> </a:t>
                </a:r>
              </a:p>
            </p:txBody>
          </p:sp>
        </mc:Fallback>
      </mc:AlternateContent>
      <p:pic>
        <p:nvPicPr>
          <p:cNvPr id="4" name="Picture 1" descr="../images/SamplingDistribuion.png">
            <a:extLst>
              <a:ext uri="{FF2B5EF4-FFF2-40B4-BE49-F238E27FC236}">
                <a16:creationId xmlns:a16="http://schemas.microsoft.com/office/drawing/2014/main" id="{258B3200-339F-C1A3-1D29-C7424F8BF665}"/>
              </a:ext>
            </a:extLst>
          </p:cNvPr>
          <p:cNvPicPr>
            <a:picLocks noGrp="1" noChangeAspect="1"/>
          </p:cNvPicPr>
          <p:nvPr/>
        </p:nvPicPr>
        <p:blipFill>
          <a:blip r:embed="rId4"/>
          <a:stretch>
            <a:fillRect/>
          </a:stretch>
        </p:blipFill>
        <p:spPr bwMode="auto">
          <a:xfrm>
            <a:off x="3973286" y="1553028"/>
            <a:ext cx="5130800" cy="2882900"/>
          </a:xfrm>
          <a:prstGeom prst="rect">
            <a:avLst/>
          </a:prstGeom>
          <a:noFill/>
          <a:ln w="9525">
            <a:noFill/>
            <a:headEnd/>
            <a:tailEnd/>
          </a:ln>
        </p:spPr>
      </p:pic>
      <p:sp>
        <p:nvSpPr>
          <p:cNvPr id="5" name="TextBox 3">
            <a:extLst>
              <a:ext uri="{FF2B5EF4-FFF2-40B4-BE49-F238E27FC236}">
                <a16:creationId xmlns:a16="http://schemas.microsoft.com/office/drawing/2014/main" id="{4325B039-CFBB-DA7C-05BD-669167210B17}"/>
              </a:ext>
            </a:extLst>
          </p:cNvPr>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cxnSp>
        <p:nvCxnSpPr>
          <p:cNvPr id="7" name="Straight Arrow Connector 6">
            <a:extLst>
              <a:ext uri="{FF2B5EF4-FFF2-40B4-BE49-F238E27FC236}">
                <a16:creationId xmlns:a16="http://schemas.microsoft.com/office/drawing/2014/main" id="{45E8CB8E-827B-A0ED-E358-150A7B0DE775}"/>
              </a:ext>
            </a:extLst>
          </p:cNvPr>
          <p:cNvCxnSpPr/>
          <p:nvPr/>
        </p:nvCxnSpPr>
        <p:spPr>
          <a:xfrm flipV="1">
            <a:off x="3728258" y="1916084"/>
            <a:ext cx="743989" cy="831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FE89756-9D7B-6CA0-712F-B87B277DF3FB}"/>
              </a:ext>
            </a:extLst>
          </p:cNvPr>
          <p:cNvCxnSpPr>
            <a:cxnSpLocks/>
          </p:cNvCxnSpPr>
          <p:nvPr/>
        </p:nvCxnSpPr>
        <p:spPr>
          <a:xfrm flipV="1">
            <a:off x="2876204" y="2290156"/>
            <a:ext cx="2011680" cy="5444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FF91CBB-7D6F-D873-26EF-4DEE495AE6C6}"/>
              </a:ext>
            </a:extLst>
          </p:cNvPr>
          <p:cNvCxnSpPr>
            <a:cxnSpLocks/>
          </p:cNvCxnSpPr>
          <p:nvPr/>
        </p:nvCxnSpPr>
        <p:spPr>
          <a:xfrm flipV="1">
            <a:off x="3503815" y="3226138"/>
            <a:ext cx="1305724" cy="249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5A5CAFA-6E9E-BCEB-3CE9-0EAEFD3648CB}"/>
              </a:ext>
            </a:extLst>
          </p:cNvPr>
          <p:cNvCxnSpPr>
            <a:cxnSpLocks/>
          </p:cNvCxnSpPr>
          <p:nvPr/>
        </p:nvCxnSpPr>
        <p:spPr>
          <a:xfrm flipV="1">
            <a:off x="3197910" y="4165503"/>
            <a:ext cx="2184581" cy="28068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575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Interpretation of Confidence Intervals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46207"/>
                <a:ext cx="3516086" cy="4151936"/>
              </a:xfrm>
            </p:spPr>
            <p:txBody>
              <a:bodyPr>
                <a:normAutofit fontScale="77500" lnSpcReduction="20000"/>
              </a:bodyPr>
              <a:lstStyle/>
              <a:p>
                <a:pPr marL="0" lvl="0" indent="0">
                  <a:buNone/>
                </a:pPr>
                <a:r>
                  <a:rPr lang="en-US" dirty="0"/>
                  <a:t>How can we interpret the confidence interval?</a:t>
                </a:r>
              </a:p>
              <a:p>
                <a:pPr lvl="0"/>
                <a:r>
                  <a:rPr lang="en-US" dirty="0"/>
                  <a:t>Confidence intervals are with respect to the </a:t>
                </a:r>
                <a:r>
                  <a:rPr lang="en-US" b="1" dirty="0"/>
                  <a:t>sampling distribution</a:t>
                </a:r>
                <a:r>
                  <a:rPr lang="en-US" dirty="0"/>
                  <a:t> of a statistic </a:t>
                </a:r>
                <a14:m>
                  <m:oMath xmlns:m="http://schemas.openxmlformats.org/officeDocument/2006/math">
                    <m:r>
                      <a:rPr lang="en-US">
                        <a:latin typeface="Cambria Math" panose="02040503050406030204" pitchFamily="18" charset="0"/>
                      </a:rPr>
                      <m:t>𝑠</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ℱ</m:t>
                            </m:r>
                          </m:e>
                        </m:acc>
                      </m:e>
                    </m:d>
                  </m:oMath>
                </a14:m>
                <a:endParaRPr lang="ar-AE" dirty="0"/>
              </a:p>
              <a:p>
                <a:pPr lvl="0"/>
                <a:r>
                  <a:rPr lang="en-US" dirty="0"/>
                  <a:t>CIs are a </a:t>
                </a:r>
                <a:r>
                  <a:rPr lang="en-US" b="1" dirty="0"/>
                  <a:t>measure of variation from sampling alone!</a:t>
                </a:r>
                <a:r>
                  <a:rPr lang="en-US" dirty="0"/>
                  <a:t> </a:t>
                </a:r>
              </a:p>
              <a:p>
                <a:pPr lvl="0"/>
                <a:r>
                  <a:rPr lang="en-US" dirty="0"/>
                  <a:t>With probability </a:t>
                </a:r>
                <a14:m>
                  <m:oMath xmlns:m="http://schemas.openxmlformats.org/officeDocument/2006/math">
                    <m:r>
                      <a:rPr lang="en-US" b="0" i="0" smtClean="0">
                        <a:latin typeface="Cambria Math" panose="02040503050406030204" pitchFamily="18" charset="0"/>
                      </a:rPr>
                      <m:t>1</m:t>
                    </m:r>
                    <m:r>
                      <a:rPr lang="en-US" b="0" i="0" smtClean="0">
                        <a:latin typeface="Cambria Math" panose="02040503050406030204" pitchFamily="18" charset="0"/>
                      </a:rPr>
                      <m:t>−</m:t>
                    </m:r>
                    <m:r>
                      <a:rPr lang="en-US">
                        <a:latin typeface="Cambria Math" panose="02040503050406030204" pitchFamily="18" charset="0"/>
                      </a:rPr>
                      <m:t>𝛼</m:t>
                    </m:r>
                  </m:oMath>
                </a14:m>
                <a:r>
                  <a:rPr lang="en-US" dirty="0"/>
                  <a:t> the sample statistic values computed from resamples of the population, </a:t>
                </a:r>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ℱ</m:t>
                            </m:r>
                          </m:e>
                        </m:acc>
                      </m:e>
                      <m:sub>
                        <m:r>
                          <a:rPr lang="ar-AE">
                            <a:latin typeface="Cambria Math" panose="02040503050406030204" pitchFamily="18" charset="0"/>
                          </a:rPr>
                          <m:t>𝑖</m:t>
                        </m:r>
                      </m:sub>
                    </m:sSub>
                  </m:oMath>
                </a14:m>
                <a:r>
                  <a:rPr lang="en-US" dirty="0"/>
                  <a:t>,</a:t>
                </a:r>
                <a:r>
                  <a:rPr lang="ar-AE" dirty="0"/>
                  <a:t> </a:t>
                </a:r>
                <a:r>
                  <a:rPr lang="en-US" dirty="0"/>
                  <a:t>are within the CI</a:t>
                </a:r>
              </a:p>
              <a:p>
                <a:pPr lvl="0"/>
                <a:r>
                  <a:rPr lang="en-US" dirty="0"/>
                  <a:t>Confidence intervals </a:t>
                </a:r>
                <a:r>
                  <a:rPr lang="en-US" b="1" dirty="0"/>
                  <a:t>do not indicate the probability the population parameter is within a range!</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560" t="-1909" r="-4506" b="-587"/>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6258934" y="4435928"/>
            <a:ext cx="407038" cy="336607"/>
          </a:xfrm>
          <a:prstGeom prst="rect">
            <a:avLst/>
          </a:prstGeom>
          <a:noFill/>
        </p:spPr>
        <p:txBody>
          <a:bodyPr/>
          <a:lstStyle/>
          <a:p>
            <a:pPr marL="0" lvl="0" indent="0" algn="ctr">
              <a:buNone/>
            </a:pPr>
            <a:r>
              <a:rPr lang="en-US" b="1" dirty="0"/>
              <a:t>CI</a:t>
            </a:r>
            <a:endParaRPr b="1" dirty="0"/>
          </a:p>
        </p:txBody>
      </p:sp>
      <p:cxnSp>
        <p:nvCxnSpPr>
          <p:cNvPr id="7" name="Straight Connector 6">
            <a:extLst>
              <a:ext uri="{FF2B5EF4-FFF2-40B4-BE49-F238E27FC236}">
                <a16:creationId xmlns:a16="http://schemas.microsoft.com/office/drawing/2014/main" id="{F6E9E5D8-2B5A-CC8B-5395-10E74996AD81}"/>
              </a:ext>
            </a:extLst>
          </p:cNvPr>
          <p:cNvCxnSpPr>
            <a:cxnSpLocks/>
          </p:cNvCxnSpPr>
          <p:nvPr/>
        </p:nvCxnSpPr>
        <p:spPr>
          <a:xfrm flipV="1">
            <a:off x="5756564" y="3757353"/>
            <a:ext cx="0" cy="96012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95A67F3-174D-7523-5CF8-81FC50A1DC4F}"/>
              </a:ext>
            </a:extLst>
          </p:cNvPr>
          <p:cNvCxnSpPr>
            <a:cxnSpLocks/>
          </p:cNvCxnSpPr>
          <p:nvPr/>
        </p:nvCxnSpPr>
        <p:spPr>
          <a:xfrm flipV="1">
            <a:off x="7168342" y="3757353"/>
            <a:ext cx="0" cy="996639"/>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3">
            <a:extLst>
              <a:ext uri="{FF2B5EF4-FFF2-40B4-BE49-F238E27FC236}">
                <a16:creationId xmlns:a16="http://schemas.microsoft.com/office/drawing/2014/main" id="{35D5DB71-0F11-FE02-83F5-4F34A7297CA8}"/>
              </a:ext>
            </a:extLst>
          </p:cNvPr>
          <p:cNvSpPr txBox="1"/>
          <p:nvPr/>
        </p:nvSpPr>
        <p:spPr>
          <a:xfrm>
            <a:off x="4216400" y="4906392"/>
            <a:ext cx="5080000" cy="336607"/>
          </a:xfrm>
          <a:prstGeom prst="rect">
            <a:avLst/>
          </a:prstGeom>
          <a:noFill/>
        </p:spPr>
        <p:txBody>
          <a:bodyPr/>
          <a:lstStyle/>
          <a:p>
            <a:pPr marL="0" lvl="0" indent="0" algn="ctr">
              <a:buNone/>
            </a:pPr>
            <a:r>
              <a:rPr sz="1600" dirty="0"/>
              <a:t>Sampling distribution of unknown population parameter</a:t>
            </a:r>
          </a:p>
        </p:txBody>
      </p:sp>
      <p:sp>
        <p:nvSpPr>
          <p:cNvPr id="14" name="Arrow: Right 13">
            <a:extLst>
              <a:ext uri="{FF2B5EF4-FFF2-40B4-BE49-F238E27FC236}">
                <a16:creationId xmlns:a16="http://schemas.microsoft.com/office/drawing/2014/main" id="{82ECBC60-AFCB-300E-DE2B-A64154A11124}"/>
              </a:ext>
            </a:extLst>
          </p:cNvPr>
          <p:cNvSpPr/>
          <p:nvPr/>
        </p:nvSpPr>
        <p:spPr>
          <a:xfrm>
            <a:off x="6604465" y="4558394"/>
            <a:ext cx="523698" cy="159079"/>
          </a:xfrm>
          <a:prstGeom prst="right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69233D4F-BE14-C89A-D232-3864605F5B3F}"/>
              </a:ext>
            </a:extLst>
          </p:cNvPr>
          <p:cNvSpPr/>
          <p:nvPr/>
        </p:nvSpPr>
        <p:spPr>
          <a:xfrm rot="10800000">
            <a:off x="5806345" y="4545307"/>
            <a:ext cx="523698" cy="159079"/>
          </a:xfrm>
          <a:prstGeom prst="right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5C75824-8878-1626-724A-FF615AA848EF}"/>
              </a:ext>
            </a:extLst>
          </p:cNvPr>
          <p:cNvCxnSpPr>
            <a:cxnSpLocks/>
          </p:cNvCxnSpPr>
          <p:nvPr/>
        </p:nvCxnSpPr>
        <p:spPr>
          <a:xfrm>
            <a:off x="3861262" y="3653444"/>
            <a:ext cx="1824643" cy="93933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a:t>
                </a:r>
                <a:r>
                  <a:rPr lang="en-US" b="1" dirty="0"/>
                  <a:t>confidence interval </a:t>
                </a:r>
                <a:r>
                  <a:rPr lang="en-US" dirty="0"/>
                  <a:t>by as the range of the distribution with </a:t>
                </a:r>
                <a14:m>
                  <m:oMath xmlns:m="http://schemas.openxmlformats.org/officeDocument/2006/math">
                    <m:r>
                      <a:rPr lang="en-US" smtClean="0">
                        <a:latin typeface="Cambria Math" panose="02040503050406030204" pitchFamily="18" charset="0"/>
                      </a:rPr>
                      <m:t>𝑃</m:t>
                    </m:r>
                    <m:d>
                      <m:dPr>
                        <m:ctrlPr>
                          <a:rPr lang="ar-AE" i="1" smtClean="0">
                            <a:latin typeface="Cambria Math" panose="02040503050406030204" pitchFamily="18" charset="0"/>
                          </a:rPr>
                        </m:ctrlPr>
                      </m:dPr>
                      <m:e>
                        <m:r>
                          <a:rPr lang="ar-AE">
                            <a:latin typeface="Cambria Math" panose="02040503050406030204" pitchFamily="18" charset="0"/>
                          </a:rPr>
                          <m:t>𝐱</m:t>
                        </m:r>
                      </m:e>
                    </m:d>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oMath>
                </a14:m>
                <a:endParaRPr lang="en-US" dirty="0"/>
              </a:p>
              <a:p>
                <a:pPr lvl="0"/>
                <a:r>
                  <a:rPr lang="en-US" dirty="0"/>
                  <a:t>Confidence interval corresponds to the span between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b="0" i="0" smtClean="0">
                        <a:latin typeface="Cambria Math" panose="02040503050406030204" pitchFamily="18" charset="0"/>
                      </a:rPr>
                      <m:t>2</m:t>
                    </m:r>
                  </m:oMath>
                </a14:m>
                <a:r>
                  <a:rPr lang="en-US" dirty="0"/>
                  <a:t> and</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quantiles of a distribution</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right and left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3"/>
                <a:stretch>
                  <a:fillRect l="-741" t="-247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lang="en-US" dirty="0"/>
                  <a:t>Can understand </a:t>
                </a:r>
                <a:r>
                  <a:rPr lang="en-US" b="1" dirty="0"/>
                  <a:t>one sided</a:t>
                </a:r>
                <a:r>
                  <a:rPr lang="en-US" dirty="0"/>
                  <a:t> </a:t>
                </a:r>
                <a:r>
                  <a:rPr lang="en-US" b="1" dirty="0"/>
                  <a:t>confidence interval </a:t>
                </a:r>
                <a:r>
                  <a:rPr lang="en-US" dirty="0"/>
                  <a:t>by considering either the  </a:t>
                </a:r>
                <a14:m>
                  <m:oMath xmlns:m="http://schemas.openxmlformats.org/officeDocument/2006/math">
                    <m:r>
                      <a:rPr lang="en-US">
                        <a:latin typeface="Cambria Math" panose="02040503050406030204" pitchFamily="18" charset="0"/>
                      </a:rPr>
                      <m:t>𝛼</m:t>
                    </m:r>
                  </m:oMath>
                </a14:m>
                <a:r>
                  <a:rPr lang="en-US" dirty="0"/>
                  <a:t> or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oMath>
                </a14:m>
                <a:r>
                  <a:rPr lang="en-US" dirty="0"/>
                  <a:t> quantiles of a distribution</a:t>
                </a:r>
              </a:p>
              <a:p>
                <a:pPr lvl="0"/>
                <a:r>
                  <a:rPr lang="en-US" dirty="0"/>
                  <a:t>Characterize uncertainty by either the maximum or minimum value of a random variable, </a:t>
                </a:r>
                <a14:m>
                  <m:oMath xmlns:m="http://schemas.openxmlformats.org/officeDocument/2006/math">
                    <m:r>
                      <a:rPr lang="en-US">
                        <a:latin typeface="Cambria Math" panose="02040503050406030204" pitchFamily="18" charset="0"/>
                      </a:rPr>
                      <m:t>𝑥</m:t>
                    </m:r>
                  </m:oMath>
                </a14:m>
                <a:endParaRPr lang="en-US" dirty="0"/>
              </a:p>
              <a:p>
                <a:pPr lvl="0"/>
                <a:r>
                  <a:rPr lang="en-US" dirty="0"/>
                  <a:t>For upper one-sided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r>
                            <a:rPr lang="ar-AE">
                              <a:latin typeface="Cambria Math" panose="02040503050406030204" pitchFamily="18" charset="0"/>
                            </a:rPr>
                            <m:t>𝑥</m:t>
                          </m:r>
                          <m:r>
                            <a:rPr lang="ar-AE">
                              <a:latin typeface="Cambria Math" panose="02040503050406030204" pitchFamily="18" charset="0"/>
                            </a:rPr>
                            <m:t>≤</m:t>
                          </m:r>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ar-AE"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𝑝𝑝𝑒𝑟</m:t>
                              </m:r>
                            </m:sub>
                          </m:sSub>
                        </m:e>
                      </m:d>
                    </m:oMath>
                  </m:oMathPara>
                </a14:m>
                <a:endParaRPr lang="ar-AE" dirty="0"/>
              </a:p>
              <a:p>
                <a:pPr lvl="0"/>
                <a:r>
                  <a:rPr lang="en-US" dirty="0"/>
                  <a:t>For lower one-sided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r>
                            <a:rPr lang="ar-AE">
                              <a:latin typeface="Cambria Math" panose="02040503050406030204" pitchFamily="18" charset="0"/>
                            </a:rPr>
                            <m:t>𝑥</m:t>
                          </m:r>
                          <m:r>
                            <a:rPr lang="ar-AE">
                              <a:latin typeface="Cambria Math" panose="02040503050406030204" pitchFamily="18" charset="0"/>
                            </a:rPr>
                            <m:t>≥</m:t>
                          </m:r>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ar-AE" dirty="0"/>
              </a:p>
              <a:p>
                <a:pPr lvl="0"/>
                <a:r>
                  <a:rPr lang="en-US" dirty="0"/>
                  <a:t>Example: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r>
                            <a:rPr lang="ar-AE">
                              <a:latin typeface="Cambria Math" panose="02040503050406030204" pitchFamily="18" charset="0"/>
                            </a:rPr>
                            <m:t>−</m:t>
                          </m:r>
                          <m:r>
                            <a:rPr lang="ar-AE">
                              <a:latin typeface="Cambria Math" panose="02040503050406030204" pitchFamily="18" charset="0"/>
                            </a:rPr>
                            <m:t>∞</m:t>
                          </m:r>
                          <m:r>
                            <a:rPr lang="ar-AE">
                              <a:latin typeface="Cambria Math" panose="02040503050406030204" pitchFamily="18" charset="0"/>
                            </a:rPr>
                            <m:t>≤</m:t>
                          </m:r>
                          <m:r>
                            <a:rPr lang="ar-AE">
                              <a:latin typeface="Cambria Math" panose="02040503050406030204" pitchFamily="18" charset="0"/>
                            </a:rPr>
                            <m:t>𝑥</m:t>
                          </m:r>
                          <m:r>
                            <a:rPr lang="ar-AE">
                              <a:latin typeface="Cambria Math" panose="02040503050406030204" pitchFamily="18" charset="0"/>
                            </a:rPr>
                            <m:t>≤</m:t>
                          </m:r>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e>
                      </m:d>
                    </m:oMath>
                  </m:oMathPara>
                </a14:m>
                <a:endParaRPr lang="ar-AE" dirty="0"/>
              </a:p>
              <a:p>
                <a:pPr lvl="0"/>
                <a:r>
                  <a:rPr lang="en-US" dirty="0"/>
                  <a:t>Or,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one-sided lower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𝑥</m:t>
                          </m:r>
                          <m:r>
                            <a:rPr lang="ar-AE">
                              <a:latin typeface="Cambria Math" panose="02040503050406030204" pitchFamily="18" charset="0"/>
                            </a:rPr>
                            <m:t>≤</m:t>
                          </m:r>
                          <m:r>
                            <a:rPr lang="ar-AE">
                              <a:latin typeface="Cambria Math" panose="02040503050406030204" pitchFamily="18" charset="0"/>
                            </a:rPr>
                            <m:t>∞</m:t>
                          </m:r>
                        </m:e>
                      </m:d>
                    </m:oMath>
                  </m:oMathPara>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lang="en-US" sz="1600" dirty="0"/>
                  <a:t>Example of </a:t>
                </a:r>
                <a:r>
                  <a:rPr sz="1600" dirty="0"/>
                  <a:t>confidence intervals</a:t>
                </a:r>
              </a:p>
              <a:p>
                <a:pPr marL="285750" lvl="0" indent="-285750">
                  <a:buFont typeface="Arial" panose="020B0604020202020204" pitchFamily="34" charset="0"/>
                  <a:buChar char="•"/>
                </a:pPr>
                <a:r>
                  <a:rPr lang="en-US" sz="1600" dirty="0"/>
                  <a:t>Plot of the</a:t>
                </a:r>
                <a:r>
                  <a:rPr sz="1600" dirty="0"/>
                  <a:t>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sz="1600" dirty="0"/>
                  <a:t>Horizontal double arrow shows the range of the </a:t>
                </a:r>
                <a:r>
                  <a:rPr lang="en-US" sz="1600" b="1" dirty="0"/>
                  <a:t>two-sided 95% confidence interval</a:t>
                </a:r>
                <a:endParaRPr lang="en-US" sz="1600" dirty="0"/>
              </a:p>
              <a:p>
                <a:pPr marL="285750" lvl="0" indent="-285750">
                  <a:buFont typeface="Arial" panose="020B0604020202020204" pitchFamily="34" charset="0"/>
                  <a:buChar char="•"/>
                </a:pPr>
                <a:r>
                  <a:rPr sz="1600" dirty="0"/>
                  <a:t>Vertical double arrow shows the part of the distribution within the confidence intervals</a:t>
                </a:r>
              </a:p>
              <a:p>
                <a:pPr lvl="0" indent="0">
                  <a:buNone/>
                </a:pPr>
                <a:r>
                  <a:rPr sz="1600" dirty="0">
                    <a:latin typeface="Courier"/>
                  </a:rPr>
                  <a:t>## Confidence Interval, lower: -1.96, upper:  1.96</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3A0741C-3B59-F5F2-E6D6-2827D90634BB}"/>
              </a:ext>
            </a:extLst>
          </p:cNvPr>
          <p:cNvPicPr>
            <a:picLocks noChangeAspect="1"/>
          </p:cNvPicPr>
          <p:nvPr/>
        </p:nvPicPr>
        <p:blipFill>
          <a:blip r:embed="rId3"/>
          <a:stretch>
            <a:fillRect/>
          </a:stretch>
        </p:blipFill>
        <p:spPr>
          <a:xfrm>
            <a:off x="3897086" y="787845"/>
            <a:ext cx="5203200" cy="4150868"/>
          </a:xfrm>
          <a:prstGeom prst="rect">
            <a:avLst/>
          </a:prstGeom>
        </p:spPr>
      </p:pic>
      <p:cxnSp>
        <p:nvCxnSpPr>
          <p:cNvPr id="3" name="Straight Arrow Connector 2">
            <a:extLst>
              <a:ext uri="{FF2B5EF4-FFF2-40B4-BE49-F238E27FC236}">
                <a16:creationId xmlns:a16="http://schemas.microsoft.com/office/drawing/2014/main" id="{3861D0CC-8B72-31C6-D436-8AC830E6C321}"/>
              </a:ext>
            </a:extLst>
          </p:cNvPr>
          <p:cNvCxnSpPr>
            <a:cxnSpLocks/>
          </p:cNvCxnSpPr>
          <p:nvPr/>
        </p:nvCxnSpPr>
        <p:spPr>
          <a:xfrm>
            <a:off x="3350029" y="1645920"/>
            <a:ext cx="3133898" cy="10224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49C3EA9-B0F3-DF5D-069E-EB3F01DBEEF2}"/>
              </a:ext>
            </a:extLst>
          </p:cNvPr>
          <p:cNvCxnSpPr>
            <a:cxnSpLocks/>
          </p:cNvCxnSpPr>
          <p:nvPr/>
        </p:nvCxnSpPr>
        <p:spPr>
          <a:xfrm>
            <a:off x="3640975" y="3088178"/>
            <a:ext cx="897774" cy="3200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D051795-7FEC-17C0-6472-373031E5DA66}"/>
              </a:ext>
            </a:extLst>
          </p:cNvPr>
          <p:cNvCxnSpPr>
            <a:cxnSpLocks/>
          </p:cNvCxnSpPr>
          <p:nvPr/>
        </p:nvCxnSpPr>
        <p:spPr>
          <a:xfrm>
            <a:off x="3566160" y="2186247"/>
            <a:ext cx="2464724" cy="19285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r="-8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Interpreting </a:t>
            </a:r>
            <a:r>
              <a:rPr dirty="0"/>
              <a:t>Hypothesis </a:t>
            </a:r>
            <a:r>
              <a:rPr lang="en-US" dirty="0"/>
              <a:t>Tests</a:t>
            </a:r>
            <a:endParaRPr dirty="0"/>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a:t>
            </a:r>
            <a:r>
              <a:rPr lang="en-US" dirty="0"/>
              <a:t>s</a:t>
            </a:r>
            <a:r>
              <a:rPr dirty="0"/>
              <a:t> a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lang="en-US" dirty="0"/>
              <a:t>The</a:t>
            </a:r>
            <a:r>
              <a:rPr dirty="0"/>
              <a:t> </a:t>
            </a:r>
            <a:r>
              <a:rPr b="1" dirty="0"/>
              <a:t>null hypothesis</a:t>
            </a:r>
            <a:r>
              <a:rPr lang="en-US" b="1" dirty="0"/>
              <a:t>; </a:t>
            </a:r>
            <a:r>
              <a:rPr dirty="0"/>
              <a:t>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   </a:t>
            </a:r>
          </a:p>
          <a:p>
            <a:pPr lvl="1"/>
            <a:r>
              <a:rPr lang="en-US" dirty="0"/>
              <a:t>Test hypothesis that the parameter values are not significant </a:t>
            </a:r>
          </a:p>
          <a:p>
            <a:pPr lvl="1"/>
            <a:r>
              <a:rPr lang="en-US" dirty="0"/>
              <a:t>Test if differences in model</a:t>
            </a:r>
            <a:r>
              <a:rPr dirty="0"/>
              <a:t> performance</a:t>
            </a:r>
            <a:r>
              <a:rPr lang="en-US" dirty="0"/>
              <a:t> are significant   </a:t>
            </a:r>
            <a:endParaRPr dirty="0"/>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a:bodyPr>
          <a:lstStyle/>
          <a:p>
            <a:pPr marL="0" indent="0">
              <a:buNone/>
            </a:pPr>
            <a:r>
              <a:rPr lang="en-US" dirty="0"/>
              <a:t>A great many tests have been developed  </a:t>
            </a:r>
          </a:p>
          <a:p>
            <a:r>
              <a:rPr dirty="0"/>
              <a:t>Different tests for </a:t>
            </a:r>
            <a:r>
              <a:rPr b="1" dirty="0"/>
              <a:t>one sample</a:t>
            </a:r>
            <a:r>
              <a:rPr dirty="0"/>
              <a:t>, </a:t>
            </a:r>
            <a:r>
              <a:rPr b="1" dirty="0"/>
              <a:t>two samples</a:t>
            </a:r>
            <a:r>
              <a:rPr dirty="0"/>
              <a:t> or more</a:t>
            </a:r>
            <a:endParaRPr lang="en-US" dirty="0"/>
          </a:p>
          <a:p>
            <a:r>
              <a:rPr b="1" dirty="0"/>
              <a:t>Parametric</a:t>
            </a:r>
            <a:r>
              <a:rPr dirty="0"/>
              <a:t> test uses assumptions about the</a:t>
            </a:r>
            <a:r>
              <a:rPr lang="en-US" dirty="0"/>
              <a:t> sample</a:t>
            </a:r>
            <a:r>
              <a:rPr dirty="0"/>
              <a:t> distribution</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a:t>
            </a:r>
            <a:r>
              <a:rPr lang="en-US" dirty="0"/>
              <a:t> </a:t>
            </a:r>
            <a:r>
              <a:rPr lang="en-US" b="1" dirty="0"/>
              <a:t>count</a:t>
            </a:r>
            <a:r>
              <a:rPr lang="en-US" dirty="0"/>
              <a:t>,</a:t>
            </a:r>
            <a:r>
              <a:rPr dirty="0"/>
              <a:t> </a:t>
            </a:r>
            <a:r>
              <a:rPr b="1" dirty="0"/>
              <a:t>ratio</a:t>
            </a:r>
            <a:r>
              <a:rPr lang="en-US" b="1" dirty="0"/>
              <a:t>s, …</a:t>
            </a:r>
            <a:endParaRPr lang="en-US" dirty="0"/>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45C16-A15F-A9B8-5B78-C7044C937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4B683-4DF5-E575-2C3B-DD510C74B5AD}"/>
              </a:ext>
            </a:extLst>
          </p:cNvPr>
          <p:cNvSpPr>
            <a:spLocks noGrp="1"/>
          </p:cNvSpPr>
          <p:nvPr>
            <p:ph type="title"/>
          </p:nvPr>
        </p:nvSpPr>
        <p:spPr/>
        <p:txBody>
          <a:bodyPr/>
          <a:lstStyle/>
          <a:p>
            <a:pPr marL="0" lvl="0" indent="0">
              <a:buNone/>
            </a:pPr>
            <a:r>
              <a:t>Types of Hypothesis Tests</a:t>
            </a:r>
          </a:p>
        </p:txBody>
      </p:sp>
      <p:sp>
        <p:nvSpPr>
          <p:cNvPr id="3" name="Content Placeholder 2">
            <a:extLst>
              <a:ext uri="{FF2B5EF4-FFF2-40B4-BE49-F238E27FC236}">
                <a16:creationId xmlns:a16="http://schemas.microsoft.com/office/drawing/2014/main" id="{9C71FB8A-63FC-3914-09B7-0D91DB655960}"/>
              </a:ext>
            </a:extLst>
          </p:cNvPr>
          <p:cNvSpPr>
            <a:spLocks noGrp="1"/>
          </p:cNvSpPr>
          <p:nvPr>
            <p:ph idx="1"/>
          </p:nvPr>
        </p:nvSpPr>
        <p:spPr>
          <a:xfrm>
            <a:off x="457200" y="1034144"/>
            <a:ext cx="8229600" cy="3980542"/>
          </a:xfrm>
        </p:spPr>
        <p:txBody>
          <a:bodyPr>
            <a:normAutofit fontScale="92500" lnSpcReduction="10000"/>
          </a:bodyPr>
          <a:lstStyle/>
          <a:p>
            <a:pPr marL="0" indent="0">
              <a:buNone/>
            </a:pPr>
            <a:r>
              <a:rPr lang="en-US" dirty="0"/>
              <a:t>A great many tests have been developed  </a:t>
            </a:r>
          </a:p>
          <a:p>
            <a:r>
              <a:rPr lang="en-US" dirty="0"/>
              <a:t>Common tests are available to </a:t>
            </a:r>
            <a:r>
              <a:rPr dirty="0"/>
              <a:t>compare</a:t>
            </a:r>
            <a:r>
              <a:rPr lang="en-US" dirty="0"/>
              <a:t> many statistics</a:t>
            </a:r>
          </a:p>
          <a:p>
            <a:r>
              <a:rPr dirty="0"/>
              <a:t>effect size (e.g. means)</a:t>
            </a:r>
            <a:endParaRPr lang="en-US" dirty="0"/>
          </a:p>
          <a:p>
            <a:r>
              <a:rPr lang="en-US" dirty="0"/>
              <a:t>V</a:t>
            </a:r>
            <a:r>
              <a:rPr dirty="0"/>
              <a:t>ariance</a:t>
            </a:r>
            <a:endParaRPr lang="en-US" dirty="0"/>
          </a:p>
          <a:p>
            <a:r>
              <a:rPr dirty="0"/>
              <a:t>goodness of fit</a:t>
            </a:r>
            <a:endParaRPr lang="en-US" dirty="0"/>
          </a:p>
          <a:p>
            <a:r>
              <a:rPr lang="en-US" dirty="0"/>
              <a:t>C</a:t>
            </a:r>
            <a:r>
              <a:rPr dirty="0"/>
              <a:t>orrelation</a:t>
            </a:r>
            <a:endParaRPr lang="en-US" dirty="0"/>
          </a:p>
          <a:p>
            <a:r>
              <a:rPr lang="en-US" dirty="0"/>
              <a:t>H</a:t>
            </a:r>
            <a:r>
              <a:rPr dirty="0"/>
              <a:t>eteroskedasticity</a:t>
            </a:r>
            <a:endParaRPr lang="en-US" dirty="0"/>
          </a:p>
          <a:p>
            <a:r>
              <a:rPr dirty="0"/>
              <a:t>distribution assumptions</a:t>
            </a:r>
            <a:endParaRPr lang="en-US" dirty="0"/>
          </a:p>
          <a:p>
            <a:r>
              <a:rPr dirty="0"/>
              <a:t>Independence</a:t>
            </a:r>
            <a:endParaRPr lang="en-US" dirty="0"/>
          </a:p>
          <a:p>
            <a:r>
              <a:rPr lang="en-US" dirty="0"/>
              <a:t>Etc.</a:t>
            </a:r>
            <a:endParaRPr dirty="0"/>
          </a:p>
        </p:txBody>
      </p:sp>
    </p:spTree>
    <p:extLst>
      <p:ext uri="{BB962C8B-B14F-4D97-AF65-F5344CB8AC3E}">
        <p14:creationId xmlns:p14="http://schemas.microsoft.com/office/powerpoint/2010/main" val="169687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add understanding?</a:t>
            </a:r>
            <a:endParaRPr lang="en-US" dirty="0"/>
          </a:p>
          <a:p>
            <a:pPr lvl="0"/>
            <a:r>
              <a:rPr lang="en-US" dirty="0"/>
              <a:t>Etc.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2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a:t>
            </a:r>
            <a:r>
              <a:rPr lang="en-US" dirty="0"/>
              <a:t>variation</a:t>
            </a:r>
            <a:r>
              <a:rPr dirty="0"/>
              <a:t> of a statistical </a:t>
            </a:r>
            <a:r>
              <a:rPr b="1" dirty="0"/>
              <a:t>point estimate</a:t>
            </a:r>
            <a:r>
              <a:rPr lang="en-US" dirty="0"/>
              <a:t> from </a:t>
            </a:r>
            <a:r>
              <a:rPr lang="en-US" b="1" dirty="0"/>
              <a:t>random sampling alone</a:t>
            </a:r>
          </a:p>
          <a:p>
            <a:pPr lvl="1"/>
            <a:r>
              <a:rPr dirty="0"/>
              <a:t>A </a:t>
            </a:r>
            <a:r>
              <a:rPr b="1" dirty="0"/>
              <a:t>point estimate</a:t>
            </a:r>
            <a:r>
              <a:rPr dirty="0"/>
              <a:t> is the best estimate of a statistic</a:t>
            </a:r>
            <a:r>
              <a:rPr lang="en-US" dirty="0"/>
              <a:t> from the sampled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a:t>
            </a:r>
            <a:r>
              <a:rPr lang="en-US" dirty="0"/>
              <a:t>sample estimate </a:t>
            </a:r>
            <a:r>
              <a:rPr dirty="0"/>
              <a:t>is within some range around the point estimate</a:t>
            </a:r>
          </a:p>
          <a:p>
            <a:pPr lvl="1"/>
            <a:r>
              <a:rPr b="1" dirty="0"/>
              <a:t>One-sided confidence intervals:</a:t>
            </a:r>
            <a:r>
              <a:rPr dirty="0"/>
              <a:t> express confidence that the </a:t>
            </a:r>
            <a:r>
              <a:rPr lang="en-US" dirty="0"/>
              <a:t>sample</a:t>
            </a:r>
            <a:r>
              <a:rPr dirty="0"/>
              <a:t> estimate is greater or less than some range of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1710</Words>
  <Application>Microsoft Office PowerPoint</Application>
  <PresentationFormat>On-screen Show (16:9)</PresentationFormat>
  <Paragraphs>170</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Types of Hypothesis Tests</vt:lpstr>
      <vt:lpstr>Inference for Hypotheses</vt:lpstr>
      <vt:lpstr>Inference for Hypotheses</vt:lpstr>
      <vt:lpstr>Confidence Intervals; the Key to Inference</vt:lpstr>
      <vt:lpstr>What is the Sampling Distribution? </vt:lpstr>
      <vt:lpstr>Interpretation of Confidence Intervals</vt:lpstr>
      <vt:lpstr>Confidence Intervals; the Key to Inference</vt:lpstr>
      <vt:lpstr>Confidence Intervals; the Key to Inference</vt:lpstr>
      <vt:lpstr>Example; confidence intervals of the Normal distribution</vt:lpstr>
      <vt:lpstr>Example, Inference for the mean</vt:lpstr>
      <vt:lpstr>Hypothesis testing steps</vt:lpstr>
      <vt:lpstr>Confidence and Hypothesis Testing</vt:lpstr>
      <vt:lpstr>Cutoffs for Hypothesis Tests</vt:lpstr>
      <vt:lpstr>Interpreting Hypothesis Tests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46</cp:revision>
  <dcterms:created xsi:type="dcterms:W3CDTF">2024-08-16T02:14:30Z</dcterms:created>
  <dcterms:modified xsi:type="dcterms:W3CDTF">2025-09-15T00:33:29Z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