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301" r:id="rId23"/>
    <p:sldId id="302" r:id="rId24"/>
    <p:sldId id="277" r:id="rId25"/>
    <p:sldId id="278" r:id="rId26"/>
    <p:sldId id="279" r:id="rId27"/>
    <p:sldId id="280" r:id="rId28"/>
    <p:sldId id="300" r:id="rId29"/>
    <p:sldId id="303" r:id="rId30"/>
    <p:sldId id="281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8744" y="1711404"/>
            <a:ext cx="4898749" cy="26860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8175" y="4458721"/>
            <a:ext cx="4825538" cy="63227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372E0-DC1E-6CBE-B568-6ADB4D3FC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658" y="1749290"/>
                <a:ext cx="3516086" cy="33160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Draw a </a:t>
                </a:r>
                <a:r>
                  <a:rPr lang="en-US" b="1" dirty="0"/>
                  <a:t>single random sample </a:t>
                </a:r>
                <a:r>
                  <a:rPr lang="en-US" dirty="0"/>
                  <a:t>from the population,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Draw </a:t>
                </a:r>
                <a:r>
                  <a:rPr lang="en-US" b="1" dirty="0"/>
                  <a:t>multiple resamples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from the sample</a:t>
                </a:r>
                <a:endParaRPr lang="ar-AE" dirty="0"/>
              </a:p>
              <a:p>
                <a:r>
                  <a:rPr lang="en-US" dirty="0"/>
                  <a:t>Compute a statistic,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:r>
                  <a:rPr lang="en-US" dirty="0"/>
                  <a:t>from each resample</a:t>
                </a:r>
              </a:p>
              <a:p>
                <a:r>
                  <a:rPr lang="en-US" dirty="0"/>
                  <a:t>The distribution of the statistic values is the </a:t>
                </a:r>
                <a:r>
                  <a:rPr lang="en-US" b="1" dirty="0"/>
                  <a:t>bootstrap distribution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372E0-DC1E-6CBE-B568-6ADB4D3FC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8" y="1749290"/>
                <a:ext cx="3516086" cy="3316081"/>
              </a:xfrm>
              <a:prstGeom prst="rect">
                <a:avLst/>
              </a:prstGeom>
              <a:blipFill>
                <a:blip r:embed="rId3"/>
                <a:stretch>
                  <a:fillRect l="-1906" t="-3125" r="-26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56D28-26A6-98BD-77BC-6BE68FE9D245}"/>
              </a:ext>
            </a:extLst>
          </p:cNvPr>
          <p:cNvCxnSpPr>
            <a:cxnSpLocks/>
          </p:cNvCxnSpPr>
          <p:nvPr/>
        </p:nvCxnSpPr>
        <p:spPr>
          <a:xfrm>
            <a:off x="2915160" y="2173006"/>
            <a:ext cx="1831407" cy="17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DE64A8-F52C-0E2D-E4FD-1A9C0F2C638E}"/>
              </a:ext>
            </a:extLst>
          </p:cNvPr>
          <p:cNvCxnSpPr>
            <a:cxnSpLocks/>
          </p:cNvCxnSpPr>
          <p:nvPr/>
        </p:nvCxnSpPr>
        <p:spPr>
          <a:xfrm>
            <a:off x="3545378" y="2943188"/>
            <a:ext cx="552797" cy="8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8D37-039F-4787-3606-07CA315AE51A}"/>
              </a:ext>
            </a:extLst>
          </p:cNvPr>
          <p:cNvCxnSpPr>
            <a:cxnSpLocks/>
          </p:cNvCxnSpPr>
          <p:nvPr/>
        </p:nvCxnSpPr>
        <p:spPr>
          <a:xfrm flipV="1">
            <a:off x="2915160" y="3361439"/>
            <a:ext cx="1894379" cy="316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87C76-3203-1891-BAA5-E03A8E94ED3E}"/>
              </a:ext>
            </a:extLst>
          </p:cNvPr>
          <p:cNvCxnSpPr>
            <a:cxnSpLocks/>
          </p:cNvCxnSpPr>
          <p:nvPr/>
        </p:nvCxnSpPr>
        <p:spPr>
          <a:xfrm flipV="1">
            <a:off x="3466407" y="4139520"/>
            <a:ext cx="1758851" cy="186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b="1" dirty="0"/>
              <a:t> </a:t>
            </a:r>
            <a:r>
              <a:rPr lang="en-US" b="1" dirty="0"/>
              <a:t>and sample </a:t>
            </a:r>
            <a:r>
              <a:rPr b="1" dirty="0"/>
              <a:t>size n</a:t>
            </a:r>
            <a:endParaRPr lang="en-US" b="1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  <a:r>
              <a:rPr lang="en-US" dirty="0"/>
              <a:t> of the statistic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416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/>
      <p:bldP spid="66" grpId="0"/>
      <p:bldP spid="67" grpId="0"/>
      <p:bldP spid="68" grpId="0"/>
      <p:bldP spid="69" grpId="0"/>
      <p:bldP spid="5" grpId="0" animBg="1"/>
      <p:bldP spid="64" grpId="0" animBg="1"/>
      <p:bldP spid="70" grpId="0" animBg="1"/>
      <p:bldP spid="71" grpId="0" animBg="1"/>
      <p:bldP spid="6" grpId="0"/>
      <p:bldP spid="72" grpId="0"/>
      <p:bldP spid="73" grpId="0"/>
      <p:bldP spid="74" grpId="0"/>
      <p:bldP spid="7" grpId="0" animBg="1"/>
      <p:bldP spid="75" grpId="0"/>
      <p:bldP spid="76" grpId="0"/>
      <p:bldP spid="77" grpId="0" animBg="1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167" y="1023258"/>
            <a:ext cx="7597833" cy="382306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A58D1-802F-34A5-1E0E-71826D0016BC}"/>
              </a:ext>
            </a:extLst>
          </p:cNvPr>
          <p:cNvSpPr txBox="1"/>
          <p:nvPr/>
        </p:nvSpPr>
        <p:spPr>
          <a:xfrm>
            <a:off x="91439" y="1359923"/>
            <a:ext cx="1724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Iterate over number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 to list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bootstrap statistic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AFF5A-CD55-D518-A940-5765C9FA66BD}"/>
              </a:ext>
            </a:extLst>
          </p:cNvPr>
          <p:cNvCxnSpPr>
            <a:cxnSpLocks/>
          </p:cNvCxnSpPr>
          <p:nvPr/>
        </p:nvCxnSpPr>
        <p:spPr>
          <a:xfrm>
            <a:off x="1483822" y="2173006"/>
            <a:ext cx="885305" cy="398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0CC93C-353D-DB3E-CBCC-BF12A9BAA7FD}"/>
              </a:ext>
            </a:extLst>
          </p:cNvPr>
          <p:cNvCxnSpPr>
            <a:cxnSpLocks/>
          </p:cNvCxnSpPr>
          <p:nvPr/>
        </p:nvCxnSpPr>
        <p:spPr>
          <a:xfrm>
            <a:off x="1483822" y="3133898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B044F-625E-6DE4-AF45-B12C437C1B21}"/>
              </a:ext>
            </a:extLst>
          </p:cNvPr>
          <p:cNvCxnSpPr>
            <a:cxnSpLocks/>
          </p:cNvCxnSpPr>
          <p:nvPr/>
        </p:nvCxnSpPr>
        <p:spPr>
          <a:xfrm flipV="1">
            <a:off x="1483822" y="3487189"/>
            <a:ext cx="785553" cy="56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462356" cy="38456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Percentile method </a:t>
                </a:r>
                <a:r>
                  <a:rPr lang="en-US" dirty="0"/>
                  <a:t>is a simple algorithm for computing bootstrap CIs</a:t>
                </a:r>
              </a:p>
              <a:p>
                <a:pPr lvl="0"/>
                <a:r>
                  <a:rPr lang="en-US"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Define confidence level, </a:t>
                </a:r>
                <a:r>
                  <a:rPr lang="en-US" dirty="0" err="1"/>
                  <a:t>eg.</a:t>
                </a:r>
                <a:r>
                  <a:rPr lang="en-US" dirty="0"/>
                  <a:t> 95%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pPr marL="685800" lvl="1" indent="-342900">
                  <a:buAutoNum type="arabicPeriod"/>
                </a:pPr>
                <a:r>
                  <a:rPr lang="en-US" dirty="0"/>
                  <a:t>Sort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in ascending order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Lower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ar-AE" dirty="0"/>
              </a:p>
              <a:p>
                <a:pPr lvl="1">
                  <a:buAutoNum type="arabicPeriod"/>
                </a:pPr>
                <a:r>
                  <a:rPr lang="en-US" dirty="0"/>
                  <a:t>Upper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Percentile method is known to be biased</a:t>
                </a:r>
              </a:p>
              <a:p>
                <a:pPr lvl="1"/>
                <a:r>
                  <a:rPr lang="en-US" dirty="0"/>
                  <a:t>Bias correction methods available – See </a:t>
                </a:r>
                <a:r>
                  <a:rPr lang="en-US" dirty="0">
                    <a:hlinkClick r:id="rId2"/>
                  </a:rPr>
                  <a:t>Efron and </a:t>
                </a:r>
                <a:r>
                  <a:rPr lang="en-US" dirty="0" err="1">
                    <a:hlinkClick r:id="rId2"/>
                  </a:rPr>
                  <a:t>Hasti</a:t>
                </a:r>
                <a:r>
                  <a:rPr lang="en-US" dirty="0">
                    <a:hlinkClick r:id="rId2"/>
                  </a:rPr>
                  <a:t> (2016)</a:t>
                </a:r>
                <a:endParaRPr lang="en-US" dirty="0"/>
              </a:p>
              <a:p>
                <a:pPr lvl="0"/>
                <a:r>
                  <a:rPr lang="en-US" dirty="0" err="1"/>
                  <a:t>Efrom</a:t>
                </a:r>
                <a:r>
                  <a:rPr lang="en-US" dirty="0"/>
                  <a:t> and </a:t>
                </a:r>
                <a:r>
                  <a:rPr lang="en-US" dirty="0" err="1"/>
                  <a:t>Tibshirani</a:t>
                </a:r>
                <a:r>
                  <a:rPr lang="en-US" dirty="0"/>
                  <a:t> (1993) and Efron and </a:t>
                </a:r>
                <a:r>
                  <a:rPr lang="en-US" dirty="0" err="1"/>
                  <a:t>Hasti</a:t>
                </a:r>
                <a:r>
                  <a:rPr lang="en-US" dirty="0"/>
                  <a:t> (2016) using at least 2,000 bootstrap samples to estimate confidence intervals</a:t>
                </a:r>
              </a:p>
              <a:p>
                <a:pPr lvl="0"/>
                <a:r>
                  <a:rPr lang="en-US" dirty="0"/>
                  <a:t>Other authors recommend a larger number (e.g. 5,000-20,000) of resamples given low computer cost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462356" cy="3845674"/>
              </a:xfrm>
              <a:blipFill>
                <a:blip r:embed="rId3"/>
                <a:stretch>
                  <a:fillRect l="-937" t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r>
              <a:rPr dirty="0"/>
              <a:t>In practice, bias</a:t>
            </a:r>
            <a:r>
              <a:rPr lang="en-US" dirty="0"/>
              <a:t> correction</a:t>
            </a:r>
            <a:r>
              <a:rPr dirty="0"/>
              <a:t> </a:t>
            </a:r>
            <a:r>
              <a:rPr lang="en-US" dirty="0"/>
              <a:t>can be </a:t>
            </a:r>
            <a:r>
              <a:rPr dirty="0"/>
              <a:t>applied</a:t>
            </a:r>
            <a:r>
              <a:rPr lang="en-US" dirty="0"/>
              <a:t> – See </a:t>
            </a:r>
            <a:r>
              <a:rPr lang="en-US" dirty="0">
                <a:hlinkClick r:id="rId2"/>
              </a:rPr>
              <a:t>Efron and Hasti (2016)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</a:t>
            </a:r>
            <a:r>
              <a:rPr lang="en-US" dirty="0"/>
              <a:t>until late </a:t>
            </a:r>
            <a:r>
              <a:rPr dirty="0"/>
              <a:t>20th Century</a:t>
            </a:r>
          </a:p>
          <a:p>
            <a:pPr lvl="0"/>
            <a:r>
              <a:rPr dirty="0"/>
              <a:t>Repeatedly re-sampling the data </a:t>
            </a:r>
            <a:r>
              <a:rPr lang="en-US" dirty="0"/>
              <a:t>using</a:t>
            </a:r>
            <a:r>
              <a:rPr dirty="0"/>
              <a:t>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</a:t>
            </a:r>
            <a:r>
              <a:rPr lang="en-US" dirty="0"/>
              <a:t>s</a:t>
            </a:r>
            <a:r>
              <a:rPr dirty="0"/>
              <a:t> and the central limit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One-Sample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89424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A one-sample t-test is strictly valid for Normal distributions</a:t>
            </a:r>
          </a:p>
          <a:p>
            <a:r>
              <a:rPr lang="en-US" dirty="0"/>
              <a:t>One-sample t-test can be run quickly and with little code</a:t>
            </a:r>
          </a:p>
          <a:p>
            <a:r>
              <a:rPr lang="en-US" dirty="0"/>
              <a:t>Do we care if the distribution of the sample Normal? </a:t>
            </a:r>
          </a:p>
          <a:p>
            <a:r>
              <a:rPr lang="en-US" dirty="0"/>
              <a:t>By the CLT we know the sampling distribution of the mean estimate is Normal</a:t>
            </a:r>
          </a:p>
          <a:p>
            <a:r>
              <a:rPr lang="en-US" dirty="0"/>
              <a:t>The bootstrap distribution works for the sample distribution of any statistic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DF4-5E33-D3CE-9CA2-C35CEDDC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8" y="1821351"/>
            <a:ext cx="3779520" cy="2571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have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</a:t>
            </a:r>
            <a:r>
              <a:rPr lang="en-US" b="1" dirty="0"/>
              <a:t>re</a:t>
            </a:r>
            <a:r>
              <a:rPr b="1" dirty="0"/>
              <a:t>sample the two </a:t>
            </a:r>
            <a:r>
              <a:rPr lang="en-US" b="1" dirty="0"/>
              <a:t>sets of observations</a:t>
            </a:r>
            <a:endParaRPr dirty="0"/>
          </a:p>
          <a:p>
            <a:pPr lvl="0"/>
            <a:r>
              <a:rPr dirty="0"/>
              <a:t>Compute the statistic from the two </a:t>
            </a:r>
            <a:r>
              <a:rPr lang="en-US" dirty="0"/>
              <a:t>independent re</a:t>
            </a:r>
            <a:r>
              <a:rPr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836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 respectively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in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</a:t>
            </a:r>
            <a:r>
              <a:rPr lang="en-US" dirty="0"/>
              <a:t>set of observations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5"/>
            <a:ext cx="8229600" cy="46703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50" y="529375"/>
            <a:ext cx="7232073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CA91-DC29-C773-9089-13F8584A964B}"/>
              </a:ext>
            </a:extLst>
          </p:cNvPr>
          <p:cNvSpPr txBox="1"/>
          <p:nvPr/>
        </p:nvSpPr>
        <p:spPr>
          <a:xfrm>
            <a:off x="20781" y="811283"/>
            <a:ext cx="202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Iterate over number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Draw resamples independently from both samples </a:t>
            </a:r>
            <a:r>
              <a:rPr lang="en-US" dirty="0"/>
              <a:t>and Append to lists of bootstrap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bootstrap statistic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E14C69-0F7B-0BC6-F1AD-5E9CC0574F1F}"/>
              </a:ext>
            </a:extLst>
          </p:cNvPr>
          <p:cNvCxnSpPr>
            <a:cxnSpLocks/>
          </p:cNvCxnSpPr>
          <p:nvPr/>
        </p:nvCxnSpPr>
        <p:spPr>
          <a:xfrm>
            <a:off x="1550324" y="1425633"/>
            <a:ext cx="993371" cy="120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96A208-91D0-D78D-C628-EC62D58C79A3}"/>
              </a:ext>
            </a:extLst>
          </p:cNvPr>
          <p:cNvCxnSpPr>
            <a:cxnSpLocks/>
          </p:cNvCxnSpPr>
          <p:nvPr/>
        </p:nvCxnSpPr>
        <p:spPr>
          <a:xfrm>
            <a:off x="1862050" y="3491345"/>
            <a:ext cx="989215" cy="1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D341C4-85B9-7790-70A2-AB3B7FA28CC1}"/>
              </a:ext>
            </a:extLst>
          </p:cNvPr>
          <p:cNvCxnSpPr>
            <a:cxnSpLocks/>
          </p:cNvCxnSpPr>
          <p:nvPr/>
        </p:nvCxnSpPr>
        <p:spPr>
          <a:xfrm>
            <a:off x="1413164" y="4526280"/>
            <a:ext cx="1101436" cy="17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FD2B7F-543E-9424-B67C-0B25B919FFC8}"/>
              </a:ext>
            </a:extLst>
          </p:cNvPr>
          <p:cNvCxnSpPr>
            <a:cxnSpLocks/>
          </p:cNvCxnSpPr>
          <p:nvPr/>
        </p:nvCxnSpPr>
        <p:spPr>
          <a:xfrm>
            <a:off x="1816331" y="3491345"/>
            <a:ext cx="677486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87472C-8AFC-46E5-0EB0-CCFF5FE458FB}"/>
              </a:ext>
            </a:extLst>
          </p:cNvPr>
          <p:cNvCxnSpPr>
            <a:cxnSpLocks/>
          </p:cNvCxnSpPr>
          <p:nvPr/>
        </p:nvCxnSpPr>
        <p:spPr>
          <a:xfrm>
            <a:off x="1816331" y="3491345"/>
            <a:ext cx="540326" cy="89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</a:t>
            </a:r>
            <a:r>
              <a:rPr lang="en-US" sz="2000" b="1" dirty="0"/>
              <a:t>we cannot say there is a significant difference</a:t>
            </a:r>
            <a:r>
              <a:rPr lang="en-US" sz="2000" dirty="0"/>
              <a:t>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CFCDA7-92CB-3D43-019F-E7E9A5CC5B92}"/>
              </a:ext>
            </a:extLst>
          </p:cNvPr>
          <p:cNvCxnSpPr>
            <a:cxnSpLocks/>
          </p:cNvCxnSpPr>
          <p:nvPr/>
        </p:nvCxnSpPr>
        <p:spPr>
          <a:xfrm flipV="1">
            <a:off x="5519468" y="2938549"/>
            <a:ext cx="2880544" cy="34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Two-Sample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1584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two-sample t-test is strictly valid for Normal distributions</a:t>
            </a:r>
          </a:p>
          <a:p>
            <a:r>
              <a:rPr lang="en-US" dirty="0"/>
              <a:t>The difference of means is clearly Normally distributed, per the CLT! </a:t>
            </a:r>
          </a:p>
          <a:p>
            <a:r>
              <a:rPr lang="en-US" dirty="0"/>
              <a:t>But other statistics do not have Normal distributions </a:t>
            </a:r>
          </a:p>
          <a:p>
            <a:r>
              <a:rPr lang="en-US" dirty="0"/>
              <a:t>Can try to find specialized tests and validate assumptions</a:t>
            </a:r>
          </a:p>
          <a:p>
            <a:r>
              <a:rPr lang="en-US" dirty="0"/>
              <a:t>Or just bootstrap!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1016B-EF06-B502-C284-1C2C0CEF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ED11F1-64FF-9941-DD15-4C4CE433F317}"/>
              </a:ext>
            </a:extLst>
          </p:cNvPr>
          <p:cNvCxnSpPr>
            <a:cxnSpLocks/>
          </p:cNvCxnSpPr>
          <p:nvPr/>
        </p:nvCxnSpPr>
        <p:spPr>
          <a:xfrm>
            <a:off x="5286894" y="2394081"/>
            <a:ext cx="2527070" cy="1217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0DBB20-E2E7-B946-3705-44D00A0DB950}"/>
              </a:ext>
            </a:extLst>
          </p:cNvPr>
          <p:cNvCxnSpPr>
            <a:cxnSpLocks/>
          </p:cNvCxnSpPr>
          <p:nvPr/>
        </p:nvCxnSpPr>
        <p:spPr>
          <a:xfrm>
            <a:off x="5286894" y="2394081"/>
            <a:ext cx="1778924" cy="8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  <a:r>
              <a:rPr lang="en-US" b="1" dirty="0"/>
              <a:t> model</a:t>
            </a:r>
            <a:endParaRPr b="1" dirty="0"/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</a:t>
            </a:r>
            <a:r>
              <a:rPr lang="en-US" dirty="0"/>
              <a:t>er</a:t>
            </a:r>
            <a:r>
              <a:rPr dirty="0"/>
              <a:t>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mean, variance, correlation, and ratio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</a:t>
            </a:r>
            <a:r>
              <a:rPr lang="en-US" b="1" dirty="0"/>
              <a:t>sample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2704</Words>
  <Application>Microsoft Office PowerPoint</Application>
  <PresentationFormat>On-screen Show (16:9)</PresentationFormat>
  <Paragraphs>283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Why Not Just Use a One-Sample t-test?</vt:lpstr>
      <vt:lpstr>Example; One Sample Bootstrap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Why Not Just Use a Two-Sample t-test?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82</cp:revision>
  <dcterms:created xsi:type="dcterms:W3CDTF">2024-08-16T02:27:29Z</dcterms:created>
  <dcterms:modified xsi:type="dcterms:W3CDTF">2025-09-15T01:45:51Z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