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37" r:id="rId2"/>
    <p:sldId id="339" r:id="rId3"/>
    <p:sldId id="319" r:id="rId4"/>
    <p:sldId id="338" r:id="rId5"/>
    <p:sldId id="340" r:id="rId6"/>
    <p:sldId id="344" r:id="rId7"/>
    <p:sldId id="345" r:id="rId8"/>
    <p:sldId id="346" r:id="rId9"/>
    <p:sldId id="347" r:id="rId10"/>
    <p:sldId id="348" r:id="rId11"/>
    <p:sldId id="350" r:id="rId12"/>
    <p:sldId id="355" r:id="rId13"/>
    <p:sldId id="356" r:id="rId14"/>
    <p:sldId id="373" r:id="rId15"/>
    <p:sldId id="369" r:id="rId16"/>
    <p:sldId id="372" r:id="rId17"/>
    <p:sldId id="374" r:id="rId18"/>
    <p:sldId id="371" r:id="rId19"/>
    <p:sldId id="341" r:id="rId20"/>
    <p:sldId id="353" r:id="rId21"/>
    <p:sldId id="352" r:id="rId22"/>
    <p:sldId id="349" r:id="rId23"/>
    <p:sldId id="354" r:id="rId24"/>
    <p:sldId id="358" r:id="rId25"/>
    <p:sldId id="359" r:id="rId26"/>
    <p:sldId id="360" r:id="rId27"/>
    <p:sldId id="384" r:id="rId28"/>
    <p:sldId id="361" r:id="rId29"/>
    <p:sldId id="362" r:id="rId30"/>
    <p:sldId id="351" r:id="rId31"/>
    <p:sldId id="383" r:id="rId32"/>
    <p:sldId id="375" r:id="rId33"/>
    <p:sldId id="376" r:id="rId34"/>
    <p:sldId id="380" r:id="rId35"/>
    <p:sldId id="378" r:id="rId36"/>
    <p:sldId id="379" r:id="rId37"/>
    <p:sldId id="377" r:id="rId38"/>
    <p:sldId id="320" r:id="rId39"/>
    <p:sldId id="321" r:id="rId40"/>
    <p:sldId id="364" r:id="rId41"/>
    <p:sldId id="365" r:id="rId42"/>
    <p:sldId id="382" r:id="rId43"/>
    <p:sldId id="323" r:id="rId44"/>
    <p:sldId id="324" r:id="rId45"/>
    <p:sldId id="326" r:id="rId46"/>
    <p:sldId id="36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67" r:id="rId55"/>
    <p:sldId id="368" r:id="rId56"/>
    <p:sldId id="381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39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Studentized_res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for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(alternating)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lvl="2"/>
                <a:r>
                  <a:rPr lang="en-US" dirty="0"/>
                  <a:t>Poisson distribution parameter held constant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lvl="2"/>
                <a:r>
                  <a:rPr lang="en-US" dirty="0"/>
                  <a:t>Binomial distribution parameter held constant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995055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BF2677-7F67-46D3-02CB-2BBB9F7E6387}"/>
              </a:ext>
            </a:extLst>
          </p:cNvPr>
          <p:cNvCxnSpPr>
            <a:cxnSpLocks/>
          </p:cNvCxnSpPr>
          <p:nvPr/>
        </p:nvCxnSpPr>
        <p:spPr>
          <a:xfrm>
            <a:off x="4060767" y="3125585"/>
            <a:ext cx="935182" cy="3325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2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84023" cy="1305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37555"/>
            <a:ext cx="2622665" cy="10300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21382" y="3602527"/>
            <a:ext cx="749999" cy="693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756959" y="3948543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68585" y="2662494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</a:t>
            </a:r>
            <a:r>
              <a:rPr lang="en-US" dirty="0"/>
              <a:t>Statistical Properties of Time Series </a:t>
            </a:r>
          </a:p>
          <a:p>
            <a:pPr lvl="0"/>
            <a:r>
              <a:rPr lang="en-US" dirty="0"/>
              <a:t>Week 9, Oct 30: Introduction to Time Series Models 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</a:t>
            </a:r>
            <a:r>
              <a:rPr lang="en-US" dirty="0"/>
              <a:t> Introduction to Bayes Models 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</a:t>
            </a:r>
            <a:r>
              <a:rPr lang="en-US" dirty="0"/>
              <a:t> MCMC for Bayes 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</a:t>
            </a:r>
            <a:r>
              <a:rPr lang="en-US" dirty="0"/>
              <a:t> Hierarchical Bayesian models </a:t>
            </a:r>
          </a:p>
          <a:p>
            <a:pPr lvl="0"/>
            <a:r>
              <a:rPr lang="en-US" dirty="0"/>
              <a:t>Nov 24: Project proposals due</a:t>
            </a:r>
          </a:p>
          <a:p>
            <a:pPr lvl="0"/>
            <a:r>
              <a:rPr lang="en-US" dirty="0"/>
              <a:t>Nov 27: No class,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</a:t>
            </a:r>
            <a:r>
              <a:rPr lang="en-US" dirty="0"/>
              <a:t>Modern Time Series Models or TBD</a:t>
            </a:r>
            <a:endParaRPr dirty="0"/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No extension possible!</a:t>
            </a:r>
            <a:endParaRPr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researchers, where a few people have very high numbers</a:t>
            </a:r>
          </a:p>
          <a:p>
            <a:pPr lvl="0"/>
            <a:r>
              <a:rPr lang="en-US" dirty="0"/>
              <a:t>The daily trading volume of a stock can spike occasionally  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</a:p>
          <a:p>
            <a:pPr lvl="0"/>
            <a:r>
              <a:rPr lang="en-US" dirty="0"/>
              <a:t>Or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Switching probabilities from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cannot use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failures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4"/>
                <a:stretch>
                  <a:fillRect l="-741" t="-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of the negative binomial distribution is then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30D59-FC5A-4187-23EF-2D853B9B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DC8-5E3C-C7C0-5F01-A17371AE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7361-F608-6D5C-7F2E-ADAE3E265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distribution has </a:t>
                </a:r>
                <a:r>
                  <a:rPr lang="en-US" b="1" dirty="0"/>
                  <a:t>excess dispersion </a:t>
                </a:r>
                <a:r>
                  <a:rPr lang="en-US" dirty="0"/>
                  <a:t>since r in</a:t>
                </a:r>
              </a:p>
              <a:p>
                <a:pPr lvl="1"/>
                <a:r>
                  <a:rPr lang="en-US" dirty="0"/>
                  <a:t>For the Poisson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7361-F608-6D5C-7F2E-ADAE3E265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168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 of zero-inflated and over-dispersed count data:</a:t>
            </a:r>
          </a:p>
          <a:p>
            <a:pPr lvl="1"/>
            <a:r>
              <a:rPr lang="en-US" dirty="0"/>
              <a:t>There are zero tornados on most days in most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</a:t>
                </a:r>
                <a:r>
                  <a:rPr lang="en-US" b="1" dirty="0"/>
                  <a:t>zero-inflated and over-dispersed!</a:t>
                </a:r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lang="en-US" dirty="0"/>
              <a:t>Zero-center predictors to get</a:t>
            </a:r>
            <a:r>
              <a:rPr dirty="0"/>
              <a:t> </a:t>
            </a:r>
            <a:r>
              <a:rPr lang="en-US" dirty="0"/>
              <a:t>interpretable </a:t>
            </a:r>
            <a:r>
              <a:rPr dirty="0"/>
              <a:t>estimat</a:t>
            </a:r>
            <a:r>
              <a:rPr lang="en-US" dirty="0"/>
              <a:t>es</a:t>
            </a:r>
            <a:r>
              <a:rPr dirty="0"/>
              <a:t> of regression coefficients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87685" y="2146274"/>
            <a:ext cx="219374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E21E-FA0D-ED24-47F8-1E46927A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92C8-0A70-0F50-73AA-664033EB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7B798-D7EA-4958-6E54-8FA77CBF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995055"/>
            <a:ext cx="3871650" cy="268501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– </a:t>
            </a:r>
            <a:r>
              <a:rPr lang="en-US" sz="2000" b="1" dirty="0"/>
              <a:t>over-dispersion!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E8469-02D9-A783-1EFB-74AB523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5693FF-EB30-0F9D-74A8-44D2DBEC16AD}"/>
              </a:ext>
            </a:extLst>
          </p:cNvPr>
          <p:cNvCxnSpPr>
            <a:cxnSpLocks/>
          </p:cNvCxnSpPr>
          <p:nvPr/>
        </p:nvCxnSpPr>
        <p:spPr>
          <a:xfrm>
            <a:off x="4060767" y="3125585"/>
            <a:ext cx="910244" cy="3366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02D0DE-1B74-3843-2A04-E924FE113FDA}"/>
              </a:ext>
            </a:extLst>
          </p:cNvPr>
          <p:cNvCxnSpPr>
            <a:cxnSpLocks/>
          </p:cNvCxnSpPr>
          <p:nvPr/>
        </p:nvCxnSpPr>
        <p:spPr>
          <a:xfrm>
            <a:off x="3167149" y="4443153"/>
            <a:ext cx="3133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wide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76768" y="3366655"/>
            <a:ext cx="835559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1" y="2373285"/>
            <a:ext cx="5735783" cy="27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regression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0"/>
            <a:r>
              <a:rPr dirty="0"/>
              <a:t>But, </a:t>
            </a:r>
            <a:r>
              <a:rPr lang="en-US" dirty="0"/>
              <a:t>outliers </a:t>
            </a:r>
            <a:r>
              <a:rPr dirty="0"/>
              <a:t>may be of </a:t>
            </a:r>
            <a:r>
              <a:rPr lang="en-US" dirty="0"/>
              <a:t>greatest </a:t>
            </a:r>
            <a:r>
              <a:rPr dirty="0"/>
              <a:t>interest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912337" y="3441469"/>
            <a:ext cx="1301519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affect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tails</a:t>
            </a:r>
          </a:p>
          <a:p>
            <a:pPr lvl="1"/>
            <a:r>
              <a:rPr lang="en-US" dirty="0"/>
              <a:t>Use heavy tailed distribution models</a:t>
            </a:r>
          </a:p>
          <a:p>
            <a:pPr lvl="1"/>
            <a:r>
              <a:rPr lang="en-US" dirty="0"/>
              <a:t>Apply models with mixtures of distributions to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parameter estimates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a measure of distance of an observation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model</a:t>
                </a:r>
                <a:r>
                  <a:rPr lang="en-US" dirty="0"/>
                  <a:t> response</a:t>
                </a:r>
                <a:endParaRPr dirty="0"/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7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b="1" dirty="0"/>
                  <a:t>Influence plot </a:t>
                </a:r>
                <a:r>
                  <a:rPr lang="en-US" sz="1800" dirty="0"/>
                  <a:t>enables evaluation of </a:t>
                </a:r>
                <a:r>
                  <a:rPr lang="en-US" sz="1800" b="1" dirty="0"/>
                  <a:t>outlier effects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hlinkClick r:id="rId2"/>
                  </a:rPr>
                  <a:t>Studentized residuals </a:t>
                </a:r>
                <a:r>
                  <a:rPr lang="en-US" sz="1800" dirty="0"/>
                  <a:t>on the vertical axis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65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Leverage</a:t>
                </a:r>
                <a:r>
                  <a:rPr lang="en-US" sz="1800" dirty="0"/>
                  <a:t> on the horizontal axis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the markers indicates overall </a:t>
                </a:r>
                <a:r>
                  <a:rPr lang="en-US" sz="1800" b="1" dirty="0"/>
                  <a:t>influence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  <a:blipFill>
                <a:blip r:embed="rId3"/>
                <a:stretch>
                  <a:fillRect l="-1132" t="-98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/>
              <a:t>Difficult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07F7E-EE20-ADD7-6F37-122ACD61A228}"/>
              </a:ext>
            </a:extLst>
          </p:cNvPr>
          <p:cNvCxnSpPr>
            <a:cxnSpLocks/>
          </p:cNvCxnSpPr>
          <p:nvPr/>
        </p:nvCxnSpPr>
        <p:spPr>
          <a:xfrm flipV="1">
            <a:off x="4717473" y="1641764"/>
            <a:ext cx="3262745" cy="768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F11AD-2F4C-20C9-53CA-5DB2AF77BAE4}"/>
              </a:ext>
            </a:extLst>
          </p:cNvPr>
          <p:cNvCxnSpPr>
            <a:cxnSpLocks/>
          </p:cNvCxnSpPr>
          <p:nvPr/>
        </p:nvCxnSpPr>
        <p:spPr>
          <a:xfrm flipV="1">
            <a:off x="4239491" y="3117273"/>
            <a:ext cx="1749829" cy="7107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simply edit out the outliers?</a:t>
                </a:r>
              </a:p>
              <a:p>
                <a:pPr lvl="0"/>
                <a:r>
                  <a:rPr lang="en-US" dirty="0"/>
                  <a:t>But, what fraction of the data are outliers?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alpha trimmed mean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Order the values and remove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of highest and lowest</a:t>
                </a:r>
              </a:p>
              <a:p>
                <a:pPr lvl="1"/>
                <a:r>
                  <a:rPr lang="en-US" dirty="0"/>
                  <a:t>But, alpha trimming is a bit arbitrary</a:t>
                </a:r>
              </a:p>
              <a:p>
                <a:pPr lvl="1"/>
                <a:r>
                  <a:rPr lang="en-US"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dirty="0"/>
                  <a:t> is the median</a:t>
                </a:r>
              </a:p>
              <a:p>
                <a:pPr lvl="0"/>
                <a:r>
                  <a:rPr lang="en-US" dirty="0"/>
                  <a:t>Alpha trimming hard to implement in higher dimensions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the properties of the Huber estimator?</a:t>
                </a:r>
              </a:p>
              <a:p>
                <a:pPr lvl="0"/>
                <a:r>
                  <a:rPr lang="en-US" dirty="0"/>
                  <a:t>Influence function is linear near the mean but constant away from the mean</a:t>
                </a:r>
              </a:p>
              <a:p>
                <a:pPr lvl="1"/>
                <a:r>
                  <a:rPr lang="en-US" b="1" dirty="0"/>
                  <a:t>hinge point</a:t>
                </a:r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median absolute deviation</a:t>
                </a:r>
                <a:endParaRPr lang="en-US" dirty="0"/>
              </a:p>
              <a:p>
                <a:pPr lvl="1"/>
                <a:r>
                  <a:rPr lang="en-US" dirty="0"/>
                  <a:t>Robustness and bias increases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decreases</a:t>
                </a:r>
              </a:p>
              <a:p>
                <a:pPr lvl="0"/>
                <a:r>
                  <a:rPr lang="en-US" dirty="0"/>
                  <a:t>Huber estimator is low bias</a:t>
                </a:r>
              </a:p>
              <a:p>
                <a:pPr lvl="1"/>
                <a:r>
                  <a:rPr lang="en-US" dirty="0"/>
                  <a:t>Unbiased for samples near the point estimate</a:t>
                </a:r>
              </a:p>
              <a:p>
                <a:pPr lvl="1"/>
                <a:r>
                  <a:rPr lang="en-US" dirty="0"/>
                  <a:t>Constant influence away from the point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082CB-1516-E15D-DF1D-6AC71FF21633}"/>
              </a:ext>
            </a:extLst>
          </p:cNvPr>
          <p:cNvCxnSpPr>
            <a:cxnSpLocks/>
          </p:cNvCxnSpPr>
          <p:nvPr/>
        </p:nvCxnSpPr>
        <p:spPr>
          <a:xfrm flipV="1">
            <a:off x="3819698" y="2078182"/>
            <a:ext cx="3757353" cy="3325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75EF2-A7E1-5990-C1C8-35953C44AEF4}"/>
              </a:ext>
            </a:extLst>
          </p:cNvPr>
          <p:cNvCxnSpPr>
            <a:cxnSpLocks/>
          </p:cNvCxnSpPr>
          <p:nvPr/>
        </p:nvCxnSpPr>
        <p:spPr>
          <a:xfrm flipV="1">
            <a:off x="5016731" y="3266902"/>
            <a:ext cx="993371" cy="9518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D05EF-E70B-3B51-76CB-B942235D9C7D}"/>
              </a:ext>
            </a:extLst>
          </p:cNvPr>
          <p:cNvCxnSpPr>
            <a:cxnSpLocks/>
          </p:cNvCxnSpPr>
          <p:nvPr/>
        </p:nvCxnSpPr>
        <p:spPr>
          <a:xfrm flipV="1">
            <a:off x="4659284" y="2732810"/>
            <a:ext cx="2244436" cy="9670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197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687FF5-2F4F-964A-7E48-2F37A940534E}"/>
              </a:ext>
            </a:extLst>
          </p:cNvPr>
          <p:cNvCxnSpPr>
            <a:cxnSpLocks/>
          </p:cNvCxnSpPr>
          <p:nvPr/>
        </p:nvCxnSpPr>
        <p:spPr>
          <a:xfrm>
            <a:off x="4659284" y="1733204"/>
            <a:ext cx="2439785" cy="3449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F8C9FD-51CA-5C46-95D8-1FA442B9D74B}"/>
              </a:ext>
            </a:extLst>
          </p:cNvPr>
          <p:cNvCxnSpPr>
            <a:cxnSpLocks/>
          </p:cNvCxnSpPr>
          <p:nvPr/>
        </p:nvCxnSpPr>
        <p:spPr>
          <a:xfrm flipV="1">
            <a:off x="5185439" y="2115589"/>
            <a:ext cx="508779" cy="768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82" y="2493819"/>
            <a:ext cx="4611579" cy="23218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132376"/>
            <a:ext cx="4117542" cy="268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intercept and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309255" y="4048408"/>
            <a:ext cx="4039985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4152207" y="3908072"/>
            <a:ext cx="3840480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canals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of people contracting a disease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A standard distribution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916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916" y="1200151"/>
                <a:ext cx="8229600" cy="3621976"/>
              </a:xfrm>
              <a:blipFill>
                <a:blip r:embed="rId2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3372</Words>
  <Application>Microsoft Office PowerPoint</Application>
  <PresentationFormat>On-screen Show (16:9)</PresentationFormat>
  <Paragraphs>402</Paragraphs>
  <Slides>56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Courier</vt:lpstr>
      <vt:lpstr>Office Theme</vt:lpstr>
      <vt:lpstr>Models for Messy Data</vt:lpstr>
      <vt:lpstr>Welcome to the Second Half of CSCI E-83!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Poisson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269</cp:revision>
  <dcterms:created xsi:type="dcterms:W3CDTF">2024-08-16T02:31:51Z</dcterms:created>
  <dcterms:modified xsi:type="dcterms:W3CDTF">2025-10-17T21:19:34Z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