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1" r:id="rId36"/>
    <p:sldId id="310" r:id="rId37"/>
    <p:sldId id="290" r:id="rId38"/>
    <p:sldId id="31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2" r:id="rId48"/>
    <p:sldId id="320" r:id="rId49"/>
    <p:sldId id="300" r:id="rId50"/>
    <p:sldId id="314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15" r:id="rId59"/>
    <p:sldId id="316" r:id="rId60"/>
    <p:sldId id="317" r:id="rId61"/>
    <p:sldId id="318" r:id="rId62"/>
    <p:sldId id="319" r:id="rId63"/>
    <p:sldId id="308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739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lang="en-US" dirty="0"/>
              <a:t>Statistical time series analysis allows </a:t>
            </a:r>
            <a:r>
              <a:rPr lang="en-US" b="1" dirty="0"/>
              <a:t>inference on models! 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</a:t>
            </a:r>
            <a:r>
              <a:rPr lang="en-US" dirty="0"/>
              <a:t>s</a:t>
            </a:r>
            <a:r>
              <a:rPr dirty="0"/>
              <a:t>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</a:t>
            </a:r>
            <a:r>
              <a:rPr lang="en-US" dirty="0">
                <a:hlinkClick r:id="rId6"/>
              </a:rPr>
              <a:t>’s</a:t>
            </a:r>
            <a:r>
              <a:rPr dirty="0">
                <a:hlinkClick r:id="rId6"/>
              </a:rPr>
              <a:t>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 fixed time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as regular time series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</a:t>
            </a:r>
            <a:r>
              <a:rPr lang="en-US" dirty="0"/>
              <a:t>second order </a:t>
            </a:r>
            <a:r>
              <a:rPr dirty="0"/>
              <a:t>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lang="en-US" dirty="0"/>
              <a:t>T</a:t>
            </a:r>
            <a:r>
              <a:rPr dirty="0"/>
              <a:t>ransform time series to make them stationary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Estimate</a:t>
            </a:r>
            <a:r>
              <a:rPr lang="en-US" dirty="0"/>
              <a:t>d </a:t>
            </a:r>
            <a:r>
              <a:rPr dirty="0"/>
              <a:t>30% of data science problems include time series data</a:t>
            </a:r>
          </a:p>
          <a:p>
            <a:r>
              <a:rPr lang="en-US" dirty="0"/>
              <a:t>Time series data are time-ordered</a:t>
            </a:r>
          </a:p>
          <a:p>
            <a:pPr lvl="1"/>
            <a:r>
              <a:rPr lang="en-US" dirty="0"/>
              <a:t>Time ordered data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incorrect inferences </a:t>
            </a:r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for small samples</a:t>
                </a:r>
              </a:p>
              <a:p>
                <a:pPr lvl="0"/>
                <a:r>
                  <a:rPr lang="en-US" dirty="0"/>
                  <a:t>Null hypothesis is no serial correlation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</a:t>
                </a:r>
                <a:r>
                  <a:rPr lang="en-US" dirty="0"/>
                  <a:t>a </a:t>
                </a:r>
                <a:r>
                  <a:rPr dirty="0"/>
                  <a:t>sum or integral of </a:t>
                </a:r>
                <a:r>
                  <a:rPr lang="en-US" dirty="0"/>
                  <a:t>the </a:t>
                </a:r>
                <a:r>
                  <a:rPr dirty="0"/>
                  <a:t>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2, consistently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want are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r="-102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→∞ 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64" y="1575263"/>
            <a:ext cx="3494552" cy="3416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of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2949772"/>
            <a:ext cx="4779818" cy="2154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r>
              <a:rPr lang="en-US" dirty="0"/>
              <a:t> and R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</a:t>
                </a:r>
                <a:r>
                  <a:rPr lang="en-US" dirty="0"/>
                  <a:t>a</a:t>
                </a:r>
                <a:r>
                  <a:rPr dirty="0"/>
                  <a:t>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  <a:r>
                  <a:rPr lang="en-US" dirty="0"/>
                  <a:t>s</a:t>
                </a:r>
                <a:endParaRPr dirty="0"/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7" y="2754658"/>
            <a:ext cx="4572886" cy="23153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Can 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Can find periodic behavior with ACF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627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Possible m</a:t>
            </a:r>
            <a:r>
              <a:rPr dirty="0"/>
              <a:t>odels </a:t>
            </a:r>
            <a:r>
              <a:rPr lang="en-US" dirty="0"/>
              <a:t>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</a:t>
            </a:r>
            <a:r>
              <a:rPr lang="en-US" dirty="0"/>
              <a:t> with c</a:t>
            </a:r>
            <a:r>
              <a:rPr dirty="0"/>
              <a:t>oefficient for each interval in period; </a:t>
            </a:r>
            <a:endParaRPr lang="en-US" dirty="0"/>
          </a:p>
          <a:p>
            <a:pPr lvl="1"/>
            <a:r>
              <a:rPr lang="en-US" dirty="0"/>
              <a:t>Example; </a:t>
            </a:r>
            <a:r>
              <a:rPr dirty="0"/>
              <a:t>12 coefficients for monthly effects</a:t>
            </a:r>
          </a:p>
          <a:p>
            <a:pPr lvl="1"/>
            <a:r>
              <a:rPr dirty="0"/>
              <a:t>But </a:t>
            </a:r>
            <a:r>
              <a:rPr lang="en-US" dirty="0"/>
              <a:t>OLS </a:t>
            </a:r>
            <a:r>
              <a:rPr dirty="0"/>
              <a:t>approach </a:t>
            </a:r>
            <a:r>
              <a:rPr lang="en-US" dirty="0"/>
              <a:t>ignores serial correlation </a:t>
            </a:r>
            <a:r>
              <a:rPr dirty="0"/>
              <a:t>lead</a:t>
            </a:r>
            <a:r>
              <a:rPr lang="en-US" dirty="0"/>
              <a:t>ing</a:t>
            </a:r>
            <a:r>
              <a:rPr dirty="0"/>
              <a:t> to high variance estimates of coefficients</a:t>
            </a:r>
          </a:p>
          <a:p>
            <a:pPr lvl="1"/>
            <a:r>
              <a:rPr lang="en-US" dirty="0"/>
              <a:t>Example; c</a:t>
            </a:r>
            <a:r>
              <a:rPr dirty="0"/>
              <a:t>oefficient for specific effect - e.g. date of holiday</a:t>
            </a:r>
          </a:p>
          <a:p>
            <a:pPr lvl="1"/>
            <a:r>
              <a:rPr dirty="0"/>
              <a:t>Good option for specific date behavior</a:t>
            </a:r>
          </a:p>
          <a:p>
            <a:pPr lvl="0"/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b="1" dirty="0"/>
              <a:t>S</a:t>
            </a:r>
            <a:r>
              <a:rPr b="1" dirty="0"/>
              <a:t>easonal difference</a:t>
            </a:r>
            <a:r>
              <a:rPr lang="en-US" dirty="0"/>
              <a:t> model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r>
              <a:rPr dirty="0"/>
              <a:t>MSTL adds modeling of </a:t>
            </a:r>
            <a:r>
              <a:rPr b="1" dirty="0"/>
              <a:t>multiple seasonal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</a:t>
                </a:r>
                <a:r>
                  <a:rPr lang="en-US" dirty="0"/>
                  <a:t>-</a:t>
                </a:r>
                <a:r>
                  <a:rPr dirty="0"/>
                  <a:t>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increases as economic activity grows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periodic behavior as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  <a:blipFill>
                <a:blip r:embed="rId2"/>
                <a:stretch>
                  <a:fillRect l="-1430" t="-745" b="-7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>
            <a:off x="3928230" y="2019993"/>
            <a:ext cx="151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63440" y="2464724"/>
            <a:ext cx="556953" cy="32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663440" y="3142213"/>
            <a:ext cx="527858" cy="43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384964" y="3857105"/>
            <a:ext cx="806334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963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743946"/>
            <a:ext cx="5079077" cy="2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B22C-C140-4C59-FADF-58A4127D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3D-DB19-7F36-F6BD-DAC4876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Seasonal difference operator removes seasonal component from time series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seasonal period  </a:t>
                </a:r>
                <a:endParaRPr lang="ar-AE" dirty="0"/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,  given by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1111" t="-126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81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Properties of a second order stationary series  </a:t>
            </a:r>
          </a:p>
          <a:p>
            <a:r>
              <a:rPr lang="en-US" dirty="0"/>
              <a:t>First two moments of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b="1" dirty="0"/>
              <a:t>, a stationary series does not preclude the presence of serial correlations</a:t>
            </a:r>
            <a:r>
              <a:rPr lang="en-US" b="1" dirty="0"/>
              <a:t>!</a:t>
            </a:r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</a:t>
            </a:r>
            <a:r>
              <a:rPr lang="en-US" dirty="0"/>
              <a:t>assume</a:t>
            </a:r>
            <a:r>
              <a:rPr dirty="0"/>
              <a:t>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at first lag value 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completely stochastic 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random walk</a:t>
                </a:r>
                <a:r>
                  <a:rPr lang="en-US" dirty="0"/>
                  <a:t> at the unit root</a:t>
                </a:r>
                <a:r>
                  <a:rPr dirty="0"/>
                  <a:t> is stochastic and </a:t>
                </a:r>
                <a:r>
                  <a:rPr b="1" dirty="0"/>
                  <a:t>not stationary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Testing for unit route p</a:t>
                </a:r>
                <a:r>
                  <a:rPr dirty="0"/>
                  <a:t>rovides a basis for hypothesis tests of stationarity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unit root test </a:t>
                </a:r>
                <a:r>
                  <a:rPr lang="en-US" dirty="0"/>
                  <a:t>on an 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A </a:t>
                </a:r>
                <a:r>
                  <a:rPr lang="en-US" b="1" dirty="0"/>
                  <a:t>unit root test with a constant</a:t>
                </a:r>
              </a:p>
              <a:p>
                <a:pPr lvl="1"/>
                <a:r>
                  <a:rPr lang="en-US" dirty="0"/>
                  <a:t>Constant is initial value,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 a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Trend stationary process</a:t>
                </a:r>
                <a:r>
                  <a:rPr lang="en-US" dirty="0"/>
                  <a:t>, with or without a constant</a:t>
                </a:r>
              </a:p>
              <a:p>
                <a:pPr lvl="1"/>
                <a:r>
                  <a:rPr lang="en-US" dirty="0"/>
                  <a:t>Used to test if a process is </a:t>
                </a:r>
                <a:r>
                  <a:rPr lang="en-US" b="1" dirty="0"/>
                  <a:t>stationary about a deterministic trend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</a:t>
            </a:r>
            <a:r>
              <a:rPr lang="en-US" dirty="0"/>
              <a:t>constant, </a:t>
            </a:r>
            <a:r>
              <a:rPr dirty="0"/>
              <a:t>trend and lagged differences</a:t>
            </a:r>
          </a:p>
          <a:p>
            <a:pPr lvl="1"/>
            <a:r>
              <a:rPr dirty="0"/>
              <a:t>Null distribution is that the </a:t>
            </a:r>
            <a:r>
              <a:rPr b="1" dirty="0"/>
              <a:t>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</a:t>
            </a:r>
            <a:r>
              <a:rPr lang="en-US" dirty="0"/>
              <a:t> on a time series</a:t>
            </a:r>
            <a:endParaRPr dirty="0"/>
          </a:p>
          <a:p>
            <a:pPr lvl="1"/>
            <a:r>
              <a:rPr dirty="0"/>
              <a:t>Null hypothesis is that the </a:t>
            </a:r>
            <a:r>
              <a:rPr b="1" dirty="0"/>
              <a:t>time series is stationary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Don’t be confused by the different null hypotheses for these tests!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is often a small difference between </a:t>
            </a:r>
            <a:r>
              <a:rPr lang="en-US" dirty="0"/>
              <a:t>a</a:t>
            </a:r>
            <a:r>
              <a:rPr dirty="0"/>
              <a:t> </a:t>
            </a:r>
            <a:r>
              <a:rPr lang="en-US" dirty="0"/>
              <a:t>nonstationary time series with a </a:t>
            </a:r>
            <a:r>
              <a:rPr dirty="0"/>
              <a:t>unit root</a:t>
            </a:r>
            <a:r>
              <a:rPr lang="en-US" dirty="0"/>
              <a:t> </a:t>
            </a:r>
            <a:r>
              <a:rPr dirty="0"/>
              <a:t>and a time series with a </a:t>
            </a:r>
            <a:r>
              <a:rPr b="1" dirty="0"/>
              <a:t>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</a:t>
            </a:r>
            <a:r>
              <a:rPr lang="en-US" dirty="0"/>
              <a:t>-</a:t>
            </a:r>
            <a:r>
              <a:rPr dirty="0"/>
              <a:t>stationar</a:t>
            </a:r>
            <a:r>
              <a:rPr lang="en-US" dirty="0"/>
              <a:t>ity</a:t>
            </a:r>
            <a:endParaRPr dirty="0"/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</a:t>
            </a:r>
            <a:r>
              <a:rPr lang="en-US" dirty="0"/>
              <a:t>to include </a:t>
            </a:r>
            <a:r>
              <a:rPr dirty="0"/>
              <a:t>a visual inspection of the properties of the time series as well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12822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1"/>
            <a:ext cx="6245388" cy="364062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White noise series, is </a:t>
            </a:r>
            <a:r>
              <a:rPr lang="en-US" b="1" dirty="0"/>
              <a:t>stationary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periodic behavior, is </a:t>
            </a:r>
            <a:r>
              <a:rPr lang="en-US" b="1" dirty="0"/>
              <a:t>nonstationary 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Random walk,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 and seasonal component, </a:t>
            </a:r>
            <a:r>
              <a:rPr lang="en-US" b="1" dirty="0"/>
              <a:t>nonstationary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CD0B-7F08-60AB-F118-19A8458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01" y="29953"/>
            <a:ext cx="1977575" cy="102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D300-846C-AEB8-FC18-6C355EDC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51" y="1047136"/>
            <a:ext cx="1996299" cy="101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5E1F1-9EF5-F4C9-37D8-9B365D64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2" y="2072340"/>
            <a:ext cx="2062170" cy="101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40CFB-26FC-78AF-DA5F-1C529F3D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47" y="3111964"/>
            <a:ext cx="2033085" cy="102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F2E2-7C56-53F4-D62A-71FF5E07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59" y="4092236"/>
            <a:ext cx="2033085" cy="9971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FE1ED-E987-05BB-6055-0401F3F0B0C3}"/>
              </a:ext>
            </a:extLst>
          </p:cNvPr>
          <p:cNvCxnSpPr>
            <a:cxnSpLocks/>
          </p:cNvCxnSpPr>
          <p:nvPr/>
        </p:nvCxnSpPr>
        <p:spPr>
          <a:xfrm flipV="1">
            <a:off x="5041669" y="1006191"/>
            <a:ext cx="1803862" cy="9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73548-B735-A8AE-990A-7BEDB5D18825}"/>
              </a:ext>
            </a:extLst>
          </p:cNvPr>
          <p:cNvCxnSpPr>
            <a:cxnSpLocks/>
          </p:cNvCxnSpPr>
          <p:nvPr/>
        </p:nvCxnSpPr>
        <p:spPr>
          <a:xfrm flipV="1">
            <a:off x="5598622" y="1687484"/>
            <a:ext cx="1103966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54669-ABDF-30F4-C9D8-B08B9E82B42C}"/>
              </a:ext>
            </a:extLst>
          </p:cNvPr>
          <p:cNvCxnSpPr>
            <a:cxnSpLocks/>
          </p:cNvCxnSpPr>
          <p:nvPr/>
        </p:nvCxnSpPr>
        <p:spPr>
          <a:xfrm flipV="1">
            <a:off x="4655127" y="2571750"/>
            <a:ext cx="1953491" cy="5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940BE-18C5-856C-18B2-40C88319B8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60720" y="3528753"/>
            <a:ext cx="993527" cy="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F709C-9F6C-7ACD-D3A8-8087E618846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1338" y="3944389"/>
            <a:ext cx="1256121" cy="6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F22-C1C2-AA09-9A47-A01CAD0E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C44-5384-99A0-34E3-AEEF45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609-7FC0-8C77-7925-A4C9380C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6A863BCD-E4C4-D753-6A8A-2E507D0F0AD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B3B55-BEC0-4974-CF5A-B0C9B92E19A6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B1EF7-2238-2829-8DA5-98C6D9320DEC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8C3C2-E913-A89B-6C4B-F58B4F79C209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1949335"/>
            <a:ext cx="2302457" cy="33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08133-32BF-202A-CB60-3AC68D10A050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1949335"/>
            <a:ext cx="486293" cy="73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99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DF7D-2F4F-6A22-982C-D9EBA9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D84-3328-2F34-639A-EEF76F8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14A-2F56-2F8D-A779-058811A8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EBAA891-DA6A-C284-C758-DF4E47F998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4402DBF-ACB5-87DA-95AA-A8530B0F841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0E8F6-8CD2-DE7C-E27F-FC9F86FE97C0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Periodic series</a:t>
            </a:r>
          </a:p>
          <a:p>
            <a:r>
              <a:rPr lang="en-US" sz="2000" dirty="0"/>
              <a:t>ADF; reject hypothesis of stationary </a:t>
            </a:r>
          </a:p>
          <a:p>
            <a:r>
              <a:rPr lang="en-US" sz="2000" dirty="0"/>
              <a:t>KPSS test cannot reject null hypothesis of stationary </a:t>
            </a:r>
          </a:p>
          <a:p>
            <a:r>
              <a:rPr lang="en-US" sz="2000" dirty="0"/>
              <a:t>Ambiguous result from low-power, so assume nonstationary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0984B-DE5D-37C0-BD2B-76F399C3723E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2090651"/>
            <a:ext cx="2227811" cy="24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E553-E3A3-58F5-7AD3-E9EDD97BA8A1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177935"/>
            <a:ext cx="448886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922B-4C2C-8747-7F4D-830A99A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A7A-DF85-8F7E-9824-A05F727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F59-4FDF-B125-2A8C-8206BA3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0BA5E420-3FA8-FE3B-CCEC-E28F3AD15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ADD7F28-D16A-6279-5A6D-BBEE89346BF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000A5-E1DF-B3EC-33DD-D570BD401EEE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Random walk series</a:t>
            </a:r>
          </a:p>
          <a:p>
            <a:r>
              <a:rPr lang="en-US" sz="2000" dirty="0"/>
              <a:t>ADF; cannot reject hypothesis of nonstationary </a:t>
            </a:r>
          </a:p>
          <a:p>
            <a:r>
              <a:rPr lang="en-US" sz="2000" dirty="0"/>
              <a:t>KPSS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F6AAE-43DB-AA43-C844-4EA6FF8FF160}"/>
              </a:ext>
            </a:extLst>
          </p:cNvPr>
          <p:cNvCxnSpPr>
            <a:cxnSpLocks/>
          </p:cNvCxnSpPr>
          <p:nvPr/>
        </p:nvCxnSpPr>
        <p:spPr>
          <a:xfrm flipH="1">
            <a:off x="4110644" y="2034540"/>
            <a:ext cx="2157152" cy="17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2F138-A98A-CE6D-3E01-71DF44819BE3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256905"/>
            <a:ext cx="419792" cy="714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4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EFD3-4D8D-2A7E-2E48-EA38D811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D4A3-38A0-7CE2-51A6-6123536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735-5874-57C7-F6E7-3DD4CC1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83815B47-8A7C-C5B7-0AEE-5C4EF3EC22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7F0B0A6-EE25-1413-DB7A-7F930DE7145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0D4D7-8AC8-F4AB-FD96-5116C237F735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 series</a:t>
            </a:r>
          </a:p>
          <a:p>
            <a:r>
              <a:rPr lang="en-US" sz="2000" dirty="0"/>
              <a:t>Compare results to non-trend models</a:t>
            </a:r>
          </a:p>
          <a:p>
            <a:r>
              <a:rPr lang="en-US" sz="2000" dirty="0"/>
              <a:t>ADF; reject hypothesis of trend-nonstationary </a:t>
            </a:r>
          </a:p>
          <a:p>
            <a:r>
              <a:rPr lang="en-US" sz="2000" dirty="0"/>
              <a:t>KPSS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739B-29B1-6F8B-228B-1650294268B6}"/>
              </a:ext>
            </a:extLst>
          </p:cNvPr>
          <p:cNvCxnSpPr>
            <a:cxnSpLocks/>
          </p:cNvCxnSpPr>
          <p:nvPr/>
        </p:nvCxnSpPr>
        <p:spPr>
          <a:xfrm flipH="1">
            <a:off x="4081549" y="2897258"/>
            <a:ext cx="2231787" cy="656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66159-6384-7473-84C4-7FD78BEED5D3}"/>
              </a:ext>
            </a:extLst>
          </p:cNvPr>
          <p:cNvCxnSpPr>
            <a:cxnSpLocks/>
          </p:cNvCxnSpPr>
          <p:nvPr/>
        </p:nvCxnSpPr>
        <p:spPr>
          <a:xfrm flipH="1" flipV="1">
            <a:off x="6005945" y="3553691"/>
            <a:ext cx="307391" cy="18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645AF-BAAD-CB06-24D5-ECDE3416F898}"/>
              </a:ext>
            </a:extLst>
          </p:cNvPr>
          <p:cNvCxnSpPr>
            <a:cxnSpLocks/>
          </p:cNvCxnSpPr>
          <p:nvPr/>
        </p:nvCxnSpPr>
        <p:spPr>
          <a:xfrm flipH="1">
            <a:off x="4081549" y="2067339"/>
            <a:ext cx="2144684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47B32-D8C2-1DAA-AA27-97BAAE144B93}"/>
              </a:ext>
            </a:extLst>
          </p:cNvPr>
          <p:cNvCxnSpPr>
            <a:cxnSpLocks/>
          </p:cNvCxnSpPr>
          <p:nvPr/>
        </p:nvCxnSpPr>
        <p:spPr>
          <a:xfrm flipH="1">
            <a:off x="5964383" y="2047195"/>
            <a:ext cx="303412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78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C8E-332A-4F6F-1842-FED9F70B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69D-3B6B-BA6A-9FA3-8EE737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1410-A303-CC86-6BFA-760C8BE5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096BBAF-A48B-1A4A-6675-292BF06B52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881CF10-E490-F0BF-CD31-0F714338BE8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7DBD-E1F9-3F71-E6E1-6E6EA19A1399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Seasonal series</a:t>
            </a:r>
          </a:p>
          <a:p>
            <a:r>
              <a:rPr lang="en-US" sz="2000" dirty="0"/>
              <a:t>ADF; cannot reject hypothesis of trend-nonstationary </a:t>
            </a:r>
          </a:p>
          <a:p>
            <a:r>
              <a:rPr lang="en-US" sz="2000" dirty="0"/>
              <a:t>KPSS; cannot reject null hypothesis of trend-stationary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incorrect inference</a:t>
            </a:r>
            <a:r>
              <a:rPr lang="en-US" sz="2000" dirty="0"/>
              <a:t>, perhaps result of noise and low power of test!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9E3A-85F4-21E5-F548-8DF8EB639A4A}"/>
              </a:ext>
            </a:extLst>
          </p:cNvPr>
          <p:cNvCxnSpPr>
            <a:cxnSpLocks/>
          </p:cNvCxnSpPr>
          <p:nvPr/>
        </p:nvCxnSpPr>
        <p:spPr>
          <a:xfrm flipH="1">
            <a:off x="4081549" y="2397318"/>
            <a:ext cx="2369127" cy="136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C12CE-8772-0D18-CB9C-32A8A9D70257}"/>
              </a:ext>
            </a:extLst>
          </p:cNvPr>
          <p:cNvCxnSpPr>
            <a:cxnSpLocks/>
          </p:cNvCxnSpPr>
          <p:nvPr/>
        </p:nvCxnSpPr>
        <p:spPr>
          <a:xfrm flipH="1">
            <a:off x="5964383" y="3217025"/>
            <a:ext cx="673330" cy="54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3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060"/>
            <a:ext cx="8229600" cy="40074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Predictable nonstationary components</a:t>
            </a:r>
          </a:p>
          <a:p>
            <a:pPr lvl="1"/>
            <a:r>
              <a:rPr dirty="0"/>
              <a:t>Trend</a:t>
            </a:r>
          </a:p>
          <a:p>
            <a:pPr lvl="1"/>
            <a:r>
              <a:rPr dirty="0"/>
              <a:t>S</a:t>
            </a:r>
            <a:r>
              <a:rPr lang="en-US" dirty="0"/>
              <a:t>ea</a:t>
            </a:r>
            <a:r>
              <a:rPr dirty="0"/>
              <a:t>sonal components</a:t>
            </a:r>
            <a:endParaRPr lang="en-US" dirty="0"/>
          </a:p>
          <a:p>
            <a:r>
              <a:rPr lang="en-US" dirty="0"/>
              <a:t>Autocorrelation and partial autocorrelation</a:t>
            </a:r>
          </a:p>
          <a:p>
            <a:pPr lvl="1"/>
            <a:r>
              <a:rPr lang="en-US" dirty="0"/>
              <a:t>Measures of serial correlation</a:t>
            </a:r>
          </a:p>
          <a:p>
            <a:pPr lvl="1"/>
            <a:r>
              <a:rPr lang="en-US" dirty="0"/>
              <a:t>Independent of stationarity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</a:t>
            </a:r>
            <a:r>
              <a:rPr lang="en-US" dirty="0"/>
              <a:t>a</a:t>
            </a:r>
            <a:r>
              <a:rPr dirty="0"/>
              <a:t>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3675</Words>
  <Application>Microsoft Office PowerPoint</Application>
  <PresentationFormat>On-screen Show (16:9)</PresentationFormat>
  <Paragraphs>470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133</cp:revision>
  <dcterms:created xsi:type="dcterms:W3CDTF">2024-08-16T02:36:24Z</dcterms:created>
  <dcterms:modified xsi:type="dcterms:W3CDTF">2024-11-07T01:10:50Z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