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8" r:id="rId2"/>
    <p:sldId id="267" r:id="rId3"/>
    <p:sldId id="298" r:id="rId4"/>
    <p:sldId id="299" r:id="rId5"/>
    <p:sldId id="300" r:id="rId6"/>
    <p:sldId id="3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1703-2F05-8D05-EE0F-0F4A7AD90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F7495-3B6E-31EC-EABF-D0C387FF9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C03C3-EACF-3982-2959-B5B6DDFB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29B2-5B60-4524-9406-F439795E8972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3794B-52CC-5C05-FFBE-3F52A159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4678C-1DD8-9132-2D53-DEE23223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BB037-B5BA-474B-8297-8E3252CF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2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1242-B962-8C24-D64C-106FC0F23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F0A53-2425-9069-EBC2-0C341176F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47C09-DB82-D270-7A47-4178F843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29B2-5B60-4524-9406-F439795E8972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BABE6-DECF-6567-01FF-6F3478A2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0FA6F-1B0A-5C45-7CB9-8160DFAA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BB037-B5BA-474B-8297-8E3252CF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0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490F0-3873-7881-B50B-241B60879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53F49-32CA-C786-866A-15A0934C9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1F46-ED60-CC42-BE07-CA4965FF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29B2-5B60-4524-9406-F439795E8972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270F6-C24C-5A53-BD8C-9A677D79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3E9C5-14BE-996D-F500-6CAED9B5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BB037-B5BA-474B-8297-8E3252CF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0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2472-36BB-A2A1-1408-C1124BFA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0A13-FC23-BFB0-EFDA-A40B86650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E59B-834A-E5A8-E01C-A0486A86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29B2-5B60-4524-9406-F439795E8972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B3293-ED6D-7888-3CF0-01FA69C4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509AC-CF65-8E78-7892-7C00C448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BB037-B5BA-474B-8297-8E3252CF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3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BC77-4649-816E-2065-F5FC3A61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557E1-65E2-42B8-A529-7577B49C9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B5647-3439-3753-3AAC-939BF6CB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29B2-5B60-4524-9406-F439795E8972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F8E67-FADE-8990-D574-FA6D73F2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1468D-FFF6-C0F9-3E79-A5AC533C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BB037-B5BA-474B-8297-8E3252CF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9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29A5-82BF-ED19-EA16-6B44EC9A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76BA0-789A-3A64-73A4-B1F24E39B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E0882-7179-4609-96AA-F0520A855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BAA30-1700-41B1-DB74-C63ED833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29B2-5B60-4524-9406-F439795E8972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81454-C0BC-2F48-D7D3-F551BE6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8C721-A93A-B61C-2977-29816AC7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BB037-B5BA-474B-8297-8E3252CF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2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F49C-6C67-7E84-C5E3-7D8E7C5D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5957E-52F7-5F89-09D1-1B56C0081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4DF31-25A7-0C20-CC62-F6AE4ECCB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9DF33-8BED-2D87-1350-5F5A1181B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B75FE-6A39-B9F6-7745-DC4186B11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FD8D6-2F3C-67E8-9FEE-14739246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29B2-5B60-4524-9406-F439795E8972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07B15-F01A-BF9A-4CBB-7BF0D633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796A3-9CB2-FE2F-033E-A2280735D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BB037-B5BA-474B-8297-8E3252CF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2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B4D4-849B-7233-02A5-221AF021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59BBE-01DB-2687-3F0D-AF73FCF12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29B2-5B60-4524-9406-F439795E8972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B5B35-8DFC-6933-ADAD-BCF46CF8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B4793-6566-9360-BC77-24C0DA51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BB037-B5BA-474B-8297-8E3252CF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6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9C36D-949F-1BAC-1983-EE03C066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29B2-5B60-4524-9406-F439795E8972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893A-1C24-ADD9-C9EE-FCBAE314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5AA86-C376-3677-C488-948EFB0D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BB037-B5BA-474B-8297-8E3252CF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1406-EFBD-7E8A-0456-EC074D17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B1EF-D3C4-AB99-B9A3-C57188E18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90042-282C-249B-FB70-63A8BD26A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D6428-1AEE-0767-C9A6-8BDCD335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29B2-5B60-4524-9406-F439795E8972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5C7A7-D733-085B-CD6F-673CE22B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934C0-B918-19C7-B8F8-32B83698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BB037-B5BA-474B-8297-8E3252CF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7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EF1F-9E20-6141-52A9-20455ADF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6B255-5689-7727-0FE7-80CFD3FDB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DA255-5EBF-0690-00E6-592D3B0FF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090DE-B259-8ABB-0494-B901F5EF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29B2-5B60-4524-9406-F439795E8972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03FEB-F31E-748B-51EC-A3FFFBE8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5311A-3EEB-C866-1A0D-EB8A58DC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BB037-B5BA-474B-8297-8E3252CF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5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3CAB18-4865-1378-4E12-1D639702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BD419-71FD-BADA-43DF-C32F12C54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D0FF9-A733-578A-91F0-531DD1C9A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A29B2-5B60-4524-9406-F439795E8972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3541B-E87A-621F-4E0B-450BC6252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7E82A-B26C-EF1A-772E-16D3884F4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BB037-B5BA-474B-8297-8E3252CF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1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Graduate Independent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632"/>
            <a:ext cx="10515600" cy="5364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Required if you are enrolled for Graduate Credit</a:t>
            </a:r>
          </a:p>
          <a:p>
            <a:r>
              <a:rPr lang="en-US" dirty="0"/>
              <a:t>Project proposal and final report comprise </a:t>
            </a:r>
            <a:r>
              <a:rPr lang="en-US" b="1" dirty="0"/>
              <a:t>25% of overall grade</a:t>
            </a:r>
            <a:r>
              <a:rPr lang="en-US" dirty="0"/>
              <a:t>! </a:t>
            </a:r>
          </a:p>
          <a:p>
            <a:r>
              <a:rPr lang="en-US" dirty="0"/>
              <a:t>Your chance to pull the concepts of the course together and show what you can do</a:t>
            </a:r>
          </a:p>
          <a:p>
            <a:pPr lvl="1"/>
            <a:r>
              <a:rPr lang="en-US" dirty="0"/>
              <a:t>Good addition to your data science portfolio</a:t>
            </a:r>
          </a:p>
          <a:p>
            <a:r>
              <a:rPr lang="en-US" dirty="0"/>
              <a:t>Working independently, you will:</a:t>
            </a:r>
          </a:p>
          <a:p>
            <a:pPr lvl="1"/>
            <a:r>
              <a:rPr lang="en-US" dirty="0"/>
              <a:t>Select a data set and </a:t>
            </a:r>
            <a:r>
              <a:rPr lang="en-US" b="1" dirty="0"/>
              <a:t>problem of interest to you</a:t>
            </a:r>
          </a:p>
          <a:p>
            <a:pPr lvl="1"/>
            <a:r>
              <a:rPr lang="en-US" dirty="0"/>
              <a:t>Explore and understand the data set in depth</a:t>
            </a:r>
          </a:p>
          <a:p>
            <a:pPr lvl="1"/>
            <a:r>
              <a:rPr lang="en-US" dirty="0"/>
              <a:t>Use data mining methods within the scope of the course to extract information and discover relationships</a:t>
            </a:r>
          </a:p>
          <a:p>
            <a:pPr lvl="1"/>
            <a:r>
              <a:rPr lang="en-US" dirty="0"/>
              <a:t>Write and submit a professional quality report</a:t>
            </a:r>
          </a:p>
          <a:p>
            <a:r>
              <a:rPr lang="en-US" dirty="0"/>
              <a:t>Please see Assignments tab in Canvas for specific grading criteria </a:t>
            </a:r>
          </a:p>
        </p:txBody>
      </p:sp>
    </p:spTree>
    <p:extLst>
      <p:ext uri="{BB962C8B-B14F-4D97-AF65-F5344CB8AC3E}">
        <p14:creationId xmlns:p14="http://schemas.microsoft.com/office/powerpoint/2010/main" val="42169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517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What constitutes a suitable project? </a:t>
            </a:r>
          </a:p>
          <a:p>
            <a:r>
              <a:rPr lang="en-US" dirty="0"/>
              <a:t>Must be focused on data mining methods and algorithms </a:t>
            </a:r>
          </a:p>
          <a:p>
            <a:pPr lvl="1"/>
            <a:r>
              <a:rPr lang="en-US" dirty="0"/>
              <a:t>Methods and algorithms within the scope of the course</a:t>
            </a:r>
          </a:p>
          <a:p>
            <a:pPr lvl="1"/>
            <a:r>
              <a:rPr lang="en-US" dirty="0"/>
              <a:t>Primary </a:t>
            </a:r>
            <a:r>
              <a:rPr lang="en-US" b="1" dirty="0"/>
              <a:t>focus on similarity search and unsupervised learning methods</a:t>
            </a:r>
          </a:p>
          <a:p>
            <a:pPr lvl="1"/>
            <a:r>
              <a:rPr lang="en-US" dirty="0"/>
              <a:t>This in not a supervised machine learning course: </a:t>
            </a:r>
            <a:r>
              <a:rPr lang="en-US" b="1" dirty="0">
                <a:solidFill>
                  <a:srgbClr val="C00000"/>
                </a:solidFill>
              </a:rPr>
              <a:t>supervised machine learning is not appropriate!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rgbClr val="C00000"/>
                </a:solidFill>
              </a:rPr>
              <a:t>multiple algorithms and/or hyperparameters</a:t>
            </a:r>
            <a:r>
              <a:rPr lang="en-US" dirty="0"/>
              <a:t>, e.g. clustering project must go beyond k-means and apply several modern methods!</a:t>
            </a:r>
          </a:p>
          <a:p>
            <a:r>
              <a:rPr lang="en-US" dirty="0"/>
              <a:t>Sufficient publicly available data – ask instructor for exceptions</a:t>
            </a:r>
          </a:p>
          <a:p>
            <a:r>
              <a:rPr lang="en-US" dirty="0"/>
              <a:t>Appropriate scope </a:t>
            </a:r>
          </a:p>
          <a:p>
            <a:pPr lvl="1"/>
            <a:r>
              <a:rPr lang="en-US" dirty="0"/>
              <a:t>If you have sufficient background (e.g. course prerequisites) expect to </a:t>
            </a:r>
            <a:r>
              <a:rPr lang="en-US" b="1" dirty="0"/>
              <a:t>spend about 80 hours on your project</a:t>
            </a:r>
          </a:p>
          <a:p>
            <a:pPr lvl="1"/>
            <a:r>
              <a:rPr lang="en-US" dirty="0"/>
              <a:t>If you are building key skills (e.g. programming, statistics) additional effort will be required</a:t>
            </a:r>
          </a:p>
        </p:txBody>
      </p:sp>
    </p:spTree>
    <p:extLst>
      <p:ext uri="{BB962C8B-B14F-4D97-AF65-F5344CB8AC3E}">
        <p14:creationId xmlns:p14="http://schemas.microsoft.com/office/powerpoint/2010/main" val="37194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375"/>
            <a:ext cx="10515600" cy="5665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proposal helps ensure your project have:</a:t>
            </a:r>
          </a:p>
          <a:p>
            <a:r>
              <a:rPr lang="en-US" dirty="0"/>
              <a:t>Clear and reasonable data mining objective</a:t>
            </a:r>
          </a:p>
          <a:p>
            <a:pPr lvl="1"/>
            <a:r>
              <a:rPr lang="en-US" dirty="0"/>
              <a:t>Must be understandable to non-technical audience</a:t>
            </a:r>
          </a:p>
          <a:p>
            <a:r>
              <a:rPr lang="en-US" dirty="0"/>
              <a:t>Appropriate scope</a:t>
            </a:r>
          </a:p>
          <a:p>
            <a:pPr lvl="1"/>
            <a:r>
              <a:rPr lang="en-US" dirty="0"/>
              <a:t>Sufficient depth – depth of data, depth of analysis</a:t>
            </a:r>
          </a:p>
          <a:p>
            <a:pPr lvl="1"/>
            <a:r>
              <a:rPr lang="en-US" dirty="0"/>
              <a:t>Not too ambitious!</a:t>
            </a:r>
          </a:p>
          <a:p>
            <a:r>
              <a:rPr lang="en-US" dirty="0"/>
              <a:t>Required data are available</a:t>
            </a:r>
          </a:p>
          <a:p>
            <a:pPr lvl="1"/>
            <a:r>
              <a:rPr lang="en-US" dirty="0"/>
              <a:t>Complete enough to execute project</a:t>
            </a:r>
          </a:p>
          <a:p>
            <a:pPr lvl="1"/>
            <a:r>
              <a:rPr lang="en-US" dirty="0"/>
              <a:t>Sufficient volume and complexity </a:t>
            </a:r>
          </a:p>
          <a:p>
            <a:pPr lvl="1"/>
            <a:r>
              <a:rPr lang="en-US" dirty="0"/>
              <a:t>But not too massive!</a:t>
            </a:r>
          </a:p>
          <a:p>
            <a:r>
              <a:rPr lang="en-US" dirty="0"/>
              <a:t>Use appropriate data mining methods</a:t>
            </a:r>
          </a:p>
          <a:p>
            <a:pPr lvl="1"/>
            <a:r>
              <a:rPr lang="en-US" dirty="0"/>
              <a:t>Correctly selected for proposed objective</a:t>
            </a:r>
          </a:p>
          <a:p>
            <a:pPr lvl="1"/>
            <a:r>
              <a:rPr lang="en-US" dirty="0"/>
              <a:t>In scope of course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6105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Project report must:</a:t>
            </a:r>
          </a:p>
          <a:p>
            <a:r>
              <a:rPr lang="en-US" dirty="0"/>
              <a:t>Have introduction (summary) stating objectives and conclusions, understandable to the intended non-technical audience  </a:t>
            </a:r>
          </a:p>
          <a:p>
            <a:r>
              <a:rPr lang="en-US" dirty="0"/>
              <a:t>Support conclusions based on evidence gathered in the data mining process</a:t>
            </a:r>
          </a:p>
          <a:p>
            <a:r>
              <a:rPr lang="en-US" dirty="0"/>
              <a:t>Demonstrate that data has been prepared correctly </a:t>
            </a:r>
          </a:p>
          <a:p>
            <a:r>
              <a:rPr lang="en-US" dirty="0"/>
              <a:t>Explain the data exploration and knowledge discovery process</a:t>
            </a:r>
          </a:p>
          <a:p>
            <a:pPr lvl="1"/>
            <a:r>
              <a:rPr lang="en-US" dirty="0"/>
              <a:t>Requires technical depth in discussion </a:t>
            </a:r>
          </a:p>
          <a:p>
            <a:pPr lvl="1"/>
            <a:r>
              <a:rPr lang="en-US" dirty="0"/>
              <a:t>Clear text and graphics  </a:t>
            </a:r>
          </a:p>
          <a:p>
            <a:r>
              <a:rPr lang="en-US" dirty="0"/>
              <a:t>Use appropriate methods and algorithms</a:t>
            </a:r>
          </a:p>
          <a:p>
            <a:pPr lvl="1"/>
            <a:r>
              <a:rPr lang="en-US" b="1" dirty="0"/>
              <a:t>In depth analysis</a:t>
            </a:r>
          </a:p>
          <a:p>
            <a:pPr lvl="1"/>
            <a:r>
              <a:rPr lang="en-US" dirty="0"/>
              <a:t>Improve initial results by </a:t>
            </a:r>
            <a:r>
              <a:rPr lang="en-US" b="1" dirty="0"/>
              <a:t>enhancing methods or using other algorithms</a:t>
            </a:r>
          </a:p>
          <a:p>
            <a:r>
              <a:rPr lang="en-US" dirty="0"/>
              <a:t>Show professional levels of code organization (e.g. use of function, commenting, good variable names,..) in an appendix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Suitable projects – only ideas, pick a project that interests you:</a:t>
            </a:r>
          </a:p>
          <a:p>
            <a:r>
              <a:rPr lang="en-US" dirty="0"/>
              <a:t>Suitable methods include, but not limited to:   </a:t>
            </a:r>
          </a:p>
          <a:p>
            <a:pPr lvl="1"/>
            <a:r>
              <a:rPr lang="en-US" dirty="0"/>
              <a:t>Unsupervised learning – many possible models</a:t>
            </a:r>
          </a:p>
          <a:p>
            <a:pPr lvl="1"/>
            <a:r>
              <a:rPr lang="en-US" dirty="0"/>
              <a:t>Large scale similarity measures  </a:t>
            </a:r>
          </a:p>
          <a:p>
            <a:pPr lvl="1"/>
            <a:r>
              <a:rPr lang="en-US" dirty="0"/>
              <a:t>Recommenders and factorization   </a:t>
            </a:r>
          </a:p>
          <a:p>
            <a:pPr lvl="1"/>
            <a:r>
              <a:rPr lang="en-US" dirty="0"/>
              <a:t>Graph models </a:t>
            </a:r>
          </a:p>
          <a:p>
            <a:pPr lvl="1"/>
            <a:r>
              <a:rPr lang="en-US" b="1" dirty="0"/>
              <a:t>Not supervised machine learning!</a:t>
            </a:r>
          </a:p>
          <a:p>
            <a:r>
              <a:rPr lang="en-US" dirty="0"/>
              <a:t>Suitable datasets and problems include, but not limited to:  </a:t>
            </a:r>
          </a:p>
          <a:p>
            <a:pPr lvl="1"/>
            <a:r>
              <a:rPr lang="en-US" dirty="0"/>
              <a:t>Genetic data and gene expression</a:t>
            </a:r>
          </a:p>
          <a:p>
            <a:pPr lvl="1"/>
            <a:r>
              <a:rPr lang="en-US" dirty="0"/>
              <a:t>Text data, information retrieval, similarity search, etc.</a:t>
            </a:r>
          </a:p>
          <a:p>
            <a:pPr lvl="1"/>
            <a:r>
              <a:rPr lang="en-US" dirty="0"/>
              <a:t>Streaming and large-scale time series data, event processing   </a:t>
            </a:r>
          </a:p>
          <a:p>
            <a:pPr lvl="1"/>
            <a:r>
              <a:rPr lang="en-US" dirty="0"/>
              <a:t>Product recommendation data </a:t>
            </a:r>
          </a:p>
          <a:p>
            <a:pPr lvl="1"/>
            <a:r>
              <a:rPr lang="en-US" dirty="0"/>
              <a:t>Graph data, social networks, etc.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529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CSCI E-108 Data Mining, Discovery and Exploration Graduate Independent Project</vt:lpstr>
      <vt:lpstr>Graduate Independent project</vt:lpstr>
      <vt:lpstr>Graduate Independent project</vt:lpstr>
      <vt:lpstr>Graduate Independent project</vt:lpstr>
      <vt:lpstr>Graduate Independent project</vt:lpstr>
      <vt:lpstr>Graduate Independent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Elston</dc:creator>
  <cp:lastModifiedBy>Stephen Elston</cp:lastModifiedBy>
  <cp:revision>4</cp:revision>
  <dcterms:created xsi:type="dcterms:W3CDTF">2025-07-08T22:11:02Z</dcterms:created>
  <dcterms:modified xsi:type="dcterms:W3CDTF">2025-07-08T22:14:56Z</dcterms:modified>
</cp:coreProperties>
</file>