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08" r:id="rId2"/>
    <p:sldId id="257" r:id="rId3"/>
    <p:sldId id="258" r:id="rId4"/>
    <p:sldId id="260" r:id="rId5"/>
    <p:sldId id="262" r:id="rId6"/>
    <p:sldId id="316" r:id="rId7"/>
    <p:sldId id="263" r:id="rId8"/>
    <p:sldId id="310" r:id="rId9"/>
    <p:sldId id="268" r:id="rId10"/>
    <p:sldId id="309" r:id="rId11"/>
    <p:sldId id="269" r:id="rId12"/>
    <p:sldId id="311" r:id="rId13"/>
    <p:sldId id="312" r:id="rId14"/>
    <p:sldId id="313" r:id="rId15"/>
    <p:sldId id="314" r:id="rId16"/>
    <p:sldId id="270" r:id="rId17"/>
    <p:sldId id="315" r:id="rId18"/>
    <p:sldId id="317" r:id="rId19"/>
    <p:sldId id="271" r:id="rId20"/>
    <p:sldId id="272" r:id="rId21"/>
    <p:sldId id="274" r:id="rId22"/>
    <p:sldId id="275" r:id="rId23"/>
    <p:sldId id="273" r:id="rId24"/>
    <p:sldId id="276" r:id="rId25"/>
    <p:sldId id="277" r:id="rId26"/>
    <p:sldId id="318" r:id="rId27"/>
    <p:sldId id="278" r:id="rId28"/>
    <p:sldId id="279" r:id="rId29"/>
    <p:sldId id="319" r:id="rId30"/>
    <p:sldId id="281" r:id="rId31"/>
    <p:sldId id="282" r:id="rId32"/>
    <p:sldId id="283" r:id="rId33"/>
    <p:sldId id="321" r:id="rId34"/>
    <p:sldId id="323" r:id="rId35"/>
    <p:sldId id="324" r:id="rId36"/>
    <p:sldId id="322" r:id="rId37"/>
    <p:sldId id="288" r:id="rId38"/>
    <p:sldId id="289" r:id="rId39"/>
    <p:sldId id="325" r:id="rId40"/>
    <p:sldId id="290" r:id="rId41"/>
    <p:sldId id="291" r:id="rId42"/>
    <p:sldId id="292" r:id="rId43"/>
    <p:sldId id="293" r:id="rId44"/>
    <p:sldId id="294" r:id="rId45"/>
    <p:sldId id="299" r:id="rId46"/>
    <p:sldId id="326" r:id="rId47"/>
    <p:sldId id="302" r:id="rId48"/>
    <p:sldId id="303" r:id="rId49"/>
    <p:sldId id="304" r:id="rId50"/>
    <p:sldId id="305" r:id="rId51"/>
    <p:sldId id="306" r:id="rId52"/>
    <p:sldId id="327" r:id="rId53"/>
    <p:sldId id="307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3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-1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In a linear model we can sometimes relate the coefficient values to an effect size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With </a:t>
                </a:r>
                <a:r>
                  <a:rPr b="1" dirty="0"/>
                  <a:t>no intercept term</a:t>
                </a:r>
                <a:r>
                  <a:rPr dirty="0"/>
                  <a:t> the means represent the effect sizes: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With intercept term </a:t>
                </a:r>
                <a:r>
                  <a:rPr dirty="0"/>
                  <a:t>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1563878"/>
            <a:ext cx="587857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intercept</a:t>
            </a:r>
            <a:r>
              <a:rPr lang="en-US" sz="1800" dirty="0"/>
              <a:t> is the </a:t>
            </a:r>
            <a:r>
              <a:rPr lang="en-US" sz="1800" b="1" dirty="0"/>
              <a:t>mean</a:t>
            </a:r>
            <a:r>
              <a:rPr lang="en-US" sz="1800" dirty="0"/>
              <a:t> for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055616" y="3599411"/>
            <a:ext cx="1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 flipV="1">
            <a:off x="6205728" y="3798916"/>
            <a:ext cx="315607" cy="143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5340096" y="4024595"/>
            <a:ext cx="1235271" cy="51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32" y="1566675"/>
            <a:ext cx="2648493" cy="35158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1563878"/>
            <a:ext cx="5817616" cy="349504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/>
          <p:nvPr/>
        </p:nvCxnSpPr>
        <p:spPr>
          <a:xfrm>
            <a:off x="3690112" y="3275584"/>
            <a:ext cx="4389120" cy="89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 flipV="1">
            <a:off x="6209792" y="3599411"/>
            <a:ext cx="274135" cy="58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6165088" y="3657600"/>
            <a:ext cx="401967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 flipV="1">
            <a:off x="6030976" y="4002578"/>
            <a:ext cx="623362" cy="22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36418"/>
              </a:xfrm>
              <a:prstGeom prst="rect">
                <a:avLst/>
              </a:prstGeom>
              <a:blipFill>
                <a:blip r:embed="rId4"/>
                <a:stretch>
                  <a:fillRect l="-1370" t="-2778" b="-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96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computes response (predictions) specific to fuel type</a:t>
            </a:r>
          </a:p>
          <a:p>
            <a:r>
              <a:rPr lang="en-US" sz="2000" dirty="0"/>
              <a:t>Response is identical between models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In a linear model we can </a:t>
            </a:r>
            <a:r>
              <a:rPr lang="en-US" dirty="0"/>
              <a:t>often</a:t>
            </a:r>
            <a:r>
              <a:rPr dirty="0"/>
              <a:t> relate the coefficient values to an effect size</a:t>
            </a:r>
          </a:p>
          <a:p>
            <a:pPr lvl="0"/>
            <a:r>
              <a:rPr dirty="0"/>
              <a:t>Assumes the 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dirty="0"/>
              <a:t>Often </a:t>
            </a:r>
            <a:r>
              <a:rPr lang="en-US" dirty="0"/>
              <a:t>want</a:t>
            </a:r>
            <a:r>
              <a:rPr dirty="0"/>
              <a:t> to </a:t>
            </a:r>
            <a:r>
              <a:rPr b="1" dirty="0"/>
              <a:t>adjust</a:t>
            </a:r>
            <a:r>
              <a:rPr dirty="0"/>
              <a:t> </a:t>
            </a:r>
            <a:r>
              <a:rPr b="1" dirty="0"/>
              <a:t>for </a:t>
            </a:r>
            <a:r>
              <a:rPr lang="en-US" b="1" dirty="0"/>
              <a:t>some</a:t>
            </a:r>
            <a:r>
              <a:rPr b="1" dirty="0"/>
              <a:t> effects</a:t>
            </a:r>
          </a:p>
          <a:p>
            <a:pPr lvl="1"/>
            <a:r>
              <a:rPr dirty="0"/>
              <a:t>Other treatments</a:t>
            </a:r>
          </a:p>
          <a:p>
            <a:pPr lvl="1"/>
            <a:r>
              <a:rPr dirty="0"/>
              <a:t>Levels of other categorical variables</a:t>
            </a:r>
          </a:p>
          <a:p>
            <a:pPr lvl="1"/>
            <a:r>
              <a:rPr lang="en-US" dirty="0"/>
              <a:t>Can u</a:t>
            </a:r>
            <a:r>
              <a:rPr dirty="0"/>
              <a:t>se </a:t>
            </a:r>
            <a:r>
              <a:rPr b="1" dirty="0"/>
              <a:t>partial slope</a:t>
            </a:r>
            <a:r>
              <a:rPr dirty="0"/>
              <a:t> of continuous variables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Applying </a:t>
            </a:r>
            <a:r>
              <a:rPr lang="en-US" sz="2000" b="1" dirty="0"/>
              <a:t>adjustment</a:t>
            </a:r>
            <a:r>
              <a:rPr lang="en-US" sz="2000" dirty="0"/>
              <a:t> for fuel type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897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adjustment to diesel cars </a:t>
            </a:r>
          </a:p>
          <a:p>
            <a:pPr lvl="1"/>
            <a:r>
              <a:rPr lang="en-US" sz="1700" dirty="0"/>
              <a:t>Adjust observations </a:t>
            </a:r>
          </a:p>
          <a:p>
            <a:pPr lvl="1"/>
            <a:r>
              <a:rPr lang="en-US" sz="1700" dirty="0"/>
              <a:t>Adjust model response</a:t>
            </a:r>
          </a:p>
          <a:p>
            <a:r>
              <a:rPr lang="en-US" sz="2000" dirty="0"/>
              <a:t>Model response for the two fuel types is now the same!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Linear models are a flexible and widely used class of models</a:t>
                </a:r>
              </a:p>
              <a:p>
                <a:pPr lvl="0"/>
                <a:r>
                  <a:rPr lang="en-US" dirty="0"/>
                  <a:t>Fit model coefficients by </a:t>
                </a:r>
                <a:r>
                  <a:rPr lang="en-US" b="1" dirty="0"/>
                  <a:t>least squares</a:t>
                </a:r>
                <a:r>
                  <a:rPr lang="en-US" dirty="0"/>
                  <a:t> estimation</a:t>
                </a:r>
              </a:p>
              <a:p>
                <a:pPr lvl="0"/>
                <a:r>
                  <a:rPr lang="en-US" dirty="0"/>
                  <a:t>Least squares is a maximum likelihood estimate, </a:t>
                </a:r>
              </a:p>
              <a:p>
                <a:pPr lvl="1"/>
                <a:r>
                  <a:rPr lang="en-US" dirty="0"/>
                  <a:t>Produces Normally distributed residuals</a:t>
                </a:r>
              </a:p>
              <a:p>
                <a:pPr lvl="0"/>
                <a:r>
                  <a:rPr lang="en-US" dirty="0"/>
                  <a:t>Can use many types of predictor variables, linear and nonlinear</a:t>
                </a:r>
              </a:p>
              <a:p>
                <a:pPr lvl="1"/>
                <a:r>
                  <a:rPr lang="en-US" dirty="0"/>
                  <a:t>Apply model selection process</a:t>
                </a:r>
              </a:p>
              <a:p>
                <a:pPr lvl="1"/>
                <a:r>
                  <a:rPr lang="en-US" dirty="0"/>
                  <a:t>Use metrics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log-likelihood to compare models</a:t>
                </a:r>
                <a:endParaRPr lang="ar-AE" dirty="0"/>
              </a:p>
              <a:p>
                <a:pPr lvl="0"/>
                <a:r>
                  <a:rPr lang="en-US" dirty="0"/>
                  <a:t>We prefer the simplest model that does the job</a:t>
                </a:r>
              </a:p>
              <a:p>
                <a:pPr lvl="1"/>
                <a:r>
                  <a:rPr lang="en-US" dirty="0"/>
                  <a:t>Parsimonious model has the fewest parameters required to explain the data</a:t>
                </a:r>
              </a:p>
              <a:p>
                <a:pPr lvl="1"/>
                <a:r>
                  <a:rPr lang="en-US" dirty="0"/>
                  <a:t>The principle of </a:t>
                </a:r>
                <a:r>
                  <a:rPr lang="en-US" b="1" dirty="0"/>
                  <a:t>Occam’s razor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</a:t>
            </a:r>
            <a:r>
              <a:rPr lang="en-US" dirty="0"/>
              <a:t>non-Normal or </a:t>
            </a:r>
            <a:r>
              <a:rPr dirty="0"/>
              <a:t>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r>
              <a:rPr lang="en-US" dirty="0"/>
              <a:t>Use GLM framework</a:t>
            </a:r>
            <a:r>
              <a:rPr dirty="0"/>
              <a:t> for all exponential family response distributions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the, </a:t>
                </a:r>
                <a:r>
                  <a:rPr lang="en-US" dirty="0" err="1"/>
                  <a:t>possibley</a:t>
                </a:r>
                <a:r>
                  <a:rPr lang="en-US" dirty="0"/>
                  <a:t> vector valued, model coefficients 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Define the link function, know as the or </a:t>
                </a:r>
                <a:r>
                  <a:rPr lang="en-US" b="1" dirty="0"/>
                  <a:t>logit function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Response of linear model is transformed to the binomially distributed random variable through the </a:t>
                </a:r>
                <a:r>
                  <a:rPr lang="en-US" b="1" dirty="0"/>
                  <a:t>inverse link function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inverse logit function</a:t>
                </a:r>
                <a:r>
                  <a:rPr lang="en-US" dirty="0"/>
                  <a:t>, or </a:t>
                </a:r>
                <a:r>
                  <a:rPr lang="en-US" b="1" dirty="0"/>
                  <a:t>logistic function</a:t>
                </a:r>
                <a:r>
                  <a:rPr lang="en-US" dirty="0"/>
                  <a:t>,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0"/>
                <a:r>
                  <a:rPr lang="en-US" dirty="0"/>
                  <a:t>Test for h</a:t>
                </a:r>
                <a:r>
                  <a:rPr dirty="0"/>
                  <a:t>omoscedastic Normally distributed residuals</a:t>
                </a:r>
              </a:p>
              <a:p>
                <a:pPr lvl="0"/>
                <a:r>
                  <a:rPr dirty="0"/>
                  <a:t>Want reasonable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dirty="0"/>
                  <a:t>, RMSE, etc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‘Reasonable’ is problem dependent</a:t>
                </a:r>
                <a:endParaRPr dirty="0"/>
              </a:p>
              <a:p>
                <a:pPr lvl="0"/>
                <a:r>
                  <a:rPr lang="en-US" dirty="0"/>
                  <a:t>Are</a:t>
                </a:r>
                <a:r>
                  <a:rPr dirty="0"/>
                  <a:t> model and its coefficients </a:t>
                </a:r>
                <a:r>
                  <a:rPr lang="en-US" dirty="0"/>
                  <a:t>statistically </a:t>
                </a:r>
                <a:r>
                  <a:rPr dirty="0"/>
                  <a:t>significant?</a:t>
                </a:r>
              </a:p>
              <a:p>
                <a:pPr lvl="1"/>
                <a:r>
                  <a:rPr dirty="0"/>
                  <a:t>F test and Omnibus test </a:t>
                </a:r>
                <a:r>
                  <a:rPr lang="en-US" dirty="0"/>
                  <a:t>on model significance</a:t>
                </a:r>
                <a:endParaRPr dirty="0"/>
              </a:p>
              <a:p>
                <a:pPr lvl="1"/>
                <a:r>
                  <a:rPr dirty="0"/>
                  <a:t>t-test on model parameter </a:t>
                </a:r>
                <a:r>
                  <a:rPr lang="en-US" dirty="0"/>
                  <a:t>significance</a:t>
                </a:r>
                <a:endParaRPr dirty="0"/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479535" cy="256908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lower recall, more false negative</a:t>
                </a:r>
                <a:endParaRPr dirty="0"/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lower precision, more false positives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914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Watch out!! The relatively high accuracy of this model is deceptive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0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0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0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963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compares the </a:t>
                </a:r>
                <a:r>
                  <a:rPr lang="en-US" b="1" dirty="0"/>
                  <a:t>log likelihood of a model </a:t>
                </a:r>
                <a:r>
                  <a:rPr lang="en-US" dirty="0"/>
                  <a:t>to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a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</a:t>
            </a:r>
            <a:r>
              <a:rPr lang="en-US" dirty="0"/>
              <a:t>independent</a:t>
            </a:r>
            <a:r>
              <a:rPr dirty="0"/>
              <a:t>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</a:t>
            </a:r>
            <a:r>
              <a:rPr lang="en-US" dirty="0"/>
              <a:t>want </a:t>
            </a:r>
            <a:r>
              <a:rPr dirty="0"/>
              <a:t>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Intercept is the mean of the response variable</a:t>
            </a:r>
          </a:p>
          <a:p>
            <a:pPr lvl="1"/>
            <a:r>
              <a:rPr lang="en-US" dirty="0"/>
              <a:t>To not </a:t>
            </a:r>
            <a:r>
              <a:rPr dirty="0"/>
              <a:t>bias the</a:t>
            </a:r>
            <a:r>
              <a:rPr lang="en-US" dirty="0"/>
              <a:t> regression coefficient</a:t>
            </a:r>
            <a:r>
              <a:rPr dirty="0"/>
              <a:t> estimation</a:t>
            </a:r>
            <a:r>
              <a:rPr lang="en-US" dirty="0"/>
              <a:t>, </a:t>
            </a:r>
            <a:r>
              <a:rPr dirty="0"/>
              <a:t>predictors </a:t>
            </a:r>
            <a:r>
              <a:rPr lang="en-US" dirty="0"/>
              <a:t>must </a:t>
            </a:r>
            <a:r>
              <a:rPr dirty="0"/>
              <a:t>have 0 mean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</a:t>
            </a:r>
            <a:r>
              <a:rPr lang="en-US" dirty="0"/>
              <a:t>independent variables</a:t>
            </a:r>
            <a:r>
              <a:rPr dirty="0"/>
              <a:t>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Example,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Example,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Example, Normal distribution</a:t>
                </a:r>
              </a:p>
              <a:p>
                <a:pPr lvl="1"/>
                <a:r>
                  <a:rPr lang="en-US" dirty="0"/>
                  <a:t>Example, Binomial distribution</a:t>
                </a:r>
              </a:p>
              <a:p>
                <a:pPr lvl="1"/>
                <a:r>
                  <a:rPr lang="en-US" dirty="0"/>
                  <a:t>In these cases deviance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pPr marL="0" lvl="0" indent="0">
                  <a:buNone/>
                </a:pPr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Now, the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/>
                  <a:t>Binomial staturated model:</a:t>
                </a:r>
              </a:p>
              <a:p>
                <a:pPr marL="0" lvl="0" indent="0">
                  <a:buNone/>
                </a:pPr>
                <a:r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likelihood can be writen: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, the log likelihood of the staturated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lang="en-US" dirty="0"/>
                  <a:t>Recall that log-likelihood is usually a negative number</a:t>
                </a:r>
              </a:p>
              <a:p>
                <a:pPr lvl="1"/>
                <a:r>
                  <a:rPr lang="en-US" dirty="0"/>
                  <a:t>Higher log-likelihood has smaller negative magnitude</a:t>
                </a:r>
              </a:p>
              <a:p>
                <a:pPr lvl="0"/>
                <a:r>
                  <a:rPr lang="en-US" dirty="0"/>
                  <a:t>Sign of ratio chosen to ensure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:r>
                  <a:rPr lang="en-US"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model with greater predictive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133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315968" y="2312416"/>
            <a:ext cx="3153017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an infinite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Binomial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  <a:p>
            <a:pPr lvl="1"/>
            <a:r>
              <a:rPr lang="en-US" dirty="0"/>
              <a:t>GLM for </a:t>
            </a:r>
            <a:r>
              <a:rPr dirty="0"/>
              <a:t>Poisson regression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sz="1800" dirty="0" err="1"/>
                  <a:t>num_awards</a:t>
                </a:r>
                <a:r>
                  <a:rPr lang="en-US" sz="1800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awards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707476"/>
            <a:ext cx="515389" cy="267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067396"/>
            <a:ext cx="1425633" cy="695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00847" y="3707476"/>
            <a:ext cx="621645" cy="546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443154" y="4291584"/>
            <a:ext cx="1417319" cy="3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481349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can</a:t>
            </a:r>
            <a:r>
              <a:rPr lang="en-US" dirty="0"/>
              <a:t> we use</a:t>
            </a:r>
            <a:r>
              <a:rPr dirty="0"/>
              <a:t> categorical 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720344" y="4393212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only 4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`!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Wait! What happened to the coefficient for the first level of </a:t>
                </a:r>
                <a:r>
                  <a:rPr lang="en-US" dirty="0"/>
                  <a:t>`</a:t>
                </a:r>
                <a:r>
                  <a:rPr lang="en-US" dirty="0" err="1"/>
                  <a:t>body_style</a:t>
                </a:r>
                <a:r>
                  <a:rPr lang="en-US" dirty="0"/>
                  <a:t>`</a:t>
                </a:r>
                <a:r>
                  <a:rPr dirty="0"/>
                  <a:t>?</a:t>
                </a:r>
              </a:p>
              <a:p>
                <a:pPr lvl="0"/>
                <a:r>
                  <a:rPr dirty="0"/>
                  <a:t>The intercept is the </a:t>
                </a:r>
                <a:r>
                  <a:rPr b="1" dirty="0"/>
                  <a:t>mean response</a:t>
                </a:r>
                <a:r>
                  <a:rPr dirty="0"/>
                  <a:t> of the first level</a:t>
                </a:r>
              </a:p>
              <a:p>
                <a:pPr lvl="0"/>
                <a:r>
                  <a:rPr dirty="0"/>
                  <a:t>The other coefficients are </a:t>
                </a:r>
                <a:r>
                  <a:rPr b="1" dirty="0"/>
                  <a:t>contrasts</a:t>
                </a:r>
                <a:r>
                  <a:rPr dirty="0"/>
                  <a:t> with respect to the mean of the first level.</a:t>
                </a:r>
              </a:p>
              <a:p>
                <a:pPr lvl="0"/>
                <a:r>
                  <a:rPr dirty="0"/>
                  <a:t>Consider the following possible ways we can encode responses to a categorical variable - often called a </a:t>
                </a:r>
                <a:r>
                  <a:rPr b="1" dirty="0"/>
                  <a:t>treatment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treatments</a:t>
                </a:r>
                <a:r>
                  <a:rPr lang="en-US" dirty="0"/>
                  <a:t> have </a:t>
                </a:r>
                <a:r>
                  <a:rPr dirty="0"/>
                  <a:t>mean responses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lang="en-US" dirty="0"/>
                  <a:t>A</a:t>
                </a:r>
                <a:r>
                  <a:rPr dirty="0"/>
                  <a:t>lternative encoding is a treatment with intercept,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contrasts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The means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3509</Words>
  <Application>Microsoft Office PowerPoint</Application>
  <PresentationFormat>On-screen Show (16:9)</PresentationFormat>
  <Paragraphs>446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Office Theme</vt:lpstr>
      <vt:lpstr>Models Categorical Variables and Nonlinear Responses</vt:lpstr>
      <vt:lpstr>Review</vt:lpstr>
      <vt:lpstr>Review</vt:lpstr>
      <vt:lpstr>Review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174</cp:revision>
  <dcterms:created xsi:type="dcterms:W3CDTF">2024-08-16T02:30:27Z</dcterms:created>
  <dcterms:modified xsi:type="dcterms:W3CDTF">2024-10-17T01:15:17Z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