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sldIdLst>
    <p:sldId id="299" r:id="rId2"/>
    <p:sldId id="339" r:id="rId3"/>
    <p:sldId id="257" r:id="rId4"/>
    <p:sldId id="258" r:id="rId5"/>
    <p:sldId id="259" r:id="rId6"/>
    <p:sldId id="702" r:id="rId7"/>
    <p:sldId id="703" r:id="rId8"/>
    <p:sldId id="263" r:id="rId9"/>
    <p:sldId id="260" r:id="rId10"/>
    <p:sldId id="340" r:id="rId11"/>
    <p:sldId id="699" r:id="rId12"/>
    <p:sldId id="262" r:id="rId13"/>
    <p:sldId id="264" r:id="rId14"/>
    <p:sldId id="265" r:id="rId15"/>
    <p:sldId id="266" r:id="rId16"/>
    <p:sldId id="267" r:id="rId17"/>
    <p:sldId id="271" r:id="rId18"/>
    <p:sldId id="341" r:id="rId19"/>
    <p:sldId id="698" r:id="rId20"/>
    <p:sldId id="268" r:id="rId21"/>
    <p:sldId id="269" r:id="rId22"/>
    <p:sldId id="270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705" r:id="rId43"/>
    <p:sldId id="701" r:id="rId44"/>
    <p:sldId id="700" r:id="rId45"/>
    <p:sldId id="291" r:id="rId4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92" d="100"/>
          <a:sy n="92" d="100"/>
        </p:scale>
        <p:origin x="775" y="4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C07B0-B271-4EE5-BA4D-B7A9BA86B818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609307-CA8F-4289-A7CE-F587EC42B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94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609307-CA8F-4289-A7CE-F587EC42BD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07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84560" y="1041170"/>
            <a:ext cx="8643938" cy="3967791"/>
          </a:xfrm>
          <a:prstGeom prst="rect">
            <a:avLst/>
          </a:prstGeom>
        </p:spPr>
        <p:txBody>
          <a:bodyPr/>
          <a:lstStyle>
            <a:lvl1pPr>
              <a:spcBef>
                <a:spcPts val="105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4746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hyperlink" Target="https://en.wikipedia.org/wiki/Stepwise_regressio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7003"/>
            <a:ext cx="7772400" cy="1515861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/>
              <a:t>Regularization and Sparse Models for High Dimensions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78957"/>
            <a:ext cx="6400800" cy="563301"/>
          </a:xfrm>
        </p:spPr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sz="5900" b="1" dirty="0"/>
              <a:t>Steve Elston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09/04/2023</a:t>
            </a:r>
          </a:p>
        </p:txBody>
      </p:sp>
      <p:pic>
        <p:nvPicPr>
          <p:cNvPr id="5" name="Picture 2" descr="Image result for harvard extension school logo">
            <a:extLst>
              <a:ext uri="{FF2B5EF4-FFF2-40B4-BE49-F238E27FC236}">
                <a16:creationId xmlns:a16="http://schemas.microsoft.com/office/drawing/2014/main" id="{4589CD93-89FF-3DF6-420D-DE6D671B6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067" y="3659436"/>
            <a:ext cx="2345803" cy="9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191BF-5D24-EFDF-F46A-91EA7CBF856B}"/>
              </a:ext>
            </a:extLst>
          </p:cNvPr>
          <p:cNvSpPr txBox="1"/>
          <p:nvPr/>
        </p:nvSpPr>
        <p:spPr>
          <a:xfrm>
            <a:off x="1805276" y="4705706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2018, 2019, 2020, 2021, 2022, 2023 2024, Stephen F Elston. All rights reserved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75C4108-589C-FD48-1E57-F12816367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430528"/>
            <a:ext cx="4501782" cy="33715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Dealing with Overfit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D4816957-6B06-FDA1-772D-8065C15B6E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063228"/>
                <a:ext cx="4050449" cy="39436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dirty="0"/>
                  <a:t>Model with </a:t>
                </a:r>
                <a:r>
                  <a:rPr lang="en-US" b="1" dirty="0"/>
                  <a:t>only interaction terms</a:t>
                </a:r>
                <a:r>
                  <a:rPr lang="en-US" dirty="0"/>
                  <a:t> on the HSB2 data with equation</a:t>
                </a:r>
              </a:p>
              <a:p>
                <a:pPr marL="0" indent="0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𝑠𝑜𝑐𝑠𝑡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𝑠𝑒𝑠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𝑝𝑟𝑜𝑔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sz="2000" dirty="0"/>
                  <a:t>Note the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𝑎𝑑𝑗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/>
                  <a:t> and F-statistic are the same as the over-fit model </a:t>
                </a:r>
              </a:p>
              <a:p>
                <a:r>
                  <a:rPr lang="en-US" sz="2000" dirty="0"/>
                  <a:t>The model has only significant coeffects and is </a:t>
                </a:r>
                <a:r>
                  <a:rPr lang="en-US" sz="2000" b="1" dirty="0"/>
                  <a:t>not overfit </a:t>
                </a:r>
              </a:p>
              <a:p>
                <a:pPr lvl="1"/>
                <a:r>
                  <a:rPr lang="en-US" sz="1700" dirty="0"/>
                  <a:t>All p-values show significance</a:t>
                </a:r>
              </a:p>
              <a:p>
                <a:pPr lvl="1"/>
                <a:r>
                  <a:rPr lang="en-US" sz="1700" dirty="0"/>
                  <a:t>Standard error is smaller than magnitude of coefficient values  </a:t>
                </a:r>
                <a:endParaRPr lang="en-US" sz="1700" b="1" dirty="0"/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D4816957-6B06-FDA1-772D-8065C15B6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063228"/>
                <a:ext cx="4050449" cy="3943619"/>
              </a:xfrm>
              <a:prstGeom prst="rect">
                <a:avLst/>
              </a:prstGeom>
              <a:blipFill>
                <a:blip r:embed="rId3"/>
                <a:stretch>
                  <a:fillRect l="-2259" t="-2164" b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FA4E4A-7922-D485-909B-74E81CD0E314}"/>
              </a:ext>
            </a:extLst>
          </p:cNvPr>
          <p:cNvCxnSpPr>
            <a:cxnSpLocks/>
          </p:cNvCxnSpPr>
          <p:nvPr/>
        </p:nvCxnSpPr>
        <p:spPr>
          <a:xfrm flipV="1">
            <a:off x="4251960" y="1727200"/>
            <a:ext cx="3953256" cy="144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B66E8AC-680B-A880-80EC-D80721FBD33F}"/>
              </a:ext>
            </a:extLst>
          </p:cNvPr>
          <p:cNvCxnSpPr>
            <a:cxnSpLocks/>
          </p:cNvCxnSpPr>
          <p:nvPr/>
        </p:nvCxnSpPr>
        <p:spPr>
          <a:xfrm flipV="1">
            <a:off x="4023360" y="2836672"/>
            <a:ext cx="3446272" cy="916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023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79E4C8-14F9-BE0D-9217-2F54253DAD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654C0CF-89A5-66ED-D78F-81B069B46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444" y="2206686"/>
            <a:ext cx="3814617" cy="28569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519ABA-8CD8-D438-7A3B-82CF286DF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Dealing with Overfit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F6709E0-046C-AD5B-5ACD-C5935867C5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965082"/>
                <a:ext cx="8512233" cy="12416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1600" dirty="0"/>
                  <a:t>Model with no intercept has less uncertainty in coefficient estimates and better conditioned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1600" dirty="0"/>
                  <a:t>Examples: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600" dirty="0"/>
                  <a:t>CI of intercept and first interaction coefficient is same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600" dirty="0"/>
                  <a:t>CI width of variable coefficient vs interaction coefficient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</m:t>
                    </m:r>
                  </m:oMath>
                </a14:m>
                <a:endParaRPr lang="en-US" sz="1600" dirty="0"/>
              </a:p>
              <a:p>
                <a:pPr>
                  <a:buFont typeface="+mj-lt"/>
                  <a:buAutoNum type="arabicPeriod"/>
                </a:pPr>
                <a:r>
                  <a:rPr lang="en-US" sz="1600" dirty="0"/>
                  <a:t>CI width of interaction coefficient vs. interaction </a:t>
                </a:r>
                <a:r>
                  <a:rPr lang="en-US" sz="1600" dirty="0" err="1"/>
                  <a:t>coefficent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17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endParaRPr lang="en-US" sz="16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F6709E0-046C-AD5B-5ACD-C5935867C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65082"/>
                <a:ext cx="8512233" cy="1241603"/>
              </a:xfrm>
              <a:prstGeom prst="rect">
                <a:avLst/>
              </a:prstGeom>
              <a:blipFill>
                <a:blip r:embed="rId3"/>
                <a:stretch>
                  <a:fillRect l="-287" t="-3922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CCD3E45-7DEC-8F63-0ABF-FEF6B38E50A9}"/>
              </a:ext>
            </a:extLst>
          </p:cNvPr>
          <p:cNvCxnSpPr>
            <a:cxnSpLocks/>
          </p:cNvCxnSpPr>
          <p:nvPr/>
        </p:nvCxnSpPr>
        <p:spPr>
          <a:xfrm>
            <a:off x="4206240" y="3603050"/>
            <a:ext cx="40441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9738099-1CF5-7229-7172-5BF46B763611}"/>
              </a:ext>
            </a:extLst>
          </p:cNvPr>
          <p:cNvCxnSpPr>
            <a:cxnSpLocks/>
          </p:cNvCxnSpPr>
          <p:nvPr/>
        </p:nvCxnSpPr>
        <p:spPr>
          <a:xfrm>
            <a:off x="4206240" y="3898669"/>
            <a:ext cx="40441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24875CC-F6BD-AA41-8E3A-67C1A083ED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111" y="2142468"/>
            <a:ext cx="3967129" cy="292116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B6A023B-D5DB-6AED-22C9-842AAFBD091C}"/>
              </a:ext>
            </a:extLst>
          </p:cNvPr>
          <p:cNvCxnSpPr>
            <a:cxnSpLocks/>
          </p:cNvCxnSpPr>
          <p:nvPr/>
        </p:nvCxnSpPr>
        <p:spPr>
          <a:xfrm>
            <a:off x="4206240" y="4300450"/>
            <a:ext cx="40441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A614FC8-7673-DBAC-B1E3-47CFEEFC61C3}"/>
              </a:ext>
            </a:extLst>
          </p:cNvPr>
          <p:cNvSpPr txBox="1">
            <a:spLocks/>
          </p:cNvSpPr>
          <p:nvPr/>
        </p:nvSpPr>
        <p:spPr>
          <a:xfrm>
            <a:off x="4206241" y="3573196"/>
            <a:ext cx="1007204" cy="2797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/>
              <a:t>1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E8FBB97-C77F-A2DD-5A8F-A918B74058F9}"/>
              </a:ext>
            </a:extLst>
          </p:cNvPr>
          <p:cNvSpPr txBox="1">
            <a:spLocks/>
          </p:cNvSpPr>
          <p:nvPr/>
        </p:nvSpPr>
        <p:spPr>
          <a:xfrm>
            <a:off x="4214553" y="3898669"/>
            <a:ext cx="998891" cy="2797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/>
              <a:t>2</a:t>
            </a:r>
          </a:p>
          <a:p>
            <a:pPr marL="0" indent="0">
              <a:buFont typeface="Arial"/>
              <a:buNone/>
            </a:pPr>
            <a:endParaRPr lang="en-US" sz="1400" dirty="0"/>
          </a:p>
          <a:p>
            <a:pPr marL="0" indent="0">
              <a:buFont typeface="Arial"/>
              <a:buNone/>
            </a:pPr>
            <a:endParaRPr lang="en-US" sz="1400" dirty="0"/>
          </a:p>
          <a:p>
            <a:pPr marL="0" indent="0">
              <a:buFont typeface="Arial"/>
              <a:buNone/>
            </a:pPr>
            <a:endParaRPr lang="en-US" sz="1400" dirty="0"/>
          </a:p>
          <a:p>
            <a:pPr marL="0" indent="0">
              <a:buFont typeface="Arial"/>
              <a:buNone/>
            </a:pPr>
            <a:endParaRPr lang="en-US" sz="1400" dirty="0"/>
          </a:p>
          <a:p>
            <a:pPr marL="0" indent="0">
              <a:buFont typeface="Arial"/>
              <a:buNone/>
            </a:pPr>
            <a:endParaRPr lang="en-US" sz="1400" dirty="0"/>
          </a:p>
          <a:p>
            <a:pPr marL="0" indent="0">
              <a:buFont typeface="Arial"/>
              <a:buNone/>
            </a:pPr>
            <a:endParaRPr lang="en-US" sz="1400" dirty="0"/>
          </a:p>
          <a:p>
            <a:pPr marL="0" indent="0">
              <a:buFont typeface="Arial"/>
              <a:buNone/>
            </a:pPr>
            <a:endParaRPr lang="en-US" sz="1400" dirty="0"/>
          </a:p>
          <a:p>
            <a:pPr marL="0" indent="0">
              <a:buFont typeface="Arial"/>
              <a:buNone/>
            </a:pPr>
            <a:endParaRPr lang="en-US" sz="1400" dirty="0"/>
          </a:p>
          <a:p>
            <a:pPr marL="0" indent="0">
              <a:buFont typeface="Arial"/>
              <a:buNone/>
            </a:pPr>
            <a:endParaRPr lang="en-US" sz="1400" dirty="0"/>
          </a:p>
          <a:p>
            <a:pPr marL="0" indent="0">
              <a:buFont typeface="Arial"/>
              <a:buNone/>
            </a:pPr>
            <a:endParaRPr lang="en-US" sz="1400" dirty="0"/>
          </a:p>
          <a:p>
            <a:pPr marL="0" indent="0">
              <a:buFont typeface="Arial"/>
              <a:buNone/>
            </a:pPr>
            <a:endParaRPr lang="en-US" sz="1400" dirty="0"/>
          </a:p>
          <a:p>
            <a:pPr marL="0" indent="0">
              <a:buFont typeface="Arial"/>
              <a:buNone/>
            </a:pPr>
            <a:endParaRPr lang="en-US" sz="1400" dirty="0"/>
          </a:p>
          <a:p>
            <a:pPr marL="0" indent="0">
              <a:buFont typeface="Arial"/>
              <a:buNone/>
            </a:pPr>
            <a:endParaRPr lang="en-US" sz="1400" dirty="0"/>
          </a:p>
          <a:p>
            <a:pPr marL="0" indent="0">
              <a:buFont typeface="Arial"/>
              <a:buNone/>
            </a:pPr>
            <a:endParaRPr lang="en-US" sz="1400" dirty="0"/>
          </a:p>
          <a:p>
            <a:pPr marL="0" indent="0">
              <a:buFont typeface="Arial"/>
              <a:buNone/>
            </a:pPr>
            <a:endParaRPr lang="en-US" sz="14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9EEFE48-0B88-97B0-2DAF-7AFF1F3429D7}"/>
              </a:ext>
            </a:extLst>
          </p:cNvPr>
          <p:cNvSpPr txBox="1">
            <a:spLocks/>
          </p:cNvSpPr>
          <p:nvPr/>
        </p:nvSpPr>
        <p:spPr>
          <a:xfrm>
            <a:off x="4197927" y="4300450"/>
            <a:ext cx="1007204" cy="2797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/>
              <a:t>3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0D8DA4E-F960-2F27-5C01-B3C384A2F6D8}"/>
              </a:ext>
            </a:extLst>
          </p:cNvPr>
          <p:cNvSpPr txBox="1">
            <a:spLocks/>
          </p:cNvSpPr>
          <p:nvPr/>
        </p:nvSpPr>
        <p:spPr>
          <a:xfrm>
            <a:off x="3794759" y="4482080"/>
            <a:ext cx="1418685" cy="3877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dirty="0"/>
              <a:t>Reduced condition </a:t>
            </a:r>
          </a:p>
          <a:p>
            <a:pPr marL="0" indent="0">
              <a:buFont typeface="Arial"/>
              <a:buNone/>
            </a:pPr>
            <a:r>
              <a:rPr lang="en-US" sz="1200" dirty="0"/>
              <a:t>number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7D73D7D-2394-57CE-D266-49F742E947B7}"/>
              </a:ext>
            </a:extLst>
          </p:cNvPr>
          <p:cNvCxnSpPr>
            <a:cxnSpLocks/>
          </p:cNvCxnSpPr>
          <p:nvPr/>
        </p:nvCxnSpPr>
        <p:spPr>
          <a:xfrm flipV="1">
            <a:off x="3616015" y="4932184"/>
            <a:ext cx="4786767" cy="55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071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Dealing with Overfit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0976"/>
            <a:ext cx="8229600" cy="4088384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Let’s compare the results of the unpruned and pruned models</a:t>
            </a:r>
          </a:p>
          <a:p>
            <a:pPr lvl="0"/>
            <a:r>
              <a:rPr dirty="0"/>
              <a:t>The metrics indicate the fit is exactly the same</a:t>
            </a:r>
          </a:p>
          <a:p>
            <a:pPr lvl="0"/>
            <a:r>
              <a:rPr dirty="0"/>
              <a:t>Why prefer the sparse (pruned) model?</a:t>
            </a:r>
          </a:p>
          <a:p>
            <a:pPr lvl="0"/>
            <a:r>
              <a:rPr dirty="0"/>
              <a:t>What are the consequences of the over-fit model?</a:t>
            </a:r>
          </a:p>
          <a:p>
            <a:pPr lvl="1"/>
            <a:r>
              <a:rPr lang="en-US" sz="2200" dirty="0"/>
              <a:t>Some independent variables</a:t>
            </a:r>
            <a:r>
              <a:rPr sz="2200" dirty="0"/>
              <a:t> (features) are not needed</a:t>
            </a:r>
          </a:p>
          <a:p>
            <a:pPr lvl="1"/>
            <a:r>
              <a:rPr sz="2200" dirty="0"/>
              <a:t>Including non-significant predictors can only </a:t>
            </a:r>
            <a:r>
              <a:rPr sz="2200" b="1" dirty="0"/>
              <a:t>increase noise </a:t>
            </a:r>
            <a:r>
              <a:rPr sz="2200" dirty="0"/>
              <a:t>and </a:t>
            </a:r>
            <a:r>
              <a:rPr sz="2200" b="1" dirty="0"/>
              <a:t>reduce generalization</a:t>
            </a:r>
          </a:p>
          <a:p>
            <a:pPr lvl="1"/>
            <a:r>
              <a:rPr sz="2200" b="1" dirty="0"/>
              <a:t>Colinear features </a:t>
            </a:r>
            <a:r>
              <a:rPr sz="2200" dirty="0"/>
              <a:t>confound model fitting - coefficient values correlated</a:t>
            </a:r>
          </a:p>
          <a:p>
            <a:pPr lvl="1"/>
            <a:r>
              <a:rPr sz="2200" dirty="0"/>
              <a:t>For model with linear response, consider the effect of an unexpected value of a non-significant predictor</a:t>
            </a:r>
          </a:p>
          <a:p>
            <a:pPr lvl="0"/>
            <a:r>
              <a:rPr lang="en-US" dirty="0"/>
              <a:t>M</a:t>
            </a:r>
            <a:r>
              <a:rPr dirty="0"/>
              <a:t>anually pruning a model with a great many features is a doomed task!</a:t>
            </a:r>
          </a:p>
          <a:p>
            <a:pPr lvl="1"/>
            <a:r>
              <a:rPr sz="2200" dirty="0"/>
              <a:t>What if we included all the interactions with type of school, race and sex?</a:t>
            </a:r>
          </a:p>
          <a:p>
            <a:pPr lvl="1"/>
            <a:r>
              <a:rPr sz="2200" dirty="0"/>
              <a:t>We now have up to 5th order interaction - 45 model coefficients with none significant!!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Dealing with Overfit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b="1" dirty="0"/>
                  <a:t>Idea!:</a:t>
                </a:r>
                <a:r>
                  <a:rPr dirty="0"/>
                  <a:t> Try systematically pruning the model using some metric</a:t>
                </a:r>
              </a:p>
              <a:p>
                <a:pPr lvl="0"/>
                <a:r>
                  <a:rPr dirty="0"/>
                  <a:t>Leads to the </a:t>
                </a:r>
                <a:r>
                  <a:rPr b="1" dirty="0">
                    <a:hlinkClick r:id="rId2"/>
                  </a:rPr>
                  <a:t>step-wise regression algorithm</a:t>
                </a:r>
                <a:endParaRPr b="1" dirty="0"/>
              </a:p>
              <a:p>
                <a:pPr lvl="1"/>
                <a:r>
                  <a:rPr b="1" dirty="0"/>
                  <a:t>Forward step-wise regression</a:t>
                </a:r>
                <a:r>
                  <a:rPr dirty="0"/>
                  <a:t> adds most explanatory variable one at a time</a:t>
                </a:r>
              </a:p>
              <a:p>
                <a:pPr lvl="1"/>
                <a:r>
                  <a:rPr b="1" dirty="0"/>
                  <a:t>Backward step-wise regression </a:t>
                </a:r>
                <a:r>
                  <a:rPr dirty="0"/>
                  <a:t>removes least explanatory variable one at a time</a:t>
                </a:r>
              </a:p>
              <a:p>
                <a:pPr lvl="1"/>
                <a:r>
                  <a:rPr b="1" dirty="0"/>
                  <a:t>Can go both directions </a:t>
                </a:r>
                <a:r>
                  <a:rPr dirty="0"/>
                  <a:t>- see the R documentation</a:t>
                </a:r>
              </a:p>
              <a:p>
                <a:pPr lvl="1"/>
                <a:r>
                  <a:rPr dirty="0"/>
                  <a:t>Hard to find a good metric</a:t>
                </a:r>
              </a:p>
              <a:p>
                <a:pPr lvl="0"/>
                <a:r>
                  <a:rPr dirty="0"/>
                  <a:t>But, making multiple hypothesis tests is a fraught undertaking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dirty="0"/>
                  <a:t> is null or insignificant predictor</a:t>
                </a:r>
              </a:p>
              <a:p>
                <a:pPr lvl="1"/>
                <a:r>
                  <a:rPr dirty="0"/>
                  <a:t>High probability of Type 1 or Type 2 error</a:t>
                </a:r>
              </a:p>
              <a:p>
                <a:pPr lvl="1"/>
                <a:r>
                  <a:rPr b="1" dirty="0"/>
                  <a:t>Type 1 error</a:t>
                </a:r>
                <a:r>
                  <a:rPr dirty="0"/>
                  <a:t>, fail to accept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dirty="0"/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dirty="0"/>
                  <a:t> include insignificant predictor</a:t>
                </a:r>
              </a:p>
              <a:p>
                <a:pPr lvl="1"/>
                <a:r>
                  <a:rPr b="1" dirty="0"/>
                  <a:t>Type 2 error</a:t>
                </a:r>
                <a:r>
                  <a:rPr dirty="0"/>
                  <a:t>, fail to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dirty="0"/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dirty="0"/>
                  <a:t> drop significant predictor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41" t="-2693" b="-1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Regularization - The Bias-Variance Trade-Off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Regularization is a systematic approach to preventing over-fitting</a:t>
                </a:r>
              </a:p>
              <a:p>
                <a:pPr lvl="0"/>
                <a:r>
                  <a:rPr dirty="0"/>
                  <a:t>To understand regularization need to understand the bias-variance trade-off</a:t>
                </a:r>
              </a:p>
              <a:p>
                <a:pPr lvl="0"/>
                <a:r>
                  <a:rPr dirty="0"/>
                  <a:t>To better understand this trade-off decompose </a:t>
                </a:r>
                <a:r>
                  <a:rPr lang="en-US" dirty="0"/>
                  <a:t>expected</a:t>
                </a:r>
                <a:r>
                  <a:rPr dirty="0"/>
                  <a:t> square error: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𝛥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dirty="0"/>
              </a:p>
              <a:p>
                <a:pPr marL="685800" lvl="2" indent="0">
                  <a:buNone/>
                </a:pP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𝑌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dirty="0"/>
                  <a:t> </a:t>
                </a:r>
                <a:r>
                  <a:rPr lang="en-US" dirty="0"/>
                  <a:t>the response </a:t>
                </a:r>
                <a:r>
                  <a:rPr dirty="0"/>
                  <a:t>vector</a:t>
                </a:r>
                <a:br>
                  <a:rPr dirty="0"/>
                </a:b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𝑋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dirty="0"/>
                  <a:t> the </a:t>
                </a:r>
                <a:r>
                  <a:rPr lang="en-US" dirty="0"/>
                  <a:t>model</a:t>
                </a:r>
                <a:r>
                  <a:rPr dirty="0"/>
                  <a:t> matrix</a:t>
                </a:r>
                <a:br>
                  <a:rPr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dirty="0"/>
                  <a:t> </a:t>
                </a:r>
                <a:r>
                  <a:rPr lang="en-US" dirty="0"/>
                  <a:t>response </a:t>
                </a:r>
                <a:r>
                  <a:rPr dirty="0"/>
                  <a:t>estimate from fitted model</a:t>
                </a:r>
                <a:endParaRPr lang="en-US" dirty="0"/>
              </a:p>
              <a:p>
                <a:r>
                  <a:rPr dirty="0"/>
                  <a:t>Expanding this relation gives us: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mtClean="0">
                          <a:latin typeface="Cambria Math" panose="02040503050406030204" pitchFamily="18" charset="0"/>
                        </a:rPr>
                        <m:t>𝛥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endParaRPr dirty="0"/>
              </a:p>
              <a:p>
                <a:pPr marL="0" lvl="0" indent="0">
                  <a:buNone/>
                </a:pP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 b="-3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Regularization - The Bias-Variance Trade-Off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How do we interpret the bias-variance trade-off relationship: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𝛥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ar-AE" dirty="0"/>
              </a:p>
              <a:p>
                <a:pPr lvl="0"/>
                <a14:m>
                  <m:oMath xmlns:m="http://schemas.openxmlformats.org/officeDocument/2006/math">
                    <m:r>
                      <a:rPr lang="ar-AE">
                        <a:latin typeface="Cambria Math" panose="02040503050406030204" pitchFamily="18" charset="0"/>
                      </a:rPr>
                      <m:t>(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ar-AE" dirty="0"/>
                      <m:t>,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expected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value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of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the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difference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between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the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model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output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and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the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expected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model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output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= </m:t>
                    </m:r>
                    <m:r>
                      <m:rPr>
                        <m:nor/>
                      </m:rPr>
                      <a:rPr lang="en-US" b="1" dirty="0"/>
                      <m:t>bias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of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the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model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For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b="1" dirty="0"/>
                      <m:t>unbiased</m:t>
                    </m:r>
                    <m:r>
                      <m:rPr>
                        <m:nor/>
                      </m:rPr>
                      <a:rPr lang="en-US" b="1" dirty="0"/>
                      <m:t> </m:t>
                    </m:r>
                    <m:r>
                      <m:rPr>
                        <m:nor/>
                      </m:rPr>
                      <a:rPr lang="en-US" b="1" dirty="0"/>
                      <m:t>model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𝔼</m:t>
                    </m:r>
                    <m:acc>
                      <m:accPr>
                        <m:chr m:val="̂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]−</m:t>
                    </m:r>
                    <m:acc>
                      <m:accPr>
                        <m:chr m:val="̂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→</m:t>
                    </m:r>
                    <m:r>
                      <a:rPr lang="ar-AE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ar-AE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Example</m:t>
                    </m:r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en-US" dirty="0"/>
                      <m:t>OLS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model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with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𝑟𝑒𝑠𝑖𝑑𝑢𝑎𝑙𝑠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m:rPr>
                        <m:nor/>
                      </m:rPr>
                      <a:rPr lang="ar-AE" dirty="0"/>
                      <m:t> </m:t>
                    </m:r>
                    <m:r>
                      <m:rPr>
                        <m:nor/>
                      </m:rPr>
                      <a:rPr lang="en-US" dirty="0"/>
                      <m:t>is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b="1" dirty="0"/>
                      <m:t>unbiased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ar-AE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ar-AE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  <m:sSup>
                          <m:sSup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ar-AE" dirty="0"/>
                  <a:t>,</a:t>
                </a:r>
                <a:r>
                  <a:rPr lang="en-US" dirty="0"/>
                  <a:t> expected squared difference between the model output and the expected model output = </a:t>
                </a:r>
                <a:r>
                  <a:rPr lang="en-US" b="1" dirty="0"/>
                  <a:t>variance</a:t>
                </a:r>
                <a:r>
                  <a:rPr lang="en-US" dirty="0"/>
                  <a:t> of the model</a:t>
                </a:r>
              </a:p>
              <a:p>
                <a:pPr lvl="1"/>
                <a:r>
                  <a:rPr lang="en-US" dirty="0"/>
                  <a:t>For low variance model,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ar-AE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  <m:sSup>
                          <m:sSup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→</m:t>
                    </m:r>
                    <m:r>
                      <a:rPr lang="ar-AE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ar-AE" dirty="0"/>
              </a:p>
              <a:p>
                <a:pPr lvl="1"/>
                <a:r>
                  <a:rPr lang="en-US" dirty="0"/>
                  <a:t>Model </a:t>
                </a:r>
                <a:r>
                  <a:rPr lang="en-US" b="1" dirty="0"/>
                  <a:t>generalizes</a:t>
                </a:r>
                <a:r>
                  <a:rPr lang="en-US" dirty="0"/>
                  <a:t> since variance is low for each prediction,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ar-AE" dirty="0"/>
              </a:p>
              <a:p>
                <a:pPr lvl="0"/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ar-AE" dirty="0"/>
                  <a:t> </a:t>
                </a:r>
                <a:r>
                  <a:rPr lang="en-US" dirty="0"/>
                  <a:t>is inherent or </a:t>
                </a:r>
                <a:r>
                  <a:rPr lang="en-US" b="1" dirty="0"/>
                  <a:t>irreducible error </a:t>
                </a:r>
                <a:r>
                  <a:rPr lang="en-US" dirty="0"/>
                  <a:t>in data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2334" b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Regularization - The Bias-Variance Trade-Off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3842512" cy="3394472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There is a trade-off between bias and variance</a:t>
            </a:r>
          </a:p>
          <a:p>
            <a:pPr lvl="0"/>
            <a:r>
              <a:rPr lang="en-US" dirty="0"/>
              <a:t>Low bias models fits training data   </a:t>
            </a:r>
          </a:p>
          <a:p>
            <a:pPr lvl="0"/>
            <a:r>
              <a:rPr lang="en-US" dirty="0"/>
              <a:t>Low variance model generalizes well to new cases </a:t>
            </a:r>
          </a:p>
          <a:p>
            <a:pPr lvl="0"/>
            <a:r>
              <a:rPr dirty="0"/>
              <a:t>Need to find the optimal trade-off point</a:t>
            </a:r>
          </a:p>
        </p:txBody>
      </p:sp>
      <p:pic>
        <p:nvPicPr>
          <p:cNvPr id="4" name="Picture 1" descr="../images/BiasVarianc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480560" y="1333237"/>
            <a:ext cx="4500880" cy="312446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742688" y="4541791"/>
            <a:ext cx="4313936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The trade-off between bias and variance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Eigendecomposition - Review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At first look eigen-decomposition seems a bit mysterious</a:t>
                </a:r>
              </a:p>
              <a:p>
                <a:pPr lvl="0"/>
                <a:r>
                  <a:rPr lang="en-US" dirty="0"/>
                  <a:t>The eigenvalues are the </a:t>
                </a:r>
                <a:r>
                  <a:rPr lang="en-US" b="1" dirty="0"/>
                  <a:t>roots</a:t>
                </a:r>
                <a:r>
                  <a:rPr lang="en-US" dirty="0"/>
                  <a:t> of the covariance matrix</a:t>
                </a:r>
              </a:p>
              <a:p>
                <a:pPr lvl="1"/>
                <a:r>
                  <a:rPr lang="en-US" dirty="0"/>
                  <a:t>Similar to the familiar roots of an ordinary polynomial</a:t>
                </a:r>
              </a:p>
              <a:p>
                <a:pPr lvl="0"/>
                <a:r>
                  <a:rPr lang="en-US" dirty="0"/>
                  <a:t>For square matrix,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and some Euclidean norm 1 vector,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we can find a root,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BB7803-0FC1-A8A7-C8B2-F833AFE00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D6929-054A-6811-EAAD-988B6F74E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Eigendecomposition -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ED6190-2673-18CF-2CC5-950B8142DC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eigenvalues are the </a:t>
                </a:r>
                <a:r>
                  <a:rPr lang="en-US" b="1" dirty="0"/>
                  <a:t>roots</a:t>
                </a:r>
                <a:r>
                  <a:rPr lang="en-US" dirty="0"/>
                  <a:t> of the covariance matrix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 lvl="0"/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dimensional matrix there are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eigenvalues and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orthogonal eigenvectors</a:t>
                </a:r>
              </a:p>
              <a:p>
                <a:pPr lvl="0"/>
                <a:r>
                  <a:rPr lang="en-US" dirty="0"/>
                  <a:t>But, there is no guarantee that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eigenvalues are unique</a:t>
                </a:r>
              </a:p>
              <a:p>
                <a:pPr lvl="1"/>
                <a:r>
                  <a:rPr lang="en-US" dirty="0"/>
                  <a:t>If columns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are colinear, there are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nonzero eigenvalues</a:t>
                </a:r>
              </a:p>
              <a:p>
                <a:pPr lvl="1"/>
                <a:r>
                  <a:rPr lang="en-US" dirty="0"/>
                  <a:t>With colinear independent variables 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≈</m:t>
                    </m:r>
                    <m:r>
                      <a:rPr lang="ar-AE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ED6190-2673-18CF-2CC5-950B8142DC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513" b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0072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99675"/>
          </a:xfrm>
        </p:spPr>
        <p:txBody>
          <a:bodyPr>
            <a:normAutofit fontScale="90000"/>
          </a:bodyPr>
          <a:lstStyle/>
          <a:p>
            <a:r>
              <a:rPr lang="en-US" sz="3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284635" y="948955"/>
                <a:ext cx="8643938" cy="405788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2100" dirty="0">
                    <a:cs typeface="Segoe UI" panose="020B0502040204020203" pitchFamily="34" charset="0"/>
                  </a:rPr>
                  <a:t>Each eigenvalue of a square matrix is associated with an </a:t>
                </a:r>
                <a:r>
                  <a:rPr lang="en-US" sz="2100" b="1" dirty="0">
                    <a:cs typeface="Segoe UI" panose="020B0502040204020203" pitchFamily="34" charset="0"/>
                  </a:rPr>
                  <a:t>eigenvector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Reconstruct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from the eigen-decomposition: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1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1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𝑄</m:t>
                      </m:r>
                      <m:r>
                        <m:rPr>
                          <m:sty m:val="p"/>
                        </m:rPr>
                        <a:rPr lang="el-GR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Λ</m:t>
                      </m:r>
                      <m:sSup>
                        <m:sSupPr>
                          <m:ctrlPr>
                            <a:rPr lang="el-GR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100" dirty="0"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1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1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1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  <m:sup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  <m:sup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1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1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1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𝑝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𝑝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2100" dirty="0"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The n eigenvalues are ordered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…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Each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unitary eigenvectors,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are scaled by the corresponding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Intuitively, the larger the eigenvalue the greater the contribution to reconstruction of matrix 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284635" y="948955"/>
                <a:ext cx="8643938" cy="4057883"/>
              </a:xfrm>
              <a:blipFill>
                <a:blip r:embed="rId2"/>
                <a:stretch>
                  <a:fillRect l="-846" t="-1955" b="-1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5122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Welcome to the Second Half of CSCI E-83!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Plan going forward:</a:t>
            </a:r>
          </a:p>
          <a:p>
            <a:pPr lvl="0"/>
            <a:r>
              <a:rPr dirty="0"/>
              <a:t>Week </a:t>
            </a:r>
            <a:r>
              <a:rPr lang="en-US" dirty="0"/>
              <a:t>8</a:t>
            </a:r>
            <a:r>
              <a:rPr dirty="0"/>
              <a:t>, </a:t>
            </a:r>
            <a:r>
              <a:rPr lang="en-US" dirty="0"/>
              <a:t>Oct 23</a:t>
            </a:r>
            <a:r>
              <a:rPr dirty="0"/>
              <a:t>: Regularization and sparse models</a:t>
            </a:r>
            <a:endParaRPr lang="en-US" dirty="0"/>
          </a:p>
          <a:p>
            <a:pPr lvl="0"/>
            <a:r>
              <a:rPr lang="en-US" dirty="0"/>
              <a:t>Week 9, Oct 30: Models for messy data</a:t>
            </a:r>
            <a:endParaRPr dirty="0"/>
          </a:p>
          <a:p>
            <a:pPr lvl="0"/>
            <a:r>
              <a:rPr dirty="0"/>
              <a:t>Week 1</a:t>
            </a:r>
            <a:r>
              <a:rPr lang="en-US" dirty="0"/>
              <a:t>0</a:t>
            </a:r>
            <a:r>
              <a:rPr dirty="0"/>
              <a:t>, Nov</a:t>
            </a:r>
            <a:r>
              <a:rPr lang="en-US" dirty="0"/>
              <a:t> 6</a:t>
            </a:r>
            <a:r>
              <a:rPr dirty="0"/>
              <a:t>: Time </a:t>
            </a:r>
            <a:r>
              <a:rPr lang="en-US" dirty="0"/>
              <a:t>s</a:t>
            </a:r>
            <a:r>
              <a:rPr dirty="0"/>
              <a:t>eries </a:t>
            </a:r>
            <a:r>
              <a:rPr lang="en-US" dirty="0"/>
              <a:t>m</a:t>
            </a:r>
            <a:r>
              <a:rPr dirty="0"/>
              <a:t>odels</a:t>
            </a:r>
            <a:r>
              <a:rPr lang="en-US" dirty="0"/>
              <a:t> and forecasting</a:t>
            </a:r>
            <a:endParaRPr dirty="0"/>
          </a:p>
          <a:p>
            <a:pPr lvl="0"/>
            <a:r>
              <a:rPr lang="en-US" dirty="0"/>
              <a:t>Week 11, </a:t>
            </a:r>
            <a:r>
              <a:rPr dirty="0"/>
              <a:t>Nov 1</a:t>
            </a:r>
            <a:r>
              <a:rPr lang="en-US" dirty="0"/>
              <a:t>3</a:t>
            </a:r>
            <a:r>
              <a:rPr dirty="0"/>
              <a:t>: </a:t>
            </a:r>
            <a:r>
              <a:rPr lang="en-US" dirty="0"/>
              <a:t>Advanced time series models</a:t>
            </a:r>
            <a:endParaRPr dirty="0"/>
          </a:p>
          <a:p>
            <a:pPr lvl="0"/>
            <a:r>
              <a:rPr dirty="0"/>
              <a:t>Week</a:t>
            </a:r>
            <a:r>
              <a:rPr lang="en-US" dirty="0"/>
              <a:t> </a:t>
            </a:r>
            <a:r>
              <a:rPr dirty="0"/>
              <a:t>12, Nov 2</a:t>
            </a:r>
            <a:r>
              <a:rPr lang="en-US" dirty="0"/>
              <a:t>0</a:t>
            </a:r>
            <a:r>
              <a:rPr dirty="0"/>
              <a:t>: Bayes MCMC methods</a:t>
            </a:r>
            <a:endParaRPr lang="en-US" dirty="0"/>
          </a:p>
          <a:p>
            <a:pPr lvl="0"/>
            <a:r>
              <a:rPr lang="en-US" dirty="0"/>
              <a:t>Nov 21: Project proposals due</a:t>
            </a:r>
          </a:p>
          <a:p>
            <a:pPr lvl="0"/>
            <a:r>
              <a:rPr lang="en-US" dirty="0"/>
              <a:t>Nov 27: </a:t>
            </a:r>
            <a:r>
              <a:rPr lang="en-US" b="1" dirty="0"/>
              <a:t>No class</a:t>
            </a:r>
            <a:r>
              <a:rPr lang="en-US" dirty="0"/>
              <a:t>, Thanksgiving holiday</a:t>
            </a:r>
            <a:endParaRPr dirty="0"/>
          </a:p>
          <a:p>
            <a:pPr lvl="0"/>
            <a:r>
              <a:rPr dirty="0"/>
              <a:t>Week 13, </a:t>
            </a:r>
            <a:r>
              <a:rPr lang="en-US" dirty="0"/>
              <a:t>Dec 4</a:t>
            </a:r>
            <a:r>
              <a:rPr dirty="0"/>
              <a:t>: Hierarchical Bayesian models</a:t>
            </a:r>
          </a:p>
          <a:p>
            <a:pPr lvl="0"/>
            <a:r>
              <a:rPr dirty="0"/>
              <a:t>Dec </a:t>
            </a:r>
            <a:r>
              <a:rPr lang="en-US" dirty="0"/>
              <a:t>19</a:t>
            </a:r>
            <a:r>
              <a:rPr dirty="0"/>
              <a:t>: Submit Graduate Independent Projects</a:t>
            </a:r>
          </a:p>
          <a:p>
            <a:pPr marL="0" lvl="0" indent="0">
              <a:buNone/>
            </a:pPr>
            <a:r>
              <a:rPr dirty="0"/>
              <a:t>Let me know if you have suggestions to update this schedule</a:t>
            </a:r>
          </a:p>
        </p:txBody>
      </p:sp>
    </p:spTree>
    <p:extLst>
      <p:ext uri="{BB962C8B-B14F-4D97-AF65-F5344CB8AC3E}">
        <p14:creationId xmlns:p14="http://schemas.microsoft.com/office/powerpoint/2010/main" val="97211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Eigen</a:t>
            </a:r>
            <a:r>
              <a:rPr lang="en-US" dirty="0"/>
              <a:t>-</a:t>
            </a:r>
            <a:r>
              <a:rPr dirty="0"/>
              <a:t>decomposition</a:t>
            </a:r>
            <a:r>
              <a:rPr lang="en-US" dirty="0"/>
              <a:t> of Lease Squares Problems </a:t>
            </a:r>
            <a:r>
              <a:rPr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617074"/>
              </a:xfrm>
            </p:spPr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Apply eigen-decomposition to OLS model 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Find least squares solution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model (design) matrix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𝐶𝑜𝑣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Decompose the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covariance matrix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𝑐𝑜𝑣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ar-AE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ar-AE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into </a:t>
                </a:r>
                <a:r>
                  <a:rPr lang="en-US" b="1" dirty="0"/>
                  <a:t>eigenvalues</a:t>
                </a:r>
                <a:r>
                  <a:rPr lang="en-US" dirty="0"/>
                  <a:t> and </a:t>
                </a:r>
                <a:r>
                  <a:rPr lang="en-US" b="1" dirty="0"/>
                  <a:t>eigenvectors</a:t>
                </a:r>
                <a:r>
                  <a:rPr lang="en-US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𝛬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ar-AE" dirty="0"/>
              </a:p>
              <a:p>
                <a:pPr lvl="0"/>
                <a14:m>
                  <m:oMath xmlns:m="http://schemas.openxmlformats.org/officeDocument/2006/math">
                    <m:r>
                      <a:rPr lang="ar-AE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is the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matrix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orthonormal eigenvectors</a:t>
                </a:r>
                <a:r>
                  <a:rPr lang="en-US" dirty="0"/>
                  <a:t> in columns</a:t>
                </a:r>
                <a:endParaRPr lang="en-US" b="1" dirty="0"/>
              </a:p>
              <a:p>
                <a:pPr lvl="0"/>
                <a:r>
                  <a:rPr lang="en-US" dirty="0"/>
                  <a:t>For real-valued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𝑐𝑜𝑣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the eigenvectors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are real valued so: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617074"/>
              </a:xfrm>
              <a:blipFill>
                <a:blip r:embed="rId2"/>
                <a:stretch>
                  <a:fillRect l="-963" t="-2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lang="en-US" dirty="0"/>
              <a:t>Eigen-decomposition of Lease Squares Problems 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93124"/>
                <a:ext cx="8229600" cy="3790603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Apply eigen-decomposition to OLS model 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Decompose the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covariance matrix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𝑐𝑜𝑣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ar-AE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ar-AE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into </a:t>
                </a:r>
                <a:r>
                  <a:rPr lang="en-US" b="1" dirty="0"/>
                  <a:t>eigenvalues</a:t>
                </a:r>
                <a:r>
                  <a:rPr lang="en-US" dirty="0"/>
                  <a:t> and </a:t>
                </a:r>
                <a:r>
                  <a:rPr lang="en-US" b="1" dirty="0"/>
                  <a:t>eigenvectors</a:t>
                </a:r>
                <a:r>
                  <a:rPr lang="en-US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𝛴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𝛬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And, the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eigenvalues are represented as a diagonal matrix: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𝛬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⋮, ⋮, ⋱, ⋮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93124"/>
                <a:ext cx="8229600" cy="3790603"/>
              </a:xfrm>
              <a:blipFill>
                <a:blip r:embed="rId2"/>
                <a:stretch>
                  <a:fillRect l="-1111" t="-1286" r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lang="en-US" dirty="0"/>
              <a:t>Eigen-decomposition of Lease Squares Problems 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6376"/>
                <a:ext cx="8229600" cy="3632660"/>
              </a:xfrm>
            </p:spPr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inverse of the covariance can be computed from its eigen-decomposition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𝑐𝑜𝑣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ar-AE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𝛬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𝛬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ar-AE" dirty="0"/>
                  <a:t> </a:t>
                </a:r>
                <a:r>
                  <a:rPr lang="en-US" dirty="0"/>
                  <a:t>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𝛬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⋮, ⋮, ⋱, ⋮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6376"/>
                <a:ext cx="8229600" cy="3632660"/>
              </a:xfrm>
              <a:blipFill>
                <a:blip r:embed="rId2"/>
                <a:stretch>
                  <a:fillRect l="-741" t="-1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Regularization - Ill-Posed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01041"/>
                <a:ext cx="8229600" cy="3835200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If columns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are not linearly independent, the inverse of the covariance matrix is </a:t>
                </a:r>
                <a:r>
                  <a:rPr lang="en-US" b="1" dirty="0"/>
                  <a:t>ill-posed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𝐶𝑜𝑣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𝑄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Λ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𝛬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>
                    <a:cs typeface="Segoe UI" panose="020B0502040204020203" pitchFamily="34" charset="0"/>
                  </a:rPr>
                  <a:t>The p eigenvalues are ordered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ar-AE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ar-AE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  <m:r>
                      <a:rPr lang="ar-AE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ar-AE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|≥</m:t>
                    </m:r>
                    <m:r>
                      <a:rPr lang="ar-AE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…</m:t>
                    </m:r>
                    <m:r>
                      <a:rPr lang="ar-AE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ar-AE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ar-AE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sub>
                    </m:sSub>
                    <m:r>
                      <a:rPr lang="ar-AE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</m:oMath>
                </a14:m>
                <a:endParaRPr lang="ar-AE" dirty="0">
                  <a:cs typeface="Segoe UI" panose="020B0502040204020203" pitchFamily="34" charset="0"/>
                </a:endParaRPr>
              </a:p>
              <a:p>
                <a:pPr lvl="0"/>
                <a:r>
                  <a:rPr lang="en-US" dirty="0"/>
                  <a:t>For </a:t>
                </a:r>
                <a:r>
                  <a:rPr lang="en-US" b="1" dirty="0"/>
                  <a:t>ill-posed</a:t>
                </a:r>
                <a:r>
                  <a:rPr lang="en-US" dirty="0"/>
                  <a:t> covariance matrix</a:t>
                </a:r>
              </a:p>
              <a:p>
                <a:pPr lvl="1"/>
                <a:r>
                  <a:rPr lang="en-US" dirty="0"/>
                  <a:t>The smallest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→</m:t>
                    </m:r>
                    <m:r>
                      <a:rPr lang="ar-AE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ar-AE" dirty="0"/>
              </a:p>
              <a:p>
                <a:pPr lvl="1"/>
                <a:r>
                  <a:rPr lang="en-US" dirty="0"/>
                  <a:t>So,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ar-AE">
                        <a:latin typeface="Cambria Math" panose="02040503050406030204" pitchFamily="18" charset="0"/>
                      </a:rPr>
                      <m:t>→</m:t>
                    </m:r>
                    <m:r>
                      <a:rPr lang="ar-AE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ar-AE" dirty="0"/>
              </a:p>
              <a:p>
                <a:pPr lvl="0"/>
                <a:r>
                  <a:rPr lang="en-US" dirty="0"/>
                  <a:t>Uh oh! The </a:t>
                </a:r>
                <a:r>
                  <a:rPr lang="en-US" b="1" dirty="0"/>
                  <a:t>inverse covariance matrix does not exist!</a:t>
                </a:r>
              </a:p>
              <a:p>
                <a:pPr lvl="1"/>
                <a:r>
                  <a:rPr lang="en-US" dirty="0"/>
                  <a:t>With colinear features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→</m:t>
                    </m:r>
                    <m:r>
                      <a:rPr lang="ar-AE">
                        <a:latin typeface="Cambria Math" panose="02040503050406030204" pitchFamily="18" charset="0"/>
                      </a:rPr>
                      <m:t>0</m:t>
                    </m:r>
                    <m:r>
                      <a:rPr lang="ar-AE">
                        <a:latin typeface="Cambria Math" panose="02040503050406030204" pitchFamily="18" charset="0"/>
                      </a:rPr>
                      <m:t> →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confounded fitting</a:t>
                </a:r>
              </a:p>
              <a:p>
                <a:pPr lvl="1"/>
                <a:r>
                  <a:rPr lang="en-US" dirty="0"/>
                  <a:t>With uninformative features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→</m:t>
                    </m:r>
                    <m:r>
                      <a:rPr lang="ar-AE">
                        <a:latin typeface="Cambria Math" panose="02040503050406030204" pitchFamily="18" charset="0"/>
                      </a:rPr>
                      <m:t>0</m:t>
                    </m:r>
                    <m:r>
                      <a:rPr lang="ar-AE">
                        <a:latin typeface="Cambria Math" panose="02040503050406030204" pitchFamily="18" charset="0"/>
                      </a:rPr>
                      <m:t> →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projecting random noise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01041"/>
                <a:ext cx="8229600" cy="3835200"/>
              </a:xfrm>
              <a:blipFill>
                <a:blip r:embed="rId2"/>
                <a:stretch>
                  <a:fillRect l="-741" t="-2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L2 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609675"/>
              </a:xfrm>
            </p:spPr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L2 regularization constrains the Euclidean norm of the parameter vector,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endParaRPr dirty="0"/>
              </a:p>
              <a:p>
                <a:pPr lvl="0"/>
                <a:r>
                  <a:rPr dirty="0"/>
                  <a:t>Recall</a:t>
                </a:r>
                <a:r>
                  <a:rPr lang="en-US" dirty="0"/>
                  <a:t> the standard form of the OLS equations</a:t>
                </a:r>
                <a:r>
                  <a:rPr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𝐴𝑏</m:t>
                      </m:r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The </a:t>
                </a:r>
                <a:r>
                  <a:rPr b="1" dirty="0"/>
                  <a:t>normal equations provide a solution</a:t>
                </a:r>
                <a:r>
                  <a:rPr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This solution requires finding the inverse of the covariance matrix,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dirty="0"/>
              </a:p>
              <a:p>
                <a:pPr lvl="1"/>
                <a:r>
                  <a:rPr dirty="0"/>
                  <a:t>But this inverse may be unstable </a:t>
                </a:r>
                <a:r>
                  <a:rPr lang="en-US" dirty="0"/>
                  <a:t>if</a:t>
                </a:r>
                <a:r>
                  <a:rPr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≈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dirty="0"/>
              </a:p>
              <a:p>
                <a:pPr lvl="1"/>
                <a:r>
                  <a:rPr dirty="0"/>
                  <a:t>In mathematical terminology we say the problem is </a:t>
                </a:r>
                <a:r>
                  <a:rPr b="1" dirty="0"/>
                  <a:t>ill-posed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609675"/>
              </a:xfrm>
              <a:blipFill>
                <a:blip r:embed="rId2"/>
                <a:stretch>
                  <a:fillRect l="-963" t="-2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L2 Regularization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97280"/>
                <a:ext cx="8229600" cy="3778135"/>
              </a:xfrm>
            </p:spPr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L2 regularization constrains the Euclidean norm of the parameter vector,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endParaRPr lang="ar-AE" dirty="0"/>
              </a:p>
              <a:p>
                <a:r>
                  <a:rPr lang="en-US" dirty="0"/>
                  <a:t>We can add a </a:t>
                </a:r>
                <a:r>
                  <a:rPr lang="en-US" b="1" dirty="0"/>
                  <a:t>bias term</a:t>
                </a:r>
                <a:r>
                  <a:rPr lang="en-US" dirty="0"/>
                  <a:t> the </a:t>
                </a:r>
                <a:r>
                  <a:rPr lang="en-US" b="1" dirty="0"/>
                  <a:t>L2 or Euclidean norm</a:t>
                </a:r>
                <a:r>
                  <a:rPr lang="en-US" dirty="0"/>
                  <a:t> minimization problem: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342900" lvl="1" indent="0">
                  <a:buNone/>
                </a:pPr>
                <a:r>
                  <a:rPr lang="en-US" dirty="0"/>
                  <a:t>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r>
                  <a:rPr lang="en-US" dirty="0"/>
                  <a:t>Where 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identity matrix</a:t>
                </a:r>
              </a:p>
              <a:p>
                <a:pPr marL="342900" lvl="1" indent="0">
                  <a:buNone/>
                </a:pPr>
                <a:r>
                  <a:rPr lang="en-US" dirty="0"/>
                  <a:t>The L2 norm of the coefficient vector 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=(</m:t>
                      </m:r>
                      <m:sSubSup>
                        <m:sSub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ar-AE">
                          <a:latin typeface="Cambria Math" panose="02040503050406030204" pitchFamily="18" charset="0"/>
                        </a:rPr>
                        <m:t>+…+</m:t>
                      </m:r>
                      <m:sSubSup>
                        <m:sSub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=(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Sup>
                            <m:sSub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97280"/>
                <a:ext cx="8229600" cy="3778135"/>
              </a:xfrm>
              <a:blipFill>
                <a:blip r:embed="rId2"/>
                <a:stretch>
                  <a:fillRect l="-741" t="-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L2 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612918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How can we understand this relationship?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Adds values along the diagonal of the covariance matrix</a:t>
                </a:r>
              </a:p>
              <a:p>
                <a:pPr lvl="1"/>
                <a:r>
                  <a:rPr dirty="0"/>
                  <a:t>This creates a so called </a:t>
                </a:r>
                <a:r>
                  <a:rPr b="1" dirty="0"/>
                  <a:t>ridge</a:t>
                </a:r>
                <a:r>
                  <a:rPr dirty="0"/>
                  <a:t> in the covariance,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𝑐𝑜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𝑟𝑒𝑔𝑢𝑙𝑎𝑟𝑖𝑧𝑒𝑑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dirty="0"/>
              </a:p>
              <a:p>
                <a:pPr lvl="1"/>
                <a:r>
                  <a:rPr dirty="0"/>
                  <a:t>Leads to the term </a:t>
                </a:r>
                <a:r>
                  <a:rPr b="1" dirty="0"/>
                  <a:t>ridge regression</a:t>
                </a:r>
              </a:p>
              <a:p>
                <a:pPr lvl="0"/>
                <a:r>
                  <a:rPr dirty="0"/>
                  <a:t>Constrain the L2 norm values of the model coefficients using the </a:t>
                </a:r>
                <a:r>
                  <a:rPr b="1" dirty="0"/>
                  <a:t>penalty term</a:t>
                </a:r>
                <a:r>
                  <a:rPr dirty="0"/>
                  <a:t>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dirty="0"/>
              </a:p>
              <a:p>
                <a:pPr lvl="1"/>
                <a:r>
                  <a:rPr dirty="0"/>
                  <a:t>Larger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dirty="0"/>
                  <a:t> is more bias but lover variance</a:t>
                </a:r>
              </a:p>
              <a:p>
                <a:pPr lvl="1"/>
                <a:r>
                  <a:rPr dirty="0"/>
                  <a:t>Larger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dirty="0"/>
                  <a:t> makes the inverse of the covariance more stable</a:t>
                </a:r>
              </a:p>
              <a:p>
                <a:pPr lvl="0"/>
                <a:r>
                  <a:rPr dirty="0"/>
                  <a:t>L2 regularization is a </a:t>
                </a:r>
                <a:r>
                  <a:rPr b="1" dirty="0"/>
                  <a:t>soft constraint</a:t>
                </a:r>
                <a:r>
                  <a:rPr dirty="0"/>
                  <a:t> on the model coefficients</a:t>
                </a:r>
              </a:p>
              <a:p>
                <a:pPr lvl="1"/>
                <a:r>
                  <a:rPr dirty="0"/>
                  <a:t>Even smallest coefficients are not driven to 0</a:t>
                </a:r>
              </a:p>
              <a:p>
                <a:pPr lvl="1"/>
                <a:r>
                  <a:rPr dirty="0"/>
                  <a:t>Coefficients can grow in value, but under the constraint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612918"/>
              </a:xfrm>
              <a:blipFill>
                <a:blip r:embed="rId2"/>
                <a:stretch>
                  <a:fillRect l="-741" t="-2530" b="-1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L2 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dirty="0"/>
                  <a:t>Eigen-decomposition of the regularized covariance matrix: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𝑄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Λ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⋮, ⋮, ⋱, ⋮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L2 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The inverse regularized covariance matrix 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𝐼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𝛬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⋮, ⋮, ⋱, ⋮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f>
                                  <m:f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r>
                  <a:rPr dirty="0"/>
                  <a:t>With any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  <m:r>
                      <a:rPr>
                        <a:latin typeface="Cambria Math" panose="02040503050406030204" pitchFamily="18" charset="0"/>
                      </a:rPr>
                      <m:t>&gt;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dirty="0"/>
                  <a:t>, the inverse eigenvalues of the inverse covariance matrix are bounded</a:t>
                </a:r>
              </a:p>
              <a:p>
                <a:pPr marL="0" lvl="0" indent="0">
                  <a:buNone/>
                </a:pPr>
                <a:r>
                  <a:rPr dirty="0"/>
                  <a:t>Increasing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dirty="0"/>
                  <a:t> increases bias, but increases the stability of the inverse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2334" b="-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L2 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662794"/>
              </a:xfrm>
            </p:spPr>
            <p:txBody>
              <a:bodyPr>
                <a:normAutofit fontScale="47500" lnSpcReduction="20000"/>
              </a:bodyPr>
              <a:lstStyle/>
              <a:p>
                <a:pPr marL="0" lvl="0" indent="0">
                  <a:buNone/>
                </a:pPr>
                <a:r>
                  <a:rPr b="1" dirty="0"/>
                  <a:t>Example:</a:t>
                </a:r>
                <a:r>
                  <a:rPr dirty="0"/>
                  <a:t> compute the eigenvalues of a covariance matrix</a:t>
                </a:r>
              </a:p>
              <a:p>
                <a:pPr lvl="0" indent="0">
                  <a:buNone/>
                </a:pPr>
                <a:r>
                  <a:rPr dirty="0" err="1">
                    <a:latin typeface="Courier"/>
                  </a:rPr>
                  <a:t>test_scores</a:t>
                </a:r>
                <a:r>
                  <a:rPr dirty="0">
                    <a:latin typeface="Courier"/>
                  </a:rPr>
                  <a:t>[</a:t>
                </a:r>
                <a:r>
                  <a:rPr dirty="0">
                    <a:solidFill>
                      <a:srgbClr val="4070A0"/>
                    </a:solidFill>
                    <a:latin typeface="Courier"/>
                  </a:rPr>
                  <a:t>'</a:t>
                </a:r>
                <a:r>
                  <a:rPr dirty="0" err="1">
                    <a:solidFill>
                      <a:srgbClr val="4070A0"/>
                    </a:solidFill>
                    <a:latin typeface="Courier"/>
                  </a:rPr>
                  <a:t>socst_zero_mean</a:t>
                </a:r>
                <a:r>
                  <a:rPr dirty="0">
                    <a:solidFill>
                      <a:srgbClr val="4070A0"/>
                    </a:solidFill>
                    <a:latin typeface="Courier"/>
                  </a:rPr>
                  <a:t>'</a:t>
                </a:r>
                <a:r>
                  <a:rPr dirty="0">
                    <a:latin typeface="Courier"/>
                  </a:rPr>
                  <a:t>] </a:t>
                </a:r>
                <a:r>
                  <a:rPr dirty="0"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 dirty="0">
                    <a:latin typeface="Courier"/>
                  </a:rPr>
                  <a:t> </a:t>
                </a:r>
                <a:r>
                  <a:rPr dirty="0" err="1">
                    <a:latin typeface="Courier"/>
                  </a:rPr>
                  <a:t>test_scores</a:t>
                </a:r>
                <a:r>
                  <a:rPr dirty="0">
                    <a:latin typeface="Courier"/>
                  </a:rPr>
                  <a:t>[</a:t>
                </a:r>
                <a:r>
                  <a:rPr dirty="0">
                    <a:solidFill>
                      <a:srgbClr val="4070A0"/>
                    </a:solidFill>
                    <a:latin typeface="Courier"/>
                  </a:rPr>
                  <a:t>'</a:t>
                </a:r>
                <a:r>
                  <a:rPr dirty="0" err="1">
                    <a:solidFill>
                      <a:srgbClr val="4070A0"/>
                    </a:solidFill>
                    <a:latin typeface="Courier"/>
                  </a:rPr>
                  <a:t>socst</a:t>
                </a:r>
                <a:r>
                  <a:rPr dirty="0">
                    <a:solidFill>
                      <a:srgbClr val="4070A0"/>
                    </a:solidFill>
                    <a:latin typeface="Courier"/>
                  </a:rPr>
                  <a:t>'</a:t>
                </a:r>
                <a:r>
                  <a:rPr dirty="0">
                    <a:latin typeface="Courier"/>
                  </a:rPr>
                  <a:t>] </a:t>
                </a:r>
                <a:r>
                  <a:rPr dirty="0"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 dirty="0">
                    <a:latin typeface="Courier"/>
                  </a:rPr>
                  <a:t> </a:t>
                </a:r>
                <a:r>
                  <a:rPr dirty="0" err="1">
                    <a:latin typeface="Courier"/>
                  </a:rPr>
                  <a:t>np.mean</a:t>
                </a:r>
                <a:r>
                  <a:rPr dirty="0">
                    <a:latin typeface="Courier"/>
                  </a:rPr>
                  <a:t>(</a:t>
                </a:r>
                <a:r>
                  <a:rPr dirty="0" err="1">
                    <a:latin typeface="Courier"/>
                  </a:rPr>
                  <a:t>test_scores</a:t>
                </a:r>
                <a:r>
                  <a:rPr dirty="0">
                    <a:latin typeface="Courier"/>
                  </a:rPr>
                  <a:t>[</a:t>
                </a:r>
                <a:r>
                  <a:rPr dirty="0">
                    <a:solidFill>
                      <a:srgbClr val="4070A0"/>
                    </a:solidFill>
                    <a:latin typeface="Courier"/>
                  </a:rPr>
                  <a:t>'</a:t>
                </a:r>
                <a:r>
                  <a:rPr dirty="0" err="1">
                    <a:solidFill>
                      <a:srgbClr val="4070A0"/>
                    </a:solidFill>
                    <a:latin typeface="Courier"/>
                  </a:rPr>
                  <a:t>socst</a:t>
                </a:r>
                <a:r>
                  <a:rPr dirty="0">
                    <a:solidFill>
                      <a:srgbClr val="4070A0"/>
                    </a:solidFill>
                    <a:latin typeface="Courier"/>
                  </a:rPr>
                  <a:t>'</a:t>
                </a:r>
                <a:r>
                  <a:rPr dirty="0">
                    <a:latin typeface="Courier"/>
                  </a:rPr>
                  <a:t>])</a:t>
                </a:r>
                <a:br>
                  <a:rPr dirty="0"/>
                </a:br>
                <a:r>
                  <a:rPr dirty="0">
                    <a:latin typeface="Courier"/>
                  </a:rPr>
                  <a:t>Y, X </a:t>
                </a:r>
                <a:r>
                  <a:rPr dirty="0"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 dirty="0">
                    <a:latin typeface="Courier"/>
                  </a:rPr>
                  <a:t> </a:t>
                </a:r>
                <a:r>
                  <a:rPr dirty="0" err="1">
                    <a:latin typeface="Courier"/>
                  </a:rPr>
                  <a:t>dmatrices</a:t>
                </a:r>
                <a:r>
                  <a:rPr dirty="0">
                    <a:latin typeface="Courier"/>
                  </a:rPr>
                  <a:t>(</a:t>
                </a:r>
                <a:r>
                  <a:rPr dirty="0">
                    <a:solidFill>
                      <a:srgbClr val="4070A0"/>
                    </a:solidFill>
                    <a:latin typeface="Courier"/>
                  </a:rPr>
                  <a:t>"</a:t>
                </a:r>
                <a:r>
                  <a:rPr dirty="0" err="1">
                    <a:solidFill>
                      <a:srgbClr val="4070A0"/>
                    </a:solidFill>
                    <a:latin typeface="Courier"/>
                  </a:rPr>
                  <a:t>socst_zero_mean</a:t>
                </a:r>
                <a:r>
                  <a:rPr dirty="0">
                    <a:solidFill>
                      <a:srgbClr val="4070A0"/>
                    </a:solidFill>
                    <a:latin typeface="Courier"/>
                  </a:rPr>
                  <a:t> ~ C(</a:t>
                </a:r>
                <a:r>
                  <a:rPr dirty="0" err="1">
                    <a:solidFill>
                      <a:srgbClr val="4070A0"/>
                    </a:solidFill>
                    <a:latin typeface="Courier"/>
                  </a:rPr>
                  <a:t>ses</a:t>
                </a:r>
                <a:r>
                  <a:rPr dirty="0">
                    <a:solidFill>
                      <a:srgbClr val="4070A0"/>
                    </a:solidFill>
                    <a:latin typeface="Courier"/>
                  </a:rPr>
                  <a:t>, levels=[1,2,3])*C(prog, levels=[1,2,3])"</a:t>
                </a:r>
                <a:r>
                  <a:rPr dirty="0">
                    <a:latin typeface="Courier"/>
                  </a:rPr>
                  <a:t>, data</a:t>
                </a:r>
                <a:r>
                  <a:rPr dirty="0"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 dirty="0" err="1">
                    <a:latin typeface="Courier"/>
                  </a:rPr>
                  <a:t>test_scores</a:t>
                </a:r>
                <a:r>
                  <a:rPr dirty="0">
                    <a:latin typeface="Courier"/>
                  </a:rPr>
                  <a:t>)</a:t>
                </a:r>
                <a:br>
                  <a:rPr dirty="0"/>
                </a:br>
                <a:r>
                  <a:rPr dirty="0" err="1">
                    <a:latin typeface="Courier"/>
                  </a:rPr>
                  <a:t>cov_X</a:t>
                </a:r>
                <a:r>
                  <a:rPr dirty="0">
                    <a:latin typeface="Courier"/>
                  </a:rPr>
                  <a:t> </a:t>
                </a:r>
                <a:r>
                  <a:rPr dirty="0"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 dirty="0">
                    <a:latin typeface="Courier"/>
                  </a:rPr>
                  <a:t> </a:t>
                </a:r>
                <a:r>
                  <a:rPr dirty="0" err="1">
                    <a:latin typeface="Courier"/>
                  </a:rPr>
                  <a:t>np.matmul</a:t>
                </a:r>
                <a:r>
                  <a:rPr dirty="0">
                    <a:latin typeface="Courier"/>
                  </a:rPr>
                  <a:t>(</a:t>
                </a:r>
                <a:r>
                  <a:rPr dirty="0" err="1">
                    <a:latin typeface="Courier"/>
                  </a:rPr>
                  <a:t>np.transpose</a:t>
                </a:r>
                <a:r>
                  <a:rPr dirty="0">
                    <a:latin typeface="Courier"/>
                  </a:rPr>
                  <a:t>(X),X)</a:t>
                </a:r>
                <a:br>
                  <a:rPr dirty="0"/>
                </a:br>
                <a:r>
                  <a:rPr dirty="0" err="1">
                    <a:latin typeface="Courier"/>
                  </a:rPr>
                  <a:t>cov_X</a:t>
                </a:r>
                <a:r>
                  <a:rPr dirty="0">
                    <a:latin typeface="Courier"/>
                  </a:rPr>
                  <a:t> </a:t>
                </a:r>
                <a:r>
                  <a:rPr dirty="0"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 dirty="0">
                    <a:latin typeface="Courier"/>
                  </a:rPr>
                  <a:t> </a:t>
                </a:r>
                <a:r>
                  <a:rPr dirty="0" err="1">
                    <a:latin typeface="Courier"/>
                  </a:rPr>
                  <a:t>np.divide</a:t>
                </a:r>
                <a:r>
                  <a:rPr dirty="0">
                    <a:latin typeface="Courier"/>
                  </a:rPr>
                  <a:t>(</a:t>
                </a:r>
                <a:r>
                  <a:rPr dirty="0" err="1">
                    <a:latin typeface="Courier"/>
                  </a:rPr>
                  <a:t>cov_X</a:t>
                </a:r>
                <a:r>
                  <a:rPr dirty="0">
                    <a:latin typeface="Courier"/>
                  </a:rPr>
                  <a:t>, </a:t>
                </a:r>
                <a:r>
                  <a:rPr dirty="0">
                    <a:solidFill>
                      <a:srgbClr val="008000"/>
                    </a:solidFill>
                    <a:latin typeface="Courier"/>
                  </a:rPr>
                  <a:t>float</a:t>
                </a:r>
                <a:r>
                  <a:rPr dirty="0">
                    <a:latin typeface="Courier"/>
                  </a:rPr>
                  <a:t>(</a:t>
                </a:r>
                <a:r>
                  <a:rPr dirty="0" err="1">
                    <a:latin typeface="Courier"/>
                  </a:rPr>
                  <a:t>cov_X.shape</a:t>
                </a:r>
                <a:r>
                  <a:rPr dirty="0">
                    <a:latin typeface="Courier"/>
                  </a:rPr>
                  <a:t>[</a:t>
                </a:r>
                <a:r>
                  <a:rPr dirty="0">
                    <a:solidFill>
                      <a:srgbClr val="40A070"/>
                    </a:solidFill>
                    <a:latin typeface="Courier"/>
                  </a:rPr>
                  <a:t>0</a:t>
                </a:r>
                <a:r>
                  <a:rPr dirty="0">
                    <a:latin typeface="Courier"/>
                  </a:rPr>
                  <a:t>]))</a:t>
                </a:r>
                <a:br>
                  <a:rPr dirty="0"/>
                </a:br>
                <a:r>
                  <a:rPr dirty="0" err="1">
                    <a:latin typeface="Courier"/>
                  </a:rPr>
                  <a:t>np.real</a:t>
                </a:r>
                <a:r>
                  <a:rPr dirty="0">
                    <a:latin typeface="Courier"/>
                  </a:rPr>
                  <a:t>(</a:t>
                </a:r>
                <a:r>
                  <a:rPr dirty="0" err="1">
                    <a:latin typeface="Courier"/>
                  </a:rPr>
                  <a:t>np.linalg.eigvals</a:t>
                </a:r>
                <a:r>
                  <a:rPr dirty="0">
                    <a:latin typeface="Courier"/>
                  </a:rPr>
                  <a:t>(</a:t>
                </a:r>
                <a:r>
                  <a:rPr dirty="0" err="1">
                    <a:latin typeface="Courier"/>
                  </a:rPr>
                  <a:t>cov_X</a:t>
                </a:r>
                <a:r>
                  <a:rPr dirty="0">
                    <a:latin typeface="Courier"/>
                  </a:rPr>
                  <a:t>))</a:t>
                </a:r>
              </a:p>
              <a:p>
                <a:pPr lvl="0" indent="0">
                  <a:buNone/>
                </a:pPr>
                <a:r>
                  <a:rPr dirty="0">
                    <a:latin typeface="Courier"/>
                  </a:rPr>
                  <a:t>## array([41.33783544, 13.34471885,  8.85600018,  2.37491505,  1.7218998 ,
##         1.6220889 ,  0.11774255,  0.38848204,  0.45853941])</a:t>
                </a:r>
              </a:p>
              <a:p>
                <a:pPr marL="0" lvl="0" indent="0">
                  <a:buNone/>
                </a:pPr>
                <a:r>
                  <a:rPr dirty="0"/>
                  <a:t>The condition number of the covariance is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∼</m:t>
                    </m:r>
                    <m:r>
                      <a:rPr>
                        <a:latin typeface="Cambria Math" panose="02040503050406030204" pitchFamily="18" charset="0"/>
                      </a:rPr>
                      <m:t>90</m:t>
                    </m:r>
                  </m:oMath>
                </a14:m>
                <a:endParaRPr dirty="0"/>
              </a:p>
              <a:p>
                <a:pPr marL="0" lvl="0" indent="0">
                  <a:buNone/>
                </a:pPr>
                <a:r>
                  <a:rPr b="1" dirty="0"/>
                  <a:t>Add regularization</a:t>
                </a:r>
                <a:r>
                  <a:rPr dirty="0"/>
                  <a:t>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  <m:r>
                      <a:rPr>
                        <a:latin typeface="Cambria Math" panose="02040503050406030204" pitchFamily="18" charset="0"/>
                      </a:rPr>
                      <m:t>.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dirty="0"/>
                  <a:t> and compute the eigenvalues</a:t>
                </a:r>
              </a:p>
              <a:p>
                <a:pPr lvl="0" indent="0">
                  <a:buNone/>
                </a:pPr>
                <a:r>
                  <a:rPr dirty="0" err="1">
                    <a:latin typeface="Courier"/>
                  </a:rPr>
                  <a:t>alpha_sqr</a:t>
                </a:r>
                <a:r>
                  <a:rPr dirty="0">
                    <a:latin typeface="Courier"/>
                  </a:rPr>
                  <a:t> </a:t>
                </a:r>
                <a:r>
                  <a:rPr dirty="0"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 dirty="0">
                    <a:latin typeface="Courier"/>
                  </a:rPr>
                  <a:t> </a:t>
                </a:r>
                <a:r>
                  <a:rPr dirty="0">
                    <a:solidFill>
                      <a:srgbClr val="40A070"/>
                    </a:solidFill>
                    <a:latin typeface="Courier"/>
                  </a:rPr>
                  <a:t>0.1</a:t>
                </a:r>
                <a:r>
                  <a:rPr dirty="0">
                    <a:latin typeface="Courier"/>
                  </a:rPr>
                  <a:t> </a:t>
                </a:r>
                <a:br>
                  <a:rPr dirty="0"/>
                </a:br>
                <a:r>
                  <a:rPr dirty="0" err="1">
                    <a:latin typeface="Courier"/>
                  </a:rPr>
                  <a:t>alpha_sqr</a:t>
                </a:r>
                <a:r>
                  <a:rPr dirty="0">
                    <a:latin typeface="Courier"/>
                  </a:rPr>
                  <a:t> </a:t>
                </a:r>
                <a:r>
                  <a:rPr dirty="0"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 dirty="0">
                    <a:latin typeface="Courier"/>
                  </a:rPr>
                  <a:t> </a:t>
                </a:r>
                <a:r>
                  <a:rPr dirty="0" err="1">
                    <a:latin typeface="Courier"/>
                  </a:rPr>
                  <a:t>np.diag</a:t>
                </a:r>
                <a:r>
                  <a:rPr dirty="0">
                    <a:latin typeface="Courier"/>
                  </a:rPr>
                  <a:t>([</a:t>
                </a:r>
                <a:r>
                  <a:rPr dirty="0" err="1">
                    <a:latin typeface="Courier"/>
                  </a:rPr>
                  <a:t>alpha_sqr</a:t>
                </a:r>
                <a:r>
                  <a:rPr dirty="0">
                    <a:latin typeface="Courier"/>
                  </a:rPr>
                  <a:t>] </a:t>
                </a:r>
                <a:r>
                  <a:rPr dirty="0">
                    <a:solidFill>
                      <a:srgbClr val="666666"/>
                    </a:solidFill>
                    <a:latin typeface="Courier"/>
                  </a:rPr>
                  <a:t>*</a:t>
                </a:r>
                <a:r>
                  <a:rPr dirty="0">
                    <a:latin typeface="Courier"/>
                  </a:rPr>
                  <a:t> </a:t>
                </a:r>
                <a:r>
                  <a:rPr dirty="0" err="1">
                    <a:latin typeface="Courier"/>
                  </a:rPr>
                  <a:t>cov_X.shape</a:t>
                </a:r>
                <a:r>
                  <a:rPr dirty="0">
                    <a:latin typeface="Courier"/>
                  </a:rPr>
                  <a:t>[</a:t>
                </a:r>
                <a:r>
                  <a:rPr dirty="0">
                    <a:solidFill>
                      <a:srgbClr val="40A070"/>
                    </a:solidFill>
                    <a:latin typeface="Courier"/>
                  </a:rPr>
                  <a:t>0</a:t>
                </a:r>
                <a:r>
                  <a:rPr dirty="0">
                    <a:latin typeface="Courier"/>
                  </a:rPr>
                  <a:t>])</a:t>
                </a:r>
                <a:br>
                  <a:rPr dirty="0"/>
                </a:br>
                <a:r>
                  <a:rPr i="1" dirty="0">
                    <a:solidFill>
                      <a:srgbClr val="60A0B0"/>
                    </a:solidFill>
                    <a:latin typeface="Courier"/>
                  </a:rPr>
                  <a:t>#alpha_sqr = </a:t>
                </a:r>
                <a:r>
                  <a:rPr i="1" dirty="0" err="1">
                    <a:solidFill>
                      <a:srgbClr val="60A0B0"/>
                    </a:solidFill>
                    <a:latin typeface="Courier"/>
                  </a:rPr>
                  <a:t>np.diag</a:t>
                </a:r>
                <a:r>
                  <a:rPr i="1" dirty="0">
                    <a:solidFill>
                      <a:srgbClr val="60A0B0"/>
                    </a:solidFill>
                    <a:latin typeface="Courier"/>
                  </a:rPr>
                  <a:t>([alpha] * </a:t>
                </a:r>
                <a:r>
                  <a:rPr i="1" dirty="0" err="1">
                    <a:solidFill>
                      <a:srgbClr val="60A0B0"/>
                    </a:solidFill>
                    <a:latin typeface="Courier"/>
                  </a:rPr>
                  <a:t>cov_X.shape</a:t>
                </a:r>
                <a:r>
                  <a:rPr i="1" dirty="0">
                    <a:solidFill>
                      <a:srgbClr val="60A0B0"/>
                    </a:solidFill>
                    <a:latin typeface="Courier"/>
                  </a:rPr>
                  <a:t>[0])</a:t>
                </a:r>
                <a:br>
                  <a:rPr dirty="0"/>
                </a:br>
                <a:r>
                  <a:rPr i="1" dirty="0">
                    <a:solidFill>
                      <a:srgbClr val="60A0B0"/>
                    </a:solidFill>
                    <a:latin typeface="Courier"/>
                  </a:rPr>
                  <a:t>#cov_X = </a:t>
                </a:r>
                <a:r>
                  <a:rPr i="1" dirty="0" err="1">
                    <a:solidFill>
                      <a:srgbClr val="60A0B0"/>
                    </a:solidFill>
                    <a:latin typeface="Courier"/>
                  </a:rPr>
                  <a:t>np.divide</a:t>
                </a:r>
                <a:r>
                  <a:rPr i="1" dirty="0">
                    <a:solidFill>
                      <a:srgbClr val="60A0B0"/>
                    </a:solidFill>
                    <a:latin typeface="Courier"/>
                  </a:rPr>
                  <a:t>(</a:t>
                </a:r>
                <a:r>
                  <a:rPr i="1" dirty="0" err="1">
                    <a:solidFill>
                      <a:srgbClr val="60A0B0"/>
                    </a:solidFill>
                    <a:latin typeface="Courier"/>
                  </a:rPr>
                  <a:t>np.matmul</a:t>
                </a:r>
                <a:r>
                  <a:rPr i="1" dirty="0">
                    <a:solidFill>
                      <a:srgbClr val="60A0B0"/>
                    </a:solidFill>
                    <a:latin typeface="Courier"/>
                  </a:rPr>
                  <a:t>(</a:t>
                </a:r>
                <a:r>
                  <a:rPr i="1" dirty="0" err="1">
                    <a:solidFill>
                      <a:srgbClr val="60A0B0"/>
                    </a:solidFill>
                    <a:latin typeface="Courier"/>
                  </a:rPr>
                  <a:t>np.transpose</a:t>
                </a:r>
                <a:r>
                  <a:rPr i="1" dirty="0">
                    <a:solidFill>
                      <a:srgbClr val="60A0B0"/>
                    </a:solidFill>
                    <a:latin typeface="Courier"/>
                  </a:rPr>
                  <a:t>(X),X), float(</a:t>
                </a:r>
                <a:r>
                  <a:rPr i="1" dirty="0" err="1">
                    <a:solidFill>
                      <a:srgbClr val="60A0B0"/>
                    </a:solidFill>
                    <a:latin typeface="Courier"/>
                  </a:rPr>
                  <a:t>cov_X.shape</a:t>
                </a:r>
                <a:r>
                  <a:rPr i="1" dirty="0">
                    <a:solidFill>
                      <a:srgbClr val="60A0B0"/>
                    </a:solidFill>
                    <a:latin typeface="Courier"/>
                  </a:rPr>
                  <a:t>[0]))</a:t>
                </a:r>
                <a:br>
                  <a:rPr dirty="0"/>
                </a:br>
                <a:r>
                  <a:rPr dirty="0" err="1">
                    <a:latin typeface="Courier"/>
                  </a:rPr>
                  <a:t>cov_X</a:t>
                </a:r>
                <a:r>
                  <a:rPr dirty="0">
                    <a:latin typeface="Courier"/>
                  </a:rPr>
                  <a:t> </a:t>
                </a:r>
                <a:r>
                  <a:rPr dirty="0"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 dirty="0">
                    <a:latin typeface="Courier"/>
                  </a:rPr>
                  <a:t> </a:t>
                </a:r>
                <a:r>
                  <a:rPr dirty="0" err="1">
                    <a:latin typeface="Courier"/>
                  </a:rPr>
                  <a:t>np.add</a:t>
                </a:r>
                <a:r>
                  <a:rPr dirty="0">
                    <a:latin typeface="Courier"/>
                  </a:rPr>
                  <a:t>(</a:t>
                </a:r>
                <a:r>
                  <a:rPr dirty="0" err="1">
                    <a:latin typeface="Courier"/>
                  </a:rPr>
                  <a:t>cov_X</a:t>
                </a:r>
                <a:r>
                  <a:rPr dirty="0">
                    <a:latin typeface="Courier"/>
                  </a:rPr>
                  <a:t>, </a:t>
                </a:r>
                <a:r>
                  <a:rPr dirty="0" err="1">
                    <a:latin typeface="Courier"/>
                  </a:rPr>
                  <a:t>alpha_sqr</a:t>
                </a:r>
                <a:r>
                  <a:rPr dirty="0">
                    <a:latin typeface="Courier"/>
                  </a:rPr>
                  <a:t>)</a:t>
                </a:r>
                <a:br>
                  <a:rPr dirty="0"/>
                </a:br>
                <a:r>
                  <a:rPr dirty="0" err="1">
                    <a:latin typeface="Courier"/>
                  </a:rPr>
                  <a:t>np.real</a:t>
                </a:r>
                <a:r>
                  <a:rPr dirty="0">
                    <a:latin typeface="Courier"/>
                  </a:rPr>
                  <a:t>(</a:t>
                </a:r>
                <a:r>
                  <a:rPr dirty="0" err="1">
                    <a:latin typeface="Courier"/>
                  </a:rPr>
                  <a:t>np.linalg.eigvals</a:t>
                </a:r>
                <a:r>
                  <a:rPr dirty="0">
                    <a:latin typeface="Courier"/>
                  </a:rPr>
                  <a:t>(</a:t>
                </a:r>
                <a:r>
                  <a:rPr dirty="0" err="1">
                    <a:latin typeface="Courier"/>
                  </a:rPr>
                  <a:t>cov_X</a:t>
                </a:r>
                <a:r>
                  <a:rPr dirty="0">
                    <a:latin typeface="Courier"/>
                  </a:rPr>
                  <a:t>))</a:t>
                </a:r>
              </a:p>
              <a:p>
                <a:pPr lvl="0" indent="0">
                  <a:buNone/>
                </a:pPr>
                <a:r>
                  <a:rPr dirty="0">
                    <a:latin typeface="Courier"/>
                  </a:rPr>
                  <a:t>## array([41.43783544, 13.44471885,  8.95600018,  2.47491505,  1.8218998 ,
##         1.7220889 ,  0.21774255,  0.48848204,  0.55853941])</a:t>
                </a:r>
              </a:p>
              <a:p>
                <a:pPr marL="0" lvl="0" indent="0">
                  <a:buNone/>
                </a:pPr>
                <a:r>
                  <a:rPr dirty="0"/>
                  <a:t>The condition number of the covariance is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∼</m:t>
                    </m:r>
                    <m:r>
                      <a:rPr>
                        <a:latin typeface="Cambria Math" panose="02040503050406030204" pitchFamily="18" charset="0"/>
                      </a:rPr>
                      <m:t>74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Notice that the largest and most influential eigenvalues hardly change</a:t>
                </a:r>
              </a:p>
              <a:p>
                <a:pPr lvl="0"/>
                <a:r>
                  <a:rPr dirty="0"/>
                  <a:t>Limited bias in this case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662794"/>
              </a:xfrm>
              <a:blipFill>
                <a:blip r:embed="rId2"/>
                <a:stretch>
                  <a:fillRect t="-8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9502"/>
            <a:ext cx="8229600" cy="3728019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dirty="0"/>
              <a:t>There are a number of assumptions in linear models that you overlook at your peril!</a:t>
            </a:r>
          </a:p>
          <a:p>
            <a:pPr lvl="0"/>
            <a:r>
              <a:rPr lang="en-US" dirty="0"/>
              <a:t>The independent </a:t>
            </a:r>
            <a:r>
              <a:rPr dirty="0"/>
              <a:t>or predictor variables should be </a:t>
            </a:r>
            <a:r>
              <a:rPr b="1" dirty="0"/>
              <a:t>independent</a:t>
            </a:r>
            <a:r>
              <a:rPr dirty="0"/>
              <a:t> of one another</a:t>
            </a:r>
          </a:p>
          <a:p>
            <a:pPr lvl="1"/>
            <a:r>
              <a:rPr dirty="0"/>
              <a:t>This is rarely true in practice</a:t>
            </a:r>
          </a:p>
          <a:p>
            <a:pPr lvl="1"/>
            <a:r>
              <a:rPr b="1" dirty="0"/>
              <a:t>Multi-collinearity</a:t>
            </a:r>
            <a:r>
              <a:rPr dirty="0"/>
              <a:t> between features makes the model </a:t>
            </a:r>
            <a:r>
              <a:rPr b="1" dirty="0"/>
              <a:t>under-determined</a:t>
            </a:r>
          </a:p>
          <a:p>
            <a:pPr lvl="0"/>
            <a:r>
              <a:rPr lang="en-US" dirty="0"/>
              <a:t>Numeric independent variables</a:t>
            </a:r>
            <a:r>
              <a:rPr dirty="0"/>
              <a:t> or predictors have </a:t>
            </a:r>
            <a:r>
              <a:rPr b="1" dirty="0"/>
              <a:t>zero mean</a:t>
            </a:r>
            <a:r>
              <a:rPr dirty="0"/>
              <a:t> and about the </a:t>
            </a:r>
            <a:r>
              <a:rPr b="1" dirty="0"/>
              <a:t>same scale</a:t>
            </a:r>
          </a:p>
          <a:p>
            <a:pPr lvl="1"/>
            <a:r>
              <a:rPr dirty="0"/>
              <a:t>Do not want </a:t>
            </a:r>
            <a:r>
              <a:rPr lang="en-US" dirty="0"/>
              <a:t>regression coefficient </a:t>
            </a:r>
            <a:r>
              <a:rPr dirty="0"/>
              <a:t>estimation with predictors that do not have a 0 mean</a:t>
            </a:r>
          </a:p>
          <a:p>
            <a:pPr lvl="1"/>
            <a:r>
              <a:rPr dirty="0"/>
              <a:t>Do not want to have predictors with a large numeric range dominate training</a:t>
            </a:r>
          </a:p>
          <a:p>
            <a:pPr lvl="0"/>
            <a:r>
              <a:rPr lang="en-US" dirty="0"/>
              <a:t>Residuals </a:t>
            </a:r>
            <a:r>
              <a:rPr dirty="0"/>
              <a:t>should be </a:t>
            </a:r>
            <a:r>
              <a:rPr dirty="0" err="1"/>
              <a:t>iid</a:t>
            </a:r>
            <a:r>
              <a:rPr lang="en-US" dirty="0"/>
              <a:t> and stationary</a:t>
            </a:r>
            <a:endParaRPr dirty="0"/>
          </a:p>
          <a:p>
            <a:pPr lvl="1"/>
            <a:r>
              <a:rPr dirty="0"/>
              <a:t>If </a:t>
            </a:r>
            <a:r>
              <a:rPr lang="en-US" dirty="0"/>
              <a:t>residuals </a:t>
            </a:r>
            <a:r>
              <a:rPr dirty="0"/>
              <a:t>change with </a:t>
            </a:r>
            <a:r>
              <a:rPr lang="en-US" dirty="0"/>
              <a:t>predicted values they are heteroscedastic </a:t>
            </a:r>
            <a:endParaRPr dirty="0"/>
          </a:p>
          <a:p>
            <a:pPr lvl="1"/>
            <a:r>
              <a:rPr lang="en-US" dirty="0"/>
              <a:t>If residuals should have </a:t>
            </a:r>
            <a:r>
              <a:rPr b="1" dirty="0"/>
              <a:t>serial correlation</a:t>
            </a:r>
            <a:r>
              <a:rPr dirty="0"/>
              <a:t> the </a:t>
            </a:r>
            <a:r>
              <a:rPr dirty="0" err="1"/>
              <a:t>iid</a:t>
            </a:r>
            <a:r>
              <a:rPr dirty="0"/>
              <a:t> assumption is violated - use time series models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L2 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200150"/>
                <a:ext cx="4056612" cy="3787485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L2 regularization constrains the Euclidean norm of the parameter vector,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endParaRPr dirty="0"/>
              </a:p>
              <a:p>
                <a:pPr lvl="0"/>
                <a:r>
                  <a:rPr dirty="0"/>
                  <a:t>The norm of the coefficient vector,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dirty="0"/>
                  <a:t>, is constrained</a:t>
                </a:r>
                <a:endParaRPr lang="en-US" dirty="0"/>
              </a:p>
              <a:p>
                <a:r>
                  <a:rPr lang="en-US" dirty="0"/>
                  <a:t>As one coefficient value increases another must decrease</a:t>
                </a:r>
              </a:p>
              <a:p>
                <a:r>
                  <a:rPr lang="en-US" dirty="0"/>
                  <a:t>Notice that L2 regularization is a </a:t>
                </a:r>
                <a:r>
                  <a:rPr lang="en-US" b="1" dirty="0"/>
                  <a:t>soft constraint</a:t>
                </a:r>
                <a:r>
                  <a:rPr lang="en-US" dirty="0"/>
                  <a:t> on parameter values</a:t>
                </a:r>
              </a:p>
              <a:p>
                <a:pPr lvl="0"/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200150"/>
                <a:ext cx="4056612" cy="3787485"/>
              </a:xfrm>
              <a:blipFill>
                <a:blip r:embed="rId2"/>
                <a:stretch>
                  <a:fillRect l="-1955" t="-2093" r="-2406" b="-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" descr="../images/L2.jp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417553" y="1421476"/>
            <a:ext cx="4684883" cy="257498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821382" y="3984047"/>
            <a:ext cx="4222865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L2 norm constraint of model coefficients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L2 Regularization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lvl="0" indent="0">
              <a:buNone/>
            </a:pPr>
            <a:r>
              <a:t>Example: Increasing constraint on model coefficients with larger L2 regularization hyperparameter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regularized_coefs(df_train, df_test, alphas, L1_wt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0.0</a:t>
            </a:r>
            <a:r>
              <a:rPr>
                <a:latin typeface="Courier"/>
              </a:rPr>
              <a:t>, n_coefs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      formula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'socst_zero_mean ~ C(ses)*C(prog)'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               label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'socst_zero_mean'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'''Function that computes a linear model for each value of the regularization 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parameter alpha and returns an array of the coefficient values. The L1_wt 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determines the trade-off between L1 and L2 regularization'''</a:t>
            </a:r>
            <a:br/>
            <a:r>
              <a:rPr>
                <a:latin typeface="Courier"/>
              </a:rPr>
              <a:t>    coefs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np.zeros((</a:t>
            </a:r>
            <a:r>
              <a:rPr>
                <a:solidFill>
                  <a:srgbClr val="008000"/>
                </a:solidFill>
                <a:latin typeface="Courier"/>
              </a:rPr>
              <a:t>len</a:t>
            </a:r>
            <a:r>
              <a:rPr>
                <a:latin typeface="Courier"/>
              </a:rPr>
              <a:t>(alphas),n_coefs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    MSE_train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[]</a:t>
            </a:r>
            <a:br/>
            <a:r>
              <a:rPr>
                <a:latin typeface="Courier"/>
              </a:rPr>
              <a:t>    MSE_test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[]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i,alpha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enumerate</a:t>
            </a:r>
            <a:r>
              <a:rPr>
                <a:latin typeface="Courier"/>
              </a:rPr>
              <a:t>(alphas):</a:t>
            </a:r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## First compute the training MSE</a:t>
            </a:r>
            <a:br/>
            <a:r>
              <a:rPr>
                <a:latin typeface="Courier"/>
              </a:rPr>
              <a:t>        temp_mod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smf.ols(formula, data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df_train).fit_regularized(alpha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alpha,L1_wt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L1_wt)</a:t>
            </a:r>
            <a:br/>
            <a:r>
              <a:rPr>
                <a:latin typeface="Courier"/>
              </a:rPr>
              <a:t>        coefs[i,:]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temp_mod.params</a:t>
            </a:r>
            <a:br/>
            <a:r>
              <a:rPr>
                <a:latin typeface="Courier"/>
              </a:rPr>
              <a:t>        MSE_train.append(np.mean(np.square(df_train[label]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temp_mod.predict(df_train))))</a:t>
            </a:r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## Then compute the test MSE</a:t>
            </a:r>
            <a:br/>
            <a:r>
              <a:rPr>
                <a:latin typeface="Courier"/>
              </a:rPr>
              <a:t>        MSE_test.append(np.mean(np.square(df_test[label]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temp_mod.predict(df_test))))</a:t>
            </a:r>
            <a:br/>
            <a:r>
              <a:rPr>
                <a:latin typeface="Courier"/>
              </a:rPr>
              <a:t>    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coefs, MSE_train, MSE_test</a:t>
            </a:r>
            <a:br/>
            <a:br/>
            <a:r>
              <a:rPr>
                <a:latin typeface="Courier"/>
              </a:rPr>
              <a:t>alphas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np.arange(</a:t>
            </a:r>
            <a:r>
              <a:rPr>
                <a:solidFill>
                  <a:srgbClr val="40A070"/>
                </a:solidFill>
                <a:latin typeface="Courier"/>
              </a:rPr>
              <a:t>0.0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0.3</a:t>
            </a:r>
            <a:r>
              <a:rPr>
                <a:latin typeface="Courier"/>
              </a:rPr>
              <a:t>, step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0.003</a:t>
            </a:r>
            <a:r>
              <a:rPr>
                <a:latin typeface="Courier"/>
              </a:rPr>
              <a:t>)   </a:t>
            </a:r>
            <a:br/>
            <a:r>
              <a:rPr>
                <a:latin typeface="Courier"/>
              </a:rPr>
              <a:t>Betas, MSE_test, MSE_train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regularized_coefs(test_scores_train, test_scores_test, alphas)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296101" cy="559984"/>
          </a:xfrm>
        </p:spPr>
        <p:txBody>
          <a:bodyPr>
            <a:normAutofit fontScale="90000"/>
          </a:bodyPr>
          <a:lstStyle/>
          <a:p>
            <a:pPr marL="0" lvl="0" indent="0" algn="ctr">
              <a:buNone/>
            </a:pPr>
            <a:r>
              <a:rPr sz="3200" dirty="0"/>
              <a:t>L2 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0" y="918299"/>
                <a:ext cx="8296101" cy="1288764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sz="2000" dirty="0"/>
                  <a:t>Example: </a:t>
                </a:r>
                <a:r>
                  <a:rPr lang="en-US" sz="2000" dirty="0"/>
                  <a:t>Effect of increasing the regularization parameter   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Increased constraint on model parameters as </a:t>
                </a:r>
                <a:r>
                  <a:rPr sz="2000" dirty="0"/>
                  <a:t>L2 regularization hyperparameter</a:t>
                </a:r>
                <a:r>
                  <a:rPr lang="en-US" sz="2000" dirty="0"/>
                  <a:t> increases 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Select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dirty="0"/>
                  <a:t> that minimizes test error metric, or other metric  </a:t>
                </a:r>
                <a:endParaRPr sz="20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0" y="918299"/>
                <a:ext cx="8296101" cy="1288764"/>
              </a:xfrm>
              <a:blipFill>
                <a:blip r:embed="rId2"/>
                <a:stretch>
                  <a:fillRect l="-661" t="-4739" r="-441" b="-5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6271198-6013-D9FB-6726-DA297CF4E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312" y="2252783"/>
            <a:ext cx="6213763" cy="2843253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L1 Regularization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L1 norm provides regularization with different properties</a:t>
                </a:r>
              </a:p>
              <a:p>
                <a:pPr lvl="0"/>
                <a:r>
                  <a:rPr lang="en-US" dirty="0"/>
                  <a:t>Constrains the model parameters using the L1 norm: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∥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∥+ </m:t>
                          </m:r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∥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𝑏</m:t>
                          </m:r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This form looks a lot like the L2 regularization formulation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∥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ar-AE" dirty="0"/>
                  <a:t> </a:t>
                </a:r>
                <a:r>
                  <a:rPr lang="en-US" dirty="0"/>
                  <a:t>is the L1 norm: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ar-A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ar-AE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=(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ar-AE" dirty="0"/>
              </a:p>
              <a:p>
                <a:pPr marL="685800" lvl="2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is the absolute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dirty="0"/>
                  <a:t>.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513" b="-1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L1 Regularization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What are the properties of the L1 regularization</a:t>
            </a:r>
            <a:r>
              <a:rPr lang="en-US" dirty="0"/>
              <a:t>?</a:t>
            </a:r>
            <a:endParaRPr dirty="0"/>
          </a:p>
          <a:p>
            <a:pPr lvl="0"/>
            <a:r>
              <a:rPr dirty="0"/>
              <a:t>L1 norm is a </a:t>
            </a:r>
            <a:r>
              <a:rPr b="1" dirty="0"/>
              <a:t>hard constraint</a:t>
            </a:r>
          </a:p>
          <a:p>
            <a:pPr lvl="0"/>
            <a:r>
              <a:rPr dirty="0"/>
              <a:t>L1 regularization </a:t>
            </a:r>
            <a:r>
              <a:rPr b="1" dirty="0"/>
              <a:t>drives coefficients to zero</a:t>
            </a:r>
          </a:p>
          <a:p>
            <a:pPr lvl="0"/>
            <a:r>
              <a:rPr dirty="0"/>
              <a:t>The hard constraint property leads to the term </a:t>
            </a:r>
            <a:r>
              <a:rPr b="1" dirty="0"/>
              <a:t>lasso regularization</a:t>
            </a:r>
            <a:r>
              <a:rPr lang="en-US" b="1" dirty="0"/>
              <a:t> </a:t>
            </a:r>
            <a:r>
              <a:rPr lang="en-US" dirty="0"/>
              <a:t>– least absolute shrinkage and selection operator</a:t>
            </a:r>
            <a:endParaRPr b="1" dirty="0"/>
          </a:p>
          <a:p>
            <a:pPr lvl="0"/>
            <a:r>
              <a:rPr dirty="0"/>
              <a:t>Lasso regression is a method of </a:t>
            </a:r>
            <a:r>
              <a:rPr b="1" dirty="0"/>
              <a:t>feature selection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L1 Regularization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3993803" cy="3604605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The Lasso regularization is a strong constraint on coefficient values</a:t>
            </a:r>
          </a:p>
          <a:p>
            <a:pPr lvl="0"/>
            <a:r>
              <a:rPr lang="en-US" dirty="0"/>
              <a:t>As one coefficient value increases another must decrease</a:t>
            </a:r>
          </a:p>
          <a:p>
            <a:pPr lvl="0"/>
            <a:r>
              <a:rPr dirty="0"/>
              <a:t>Some coefficients are forced to zero</a:t>
            </a:r>
          </a:p>
          <a:p>
            <a:pPr lvl="0"/>
            <a:r>
              <a:rPr dirty="0"/>
              <a:t>The constraint curve is like a lasso</a:t>
            </a:r>
            <a:r>
              <a:rPr lang="en-US" dirty="0"/>
              <a:t> – a rope pulled tight</a:t>
            </a:r>
            <a:endParaRPr dirty="0"/>
          </a:p>
        </p:txBody>
      </p:sp>
      <p:pic>
        <p:nvPicPr>
          <p:cNvPr id="4" name="Picture 1" descr="../images/L1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259811" y="1493058"/>
            <a:ext cx="4826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493029" y="4168485"/>
            <a:ext cx="4634808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L1 norm constraint of model coefficients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L1 Regularization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lvl="0" indent="0">
              <a:buNone/>
            </a:pPr>
            <a:r>
              <a:t>Example: Increasing constraint on model coefficients with larger L1 regularization hyperparameter</a:t>
            </a:r>
          </a:p>
          <a:p>
            <a:pPr lvl="0" indent="0">
              <a:buNone/>
            </a:pPr>
            <a:r>
              <a:rPr>
                <a:latin typeface="Courier"/>
              </a:rPr>
              <a:t>alphas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np.arange(</a:t>
            </a:r>
            <a:r>
              <a:rPr>
                <a:solidFill>
                  <a:srgbClr val="40A070"/>
                </a:solidFill>
                <a:latin typeface="Courier"/>
              </a:rPr>
              <a:t>0.0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0.6</a:t>
            </a:r>
            <a:r>
              <a:rPr>
                <a:latin typeface="Courier"/>
              </a:rPr>
              <a:t>, step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0.02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Betas, MSE_train, MSE_test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regularized_coefs(test_scores_train, test_scores_test, alphas, L1_wt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1.0</a:t>
            </a:r>
            <a:r>
              <a:rPr>
                <a:latin typeface="Courier"/>
              </a:rPr>
              <a:t>) </a:t>
            </a:r>
            <a:r>
              <a:rPr i="1">
                <a:solidFill>
                  <a:srgbClr val="60A0B0"/>
                </a:solidFill>
                <a:latin typeface="Courier"/>
              </a:rPr>
              <a:t>#, formula=formula)</a:t>
            </a:r>
            <a:br/>
            <a:r>
              <a:rPr>
                <a:latin typeface="Courier"/>
              </a:rPr>
              <a:t>Betas[: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]</a:t>
            </a:r>
          </a:p>
          <a:p>
            <a:pPr lvl="0" indent="0">
              <a:buNone/>
            </a:pPr>
            <a:r>
              <a:rPr>
                <a:latin typeface="Courier"/>
              </a:rPr>
              <a:t>## array([[ -6.13412699,   3.62867936,  10.20615579,   5.88403028,
##         -10.44293454,  -0.68215407,  -2.3846305 ,   9.37695361,
##           1.44233432],
##        [ -5.72441839,   3.43435166,   8.75855958,   4.84586199,
##          -9.40956564,   0.05313331,   0.        ,   7.99487046,
##           0.        ],
##        [ -5.55039369,   3.33123726,   8.51053097,   4.79924961,
##          -9.03159592,   0.        ,   0.        ,   7.41265712,
##           0.        ],
##        [ -5.35379746,   3.19004869,   8.26727483,   4.72128125,
##          -8.68047004,   0.        ,   0.        ,   6.87279024,
##           0.        ],
##        [ -5.15720816,   3.04893453,   8.02408465,   4.64326246,
##          -8.32934311,   0.        ,   0.        ,   6.33285484,
##           0.        ]])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412479" cy="676362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dirty="0"/>
              <a:t>L1 Regularization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999348"/>
                <a:ext cx="8528857" cy="1774769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Example: Effect of increasing the regularization parameter   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Increased constraint on model parameters as L1 regularization hyperparameter increases 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Notice the coefficients driven to 0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Select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dirty="0"/>
                  <a:t> that minimizes test error metric, or other metric  </a:t>
                </a:r>
              </a:p>
              <a:p>
                <a:pPr lvl="0"/>
                <a:endParaRPr lang="en-US" sz="2000" dirty="0"/>
              </a:p>
            </p:txBody>
          </p:sp>
        </mc:Choice>
        <mc:Fallback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999348"/>
                <a:ext cx="8528857" cy="1774769"/>
              </a:xfrm>
              <a:blipFill>
                <a:blip r:embed="rId2"/>
                <a:stretch>
                  <a:fillRect l="-715" t="-3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8E84BB8D-6B8B-B083-8ADE-0DA9CDCD9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479" y="2851096"/>
            <a:ext cx="4871041" cy="2217243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ElasticNet</a:t>
            </a:r>
            <a:r>
              <a:rPr dirty="0"/>
              <a:t> 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01436"/>
                <a:ext cx="8229600" cy="3836085"/>
              </a:xfrm>
            </p:spPr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Do we always have to choose between the soft L2 </a:t>
                </a:r>
                <a:r>
                  <a:rPr lang="en-US" dirty="0"/>
                  <a:t>constraint </a:t>
                </a:r>
                <a:r>
                  <a:rPr dirty="0"/>
                  <a:t>and the hard L1</a:t>
                </a:r>
                <a:r>
                  <a:rPr lang="en-US" dirty="0"/>
                  <a:t> constraint</a:t>
                </a:r>
                <a:r>
                  <a:rPr dirty="0"/>
                  <a:t>?</a:t>
                </a:r>
              </a:p>
              <a:p>
                <a:pPr lvl="0"/>
                <a:r>
                  <a:rPr dirty="0"/>
                  <a:t>L2 regularization works well for </a:t>
                </a:r>
                <a:r>
                  <a:rPr b="1" dirty="0"/>
                  <a:t>colinear features</a:t>
                </a:r>
                <a:r>
                  <a:rPr dirty="0"/>
                  <a:t> as </a:t>
                </a:r>
                <a:r>
                  <a:rPr lang="en-US" dirty="0"/>
                  <a:t>a </a:t>
                </a:r>
                <a:r>
                  <a:rPr dirty="0"/>
                  <a:t>soft constraint</a:t>
                </a:r>
              </a:p>
              <a:p>
                <a:pPr lvl="1"/>
                <a:r>
                  <a:rPr dirty="0"/>
                  <a:t>Down-weights colinear features</a:t>
                </a:r>
              </a:p>
              <a:p>
                <a:pPr lvl="1"/>
                <a:r>
                  <a:rPr dirty="0"/>
                  <a:t>But soft constraint </a:t>
                </a:r>
                <a:r>
                  <a:rPr lang="en-US" dirty="0"/>
                  <a:t>gives </a:t>
                </a:r>
                <a:r>
                  <a:rPr dirty="0"/>
                  <a:t>poor model selection</a:t>
                </a:r>
              </a:p>
              <a:p>
                <a:pPr lvl="0"/>
                <a:r>
                  <a:rPr dirty="0"/>
                  <a:t>L1 regularization provides </a:t>
                </a:r>
                <a:r>
                  <a:rPr b="1" dirty="0"/>
                  <a:t>good model selection</a:t>
                </a:r>
                <a:r>
                  <a:rPr dirty="0"/>
                  <a:t> as</a:t>
                </a:r>
                <a:r>
                  <a:rPr lang="en-US" dirty="0"/>
                  <a:t> a</a:t>
                </a:r>
                <a:r>
                  <a:rPr dirty="0"/>
                  <a:t> hard constraint</a:t>
                </a:r>
              </a:p>
              <a:p>
                <a:pPr lvl="1"/>
                <a:r>
                  <a:rPr dirty="0"/>
                  <a:t>Drives coefficients of non-informative variables to 0</a:t>
                </a:r>
              </a:p>
              <a:p>
                <a:pPr lvl="1"/>
                <a:r>
                  <a:rPr dirty="0"/>
                  <a:t>But poor selection for colinear features</a:t>
                </a:r>
              </a:p>
              <a:p>
                <a:pPr lvl="0"/>
                <a:r>
                  <a:rPr dirty="0"/>
                  <a:t>The </a:t>
                </a:r>
                <a:r>
                  <a:rPr b="1" dirty="0"/>
                  <a:t>Elastic Net</a:t>
                </a:r>
                <a:r>
                  <a:rPr dirty="0"/>
                  <a:t> weights L1 and L2 regularization</a:t>
                </a:r>
              </a:p>
              <a:p>
                <a:pPr lvl="1"/>
                <a:r>
                  <a:rPr dirty="0"/>
                  <a:t>Hyperparameter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dirty="0"/>
                  <a:t> weights L1 vs. L2 regularization</a:t>
                </a:r>
              </a:p>
              <a:p>
                <a:pPr lvl="1"/>
                <a:r>
                  <a:rPr dirty="0"/>
                  <a:t>Hyperparameter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dirty="0"/>
                  <a:t> sets strength of regularization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∥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∥+ 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∥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>
                              <a:latin typeface="Cambria Math" panose="02040503050406030204" pitchFamily="18" charset="0"/>
                            </a:rPr>
                            <m:t>+ 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>
                              <a:latin typeface="Cambria Math" panose="02040503050406030204" pitchFamily="18" charset="0"/>
                            </a:rPr>
                            <m:t>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∥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01436"/>
                <a:ext cx="8229600" cy="3836085"/>
              </a:xfrm>
              <a:blipFill>
                <a:blip r:embed="rId2"/>
                <a:stretch>
                  <a:fillRect l="-741" t="-1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ElasticNet</a:t>
            </a:r>
            <a:r>
              <a:rPr dirty="0"/>
              <a:t> Regularization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Example: Increasing constraint on model coefficients with larger L1 regularization hyperparameter</a:t>
            </a:r>
          </a:p>
          <a:p>
            <a:pPr lvl="0" indent="0">
              <a:buNone/>
            </a:pPr>
            <a:r>
              <a:rPr>
                <a:latin typeface="Courier"/>
              </a:rPr>
              <a:t>alphas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np.arange(</a:t>
            </a:r>
            <a:r>
              <a:rPr>
                <a:solidFill>
                  <a:srgbClr val="40A070"/>
                </a:solidFill>
                <a:latin typeface="Courier"/>
              </a:rPr>
              <a:t>0.0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r>
              <a:rPr>
                <a:latin typeface="Courier"/>
              </a:rPr>
              <a:t>, step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0.02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Betas, MSE_train, MSE_test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regularized_coefs(test_scores_train, test_scores_test, alphas, L1_wt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r>
              <a:rPr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05041"/>
                <a:ext cx="8229600" cy="4016770"/>
              </a:xfrm>
            </p:spPr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Representation </a:t>
                </a:r>
                <a:r>
                  <a:rPr lang="en-US" dirty="0"/>
                  <a:t>for linear</a:t>
                </a:r>
                <a:r>
                  <a:rPr dirty="0"/>
                  <a:t> models</a:t>
                </a:r>
              </a:p>
              <a:p>
                <a:pPr lvl="0"/>
                <a:r>
                  <a:rPr dirty="0"/>
                  <a:t>The key representation is the model matrix</a:t>
                </a:r>
                <a:r>
                  <a:rPr lang="en-US" dirty="0"/>
                  <a:t> or design matrix</a:t>
                </a:r>
                <a:endParaRPr dirty="0"/>
              </a:p>
              <a:p>
                <a:pPr lvl="1"/>
                <a:r>
                  <a:rPr dirty="0"/>
                  <a:t>Column of 1s for intercept</a:t>
                </a:r>
              </a:p>
              <a:p>
                <a:pPr lvl="1"/>
                <a:r>
                  <a:rPr dirty="0"/>
                  <a:t>Columns of </a:t>
                </a:r>
                <a:r>
                  <a:rPr lang="en-US" dirty="0"/>
                  <a:t>independent variables</a:t>
                </a:r>
                <a:r>
                  <a:rPr dirty="0"/>
                  <a:t> or predictor</a:t>
                </a:r>
                <a:r>
                  <a:rPr lang="en-US" dirty="0"/>
                  <a:t>s</a:t>
                </a:r>
                <a:endParaRPr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⋮, ⋮, ⋮, ⋮, ⋮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:r>
                  <a:rPr lang="en-US" dirty="0"/>
                  <a:t>Categorical columns are one-hot-encoded</a:t>
                </a:r>
              </a:p>
              <a:p>
                <a:pPr lvl="1"/>
                <a:r>
                  <a:rPr lang="en-US" dirty="0"/>
                  <a:t>With intercept, use method of contrasts </a:t>
                </a:r>
              </a:p>
              <a:p>
                <a:pPr lvl="1"/>
                <a:r>
                  <a:rPr lang="en-US" dirty="0"/>
                  <a:t>Without intercept, coefficient for each level of variable  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05041"/>
                <a:ext cx="8229600" cy="4016770"/>
              </a:xfrm>
              <a:blipFill>
                <a:blip r:embed="rId2"/>
                <a:stretch>
                  <a:fillRect l="-963" t="-2580" b="-1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520544" cy="580766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dirty="0" err="1"/>
              <a:t>ElasticNet</a:t>
            </a:r>
            <a:r>
              <a:rPr sz="3200" dirty="0"/>
              <a:t> Regularization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AC5AA6-C332-53AA-4323-D2CFDD73F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43" y="2660854"/>
            <a:ext cx="5345083" cy="243803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 Placeholder 3">
                <a:extLst>
                  <a:ext uri="{FF2B5EF4-FFF2-40B4-BE49-F238E27FC236}">
                    <a16:creationId xmlns:a16="http://schemas.microsoft.com/office/drawing/2014/main" id="{5B5EF54E-3AF0-1F64-2096-EAAC1B2DA252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48888" y="819583"/>
                <a:ext cx="8528857" cy="1841271"/>
              </a:xfrm>
            </p:spPr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Example: Effect of increasing the regularization parameter   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Increased constraint on model parameters of </a:t>
                </a:r>
                <a:r>
                  <a:rPr lang="en-US" sz="2000" dirty="0" err="1"/>
                  <a:t>elasticnet</a:t>
                </a:r>
                <a:r>
                  <a:rPr lang="en-US" sz="2000" dirty="0"/>
                  <a:t> regularization hyperparameter increases 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Some coefficients driven to 0 by L1 constraint 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Other parameters softy L2 constrained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Select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dirty="0"/>
                  <a:t> that minimizes test error metric, or other metric  </a:t>
                </a:r>
              </a:p>
              <a:p>
                <a:pPr lvl="0"/>
                <a:endParaRPr lang="en-US" sz="2000" dirty="0"/>
              </a:p>
            </p:txBody>
          </p:sp>
        </mc:Choice>
        <mc:Fallback>
          <p:sp>
            <p:nvSpPr>
              <p:cNvPr id="9" name="Text Placeholder 3">
                <a:extLst>
                  <a:ext uri="{FF2B5EF4-FFF2-40B4-BE49-F238E27FC236}">
                    <a16:creationId xmlns:a16="http://schemas.microsoft.com/office/drawing/2014/main" id="{5B5EF54E-3AF0-1F64-2096-EAAC1B2DA2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48888" y="819583"/>
                <a:ext cx="8528857" cy="1841271"/>
              </a:xfrm>
              <a:blipFill>
                <a:blip r:embed="rId3"/>
                <a:stretch>
                  <a:fillRect l="-715" t="-4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433261" cy="49763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dirty="0"/>
              <a:t>Example: </a:t>
            </a:r>
            <a:r>
              <a:rPr sz="3200" dirty="0"/>
              <a:t>Elastic Net Regularization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F661B2-F372-6022-5FBA-3600644E9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85" y="701999"/>
            <a:ext cx="2757224" cy="440409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764FCDF-550C-BE9B-03DF-B0E8A54D9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1715" y="1479665"/>
            <a:ext cx="5602779" cy="356616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The OLS model is significantly overfit   </a:t>
            </a:r>
            <a:endParaRPr dirty="0"/>
          </a:p>
          <a:p>
            <a:pPr marL="0" lvl="0" indent="0">
              <a:buNone/>
            </a:pPr>
            <a:r>
              <a:rPr lang="en-US" dirty="0"/>
              <a:t>Several of the model coefficients have CIs including 0 and large p-values</a:t>
            </a:r>
            <a:endParaRPr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8CC547-EC4B-BBC6-33D9-28C052A3438F}"/>
              </a:ext>
            </a:extLst>
          </p:cNvPr>
          <p:cNvCxnSpPr>
            <a:cxnSpLocks/>
          </p:cNvCxnSpPr>
          <p:nvPr/>
        </p:nvCxnSpPr>
        <p:spPr>
          <a:xfrm flipH="1">
            <a:off x="2518756" y="2340033"/>
            <a:ext cx="881149" cy="191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F5B36B-E408-3765-BAAC-98F5080141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40FCFA1E-6A7C-9EFF-D6C0-AEF85A645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433261" cy="49763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dirty="0"/>
              <a:t>Example: </a:t>
            </a:r>
            <a:r>
              <a:rPr sz="3200" dirty="0"/>
              <a:t>Elastic Net Regularization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268A547B-B015-0B56-FB88-06F164C8C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888" y="819584"/>
            <a:ext cx="8528857" cy="56033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/>
              <a:t>Residuals of OLS model show significant outliers </a:t>
            </a:r>
          </a:p>
          <a:p>
            <a:pPr lvl="0"/>
            <a:endParaRPr lang="en-US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AD7976-E48B-6393-24CF-616C312B0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07" y="1722624"/>
            <a:ext cx="7951124" cy="287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1907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D6EBE1-FEA9-8170-00E3-70DFDBEAF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30D6C-FC2C-A446-2665-1587889F5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433261" cy="49763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dirty="0"/>
              <a:t>Example: </a:t>
            </a:r>
            <a:r>
              <a:rPr sz="3200" dirty="0"/>
              <a:t>Elastic Net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2AD9E-C404-D4B4-75E3-3BA1E94B3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924" y="960119"/>
            <a:ext cx="4879570" cy="408570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err="1"/>
              <a:t>Elasticnet</a:t>
            </a:r>
            <a:r>
              <a:rPr lang="en-US" dirty="0"/>
              <a:t> regression is no longer overfit       </a:t>
            </a:r>
          </a:p>
          <a:p>
            <a:r>
              <a:rPr lang="en-US" dirty="0"/>
              <a:t>Some model coefficients are driven to 0</a:t>
            </a:r>
          </a:p>
          <a:p>
            <a:r>
              <a:rPr lang="en-US" dirty="0"/>
              <a:t>Other parameters are constrained</a:t>
            </a:r>
          </a:p>
          <a:p>
            <a:r>
              <a:rPr lang="en-US" dirty="0"/>
              <a:t>Norm of coefficient vector is limited by Elastic net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5D6F82-0A85-A421-B231-F46127649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4" y="1596043"/>
            <a:ext cx="3787222" cy="286243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CEA3F67-B149-4DBB-65A5-10A6109AE4CD}"/>
              </a:ext>
            </a:extLst>
          </p:cNvPr>
          <p:cNvCxnSpPr>
            <a:cxnSpLocks/>
          </p:cNvCxnSpPr>
          <p:nvPr/>
        </p:nvCxnSpPr>
        <p:spPr>
          <a:xfrm flipH="1">
            <a:off x="3337560" y="2140527"/>
            <a:ext cx="9185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2D9F4B-CB3A-7513-6916-D77488DE287F}"/>
              </a:ext>
            </a:extLst>
          </p:cNvPr>
          <p:cNvCxnSpPr>
            <a:cxnSpLocks/>
          </p:cNvCxnSpPr>
          <p:nvPr/>
        </p:nvCxnSpPr>
        <p:spPr>
          <a:xfrm flipH="1" flipV="1">
            <a:off x="3304309" y="2571750"/>
            <a:ext cx="951807" cy="233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DC8545A-C389-76BE-DA1D-41FB40E1625B}"/>
              </a:ext>
            </a:extLst>
          </p:cNvPr>
          <p:cNvCxnSpPr>
            <a:cxnSpLocks/>
          </p:cNvCxnSpPr>
          <p:nvPr/>
        </p:nvCxnSpPr>
        <p:spPr>
          <a:xfrm flipH="1">
            <a:off x="3271058" y="2805545"/>
            <a:ext cx="985058" cy="103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6E17EB2-1E6D-91CD-5F29-3C2FD5B8B97F}"/>
              </a:ext>
            </a:extLst>
          </p:cNvPr>
          <p:cNvCxnSpPr>
            <a:cxnSpLocks/>
          </p:cNvCxnSpPr>
          <p:nvPr/>
        </p:nvCxnSpPr>
        <p:spPr>
          <a:xfrm flipH="1" flipV="1">
            <a:off x="3874506" y="3466406"/>
            <a:ext cx="53401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D51350E-6614-E0A8-489D-354070213607}"/>
              </a:ext>
            </a:extLst>
          </p:cNvPr>
          <p:cNvCxnSpPr>
            <a:cxnSpLocks/>
          </p:cNvCxnSpPr>
          <p:nvPr/>
        </p:nvCxnSpPr>
        <p:spPr>
          <a:xfrm flipH="1" flipV="1">
            <a:off x="3304309" y="2448098"/>
            <a:ext cx="910244" cy="357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9587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DA5F32-5CE5-5609-3CDC-51E3FB140A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02868E8-4373-DFF8-1E91-0623040D8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433261" cy="49763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dirty="0"/>
              <a:t>Example: </a:t>
            </a:r>
            <a:r>
              <a:rPr sz="3200" dirty="0"/>
              <a:t>Elastic Net Regularization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12314B5-D944-1E87-2BDD-A2B31EE86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888" y="819584"/>
            <a:ext cx="8528857" cy="56033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/>
              <a:t>Residuals of </a:t>
            </a:r>
            <a:r>
              <a:rPr lang="en-US" sz="2000" dirty="0" err="1"/>
              <a:t>elasticnet</a:t>
            </a:r>
            <a:r>
              <a:rPr lang="en-US" sz="2000" dirty="0"/>
              <a:t> regularized model are approximately normal </a:t>
            </a:r>
          </a:p>
          <a:p>
            <a:pPr lvl="0"/>
            <a:endParaRPr lang="en-US" sz="20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AB84C4D-0E9B-9762-1BE4-A9D92D757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243" y="1795301"/>
            <a:ext cx="7323513" cy="265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2797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Over-fit models and regularization</a:t>
            </a:r>
          </a:p>
          <a:p>
            <a:pPr lvl="0"/>
            <a:r>
              <a:rPr b="1"/>
              <a:t>Bias variance trade-off</a:t>
            </a:r>
            <a:r>
              <a:t> between fit to training data (bias) and generalization error (vaiance)</a:t>
            </a:r>
          </a:p>
          <a:p>
            <a:pPr lvl="0"/>
            <a:r>
              <a:t>Prefer minimal or </a:t>
            </a:r>
            <a:r>
              <a:rPr b="1"/>
              <a:t>sparse models</a:t>
            </a:r>
          </a:p>
          <a:p>
            <a:pPr lvl="0"/>
            <a:r>
              <a:t>L2 regularization is a soft constraint</a:t>
            </a:r>
          </a:p>
          <a:p>
            <a:pPr lvl="0"/>
            <a:r>
              <a:t>L1 regularization is a hard constraint</a:t>
            </a:r>
          </a:p>
          <a:p>
            <a:pPr lvl="0"/>
            <a:r>
              <a:t>ElasticNet trade-off between L1 and L2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Models with nonlinear response have non-Normal distributions</a:t>
            </a:r>
          </a:p>
          <a:p>
            <a:pPr lvl="0"/>
            <a:r>
              <a:rPr dirty="0"/>
              <a:t>The generalized linear model accommodates nonlinear response distributions</a:t>
            </a:r>
          </a:p>
          <a:p>
            <a:pPr lvl="0"/>
            <a:r>
              <a:rPr dirty="0"/>
              <a:t>Link function transforms to linear model</a:t>
            </a:r>
          </a:p>
          <a:p>
            <a:pPr lvl="1"/>
            <a:r>
              <a:rPr dirty="0"/>
              <a:t>Inverse link function transforms from Normal distribution to response distribution</a:t>
            </a:r>
          </a:p>
          <a:p>
            <a:pPr lvl="0"/>
            <a:r>
              <a:rPr dirty="0"/>
              <a:t>Evaluating Binomial response models</a:t>
            </a:r>
          </a:p>
          <a:p>
            <a:pPr lvl="1"/>
            <a:r>
              <a:rPr dirty="0"/>
              <a:t>Confusion matrix organizes</a:t>
            </a:r>
            <a:r>
              <a:rPr lang="en-US" dirty="0"/>
              <a:t> outcomes</a:t>
            </a:r>
            <a:endParaRPr dirty="0"/>
          </a:p>
          <a:p>
            <a:pPr lvl="1"/>
            <a:r>
              <a:rPr dirty="0"/>
              <a:t>Compute metrics from confusion matrix</a:t>
            </a:r>
          </a:p>
          <a:p>
            <a:pPr lvl="1"/>
            <a:r>
              <a:rPr dirty="0"/>
              <a:t>Use multiple evaluation criteria</a:t>
            </a:r>
          </a:p>
          <a:p>
            <a:pPr lvl="0"/>
            <a:r>
              <a:rPr dirty="0"/>
              <a:t>Compare model performance with deviance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946AE-3FA9-D028-C406-7B176A162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D7C5B-C01D-D9B5-3F6A-28351D7AB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Review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AA63C-A541-B897-2BC2-906D1D5A5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84563"/>
            <a:ext cx="8229600" cy="3790603"/>
          </a:xfrm>
        </p:spPr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lang="en-US" dirty="0"/>
              <a:t>How do we perform </a:t>
            </a:r>
            <a:r>
              <a:rPr lang="en-US" b="1" dirty="0"/>
              <a:t>model building </a:t>
            </a:r>
            <a:r>
              <a:rPr lang="en-US" dirty="0"/>
              <a:t>as data scientists? 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Perform an </a:t>
            </a:r>
            <a:r>
              <a:rPr lang="en-US" b="1" dirty="0"/>
              <a:t>initial exploration of the data </a:t>
            </a:r>
            <a:r>
              <a:rPr lang="en-US" dirty="0"/>
              <a:t>to find interesting and important relationships 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Scale data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b="1" dirty="0"/>
              <a:t>Select independent variables</a:t>
            </a:r>
            <a:r>
              <a:rPr lang="en-US" dirty="0"/>
              <a:t>, including interaction and nonlinear terms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b="1" dirty="0"/>
              <a:t>Fit model 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b="1" dirty="0"/>
              <a:t>Evaluate model </a:t>
            </a:r>
            <a:r>
              <a:rPr lang="en-US" dirty="0"/>
              <a:t>fit and significance, parameter significance and residuals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If required, </a:t>
            </a:r>
            <a:r>
              <a:rPr lang="en-US" b="1" dirty="0"/>
              <a:t>update choice of independent variables</a:t>
            </a:r>
            <a:r>
              <a:rPr lang="en-US" dirty="0"/>
              <a:t>, e.g. remove variables, interaction terms, nonlinear terms and jump to step 4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b="1" dirty="0"/>
              <a:t>Perform inference </a:t>
            </a:r>
            <a:r>
              <a:rPr lang="en-US" dirty="0"/>
              <a:t>with the model to develop understanding of data relationships</a:t>
            </a:r>
          </a:p>
          <a:p>
            <a:pPr marL="457200" lvl="0" indent="-457200">
              <a:buFont typeface="+mj-lt"/>
              <a:buAutoNum type="arabicPeriod"/>
            </a:pPr>
            <a:endParaRPr lang="en-US" dirty="0"/>
          </a:p>
          <a:p>
            <a:pPr marL="457200" lvl="0" indent="-457200">
              <a:buFont typeface="+mj-lt"/>
              <a:buAutoNum type="arabicPeriod"/>
            </a:pPr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7148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A522A-98E9-92BE-2C2D-77E739D24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C52F0-249E-CA7F-0226-CE165E13B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lang="en-US" dirty="0"/>
              <a:t>Introduction to Regularization and Sparse Model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AAD86-8630-047B-93CF-EEBA68427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00449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dirty="0"/>
              <a:t>We need methods to create sparse models from high dimensional variable spaces    </a:t>
            </a:r>
          </a:p>
          <a:p>
            <a:r>
              <a:rPr lang="en-US" dirty="0"/>
              <a:t>Models in high-dimensions, independent variables are nearly exhibit </a:t>
            </a:r>
            <a:r>
              <a:rPr lang="en-US" b="1" dirty="0"/>
              <a:t>collinearity </a:t>
            </a:r>
            <a:r>
              <a:rPr lang="en-US" dirty="0"/>
              <a:t>   </a:t>
            </a:r>
          </a:p>
          <a:p>
            <a:pPr lvl="1"/>
            <a:r>
              <a:rPr lang="en-US" dirty="0"/>
              <a:t>Model is </a:t>
            </a:r>
            <a:r>
              <a:rPr lang="en-US" b="1" dirty="0"/>
              <a:t>overfit</a:t>
            </a:r>
          </a:p>
          <a:p>
            <a:pPr lvl="1"/>
            <a:r>
              <a:rPr lang="en-US" dirty="0"/>
              <a:t>Inverse of covariance is </a:t>
            </a:r>
            <a:r>
              <a:rPr lang="en-US" b="1" dirty="0"/>
              <a:t>ill-posed</a:t>
            </a:r>
            <a:r>
              <a:rPr lang="en-US" dirty="0"/>
              <a:t>    </a:t>
            </a:r>
          </a:p>
          <a:p>
            <a:r>
              <a:rPr lang="en-US" dirty="0"/>
              <a:t>Need </a:t>
            </a:r>
            <a:r>
              <a:rPr lang="en-US" b="1" dirty="0"/>
              <a:t>regularization</a:t>
            </a:r>
            <a:r>
              <a:rPr lang="en-US" dirty="0"/>
              <a:t> to find sparse model</a:t>
            </a:r>
          </a:p>
          <a:p>
            <a:pPr lvl="1"/>
            <a:r>
              <a:rPr lang="en-US" b="1" dirty="0"/>
              <a:t>L2 regularization </a:t>
            </a:r>
            <a:r>
              <a:rPr lang="en-US" dirty="0"/>
              <a:t>or ridge regression</a:t>
            </a:r>
          </a:p>
          <a:p>
            <a:pPr lvl="1"/>
            <a:r>
              <a:rPr lang="en-US" b="1" dirty="0"/>
              <a:t>L1 regularization </a:t>
            </a:r>
            <a:r>
              <a:rPr lang="en-US" dirty="0"/>
              <a:t>or Lasso regression  </a:t>
            </a:r>
          </a:p>
          <a:p>
            <a:pPr lvl="1"/>
            <a:r>
              <a:rPr lang="en-US" b="1" dirty="0" err="1"/>
              <a:t>Elasticnet</a:t>
            </a:r>
            <a:r>
              <a:rPr lang="en-US" b="1" dirty="0"/>
              <a:t> regularization </a:t>
            </a:r>
            <a:r>
              <a:rPr lang="en-US" dirty="0"/>
              <a:t>integrates L2 and L1 regularization  </a:t>
            </a:r>
          </a:p>
          <a:p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9126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lang="en-US" dirty="0"/>
              <a:t>Introduction to Regularization and Sparse Model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91305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We want our models to be </a:t>
            </a:r>
            <a:r>
              <a:rPr b="1" dirty="0"/>
              <a:t>sparse</a:t>
            </a:r>
          </a:p>
          <a:p>
            <a:pPr lvl="0"/>
            <a:r>
              <a:rPr dirty="0"/>
              <a:t>A sparse model</a:t>
            </a:r>
            <a:r>
              <a:rPr lang="en-US" dirty="0"/>
              <a:t> is </a:t>
            </a:r>
            <a:r>
              <a:rPr lang="en-US" b="1" dirty="0"/>
              <a:t>parsimonious</a:t>
            </a:r>
            <a:r>
              <a:rPr lang="en-US" dirty="0"/>
              <a:t> with</a:t>
            </a:r>
            <a:r>
              <a:rPr dirty="0"/>
              <a:t> minimum complexity required to explain the data</a:t>
            </a:r>
            <a:endParaRPr lang="en-US" dirty="0"/>
          </a:p>
          <a:p>
            <a:pPr lvl="1"/>
            <a:r>
              <a:rPr dirty="0"/>
              <a:t>The sparse model is a manifestation of </a:t>
            </a:r>
            <a:r>
              <a:rPr b="1" dirty="0"/>
              <a:t>Occam’s Razor</a:t>
            </a:r>
          </a:p>
          <a:p>
            <a:pPr lvl="1"/>
            <a:r>
              <a:rPr dirty="0"/>
              <a:t>A scientific principle that the </a:t>
            </a:r>
            <a:r>
              <a:rPr b="1" dirty="0"/>
              <a:t>simplest of competing theories is the preferred one</a:t>
            </a:r>
          </a:p>
          <a:p>
            <a:pPr lvl="0"/>
            <a:r>
              <a:rPr dirty="0"/>
              <a:t>Sparse models use the </a:t>
            </a:r>
            <a:r>
              <a:rPr b="1" dirty="0"/>
              <a:t>minimum number of independent variables </a:t>
            </a:r>
            <a:r>
              <a:rPr dirty="0"/>
              <a:t>(features)</a:t>
            </a:r>
          </a:p>
          <a:p>
            <a:pPr lvl="1"/>
            <a:r>
              <a:rPr dirty="0"/>
              <a:t>Generalize well</a:t>
            </a:r>
          </a:p>
          <a:p>
            <a:pPr lvl="1"/>
            <a:r>
              <a:rPr dirty="0"/>
              <a:t>Use </a:t>
            </a:r>
            <a:r>
              <a:rPr b="1" dirty="0"/>
              <a:t>regularization methods </a:t>
            </a:r>
            <a:r>
              <a:rPr dirty="0"/>
              <a:t>to identify minimum coefficient set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AC3D74-C5C3-1208-B638-79668D278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638" y="1406145"/>
            <a:ext cx="4774594" cy="35157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Dealing with Overfit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D4816957-6B06-FDA1-772D-8065C15B6E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063228"/>
                <a:ext cx="4050449" cy="39436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2000" dirty="0"/>
                  <a:t>Model with all terms and interaction terms on the HSB2 data with equation</a:t>
                </a:r>
              </a:p>
              <a:p>
                <a:pPr marL="0" indent="0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𝑠𝑜𝑐𝑠𝑡</m:t>
                      </m:r>
                      <m:r>
                        <a:rPr lang="en-US" sz="2000" b="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000" b="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𝑠𝑒𝑠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2000" b="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𝑝𝑟𝑜𝑔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accent3">
                      <a:lumMod val="50000"/>
                    </a:schemeClr>
                  </a:solidFill>
                </a:endParaRPr>
              </a:p>
              <a:p>
                <a:r>
                  <a:rPr lang="en-US" sz="2000" dirty="0"/>
                  <a:t>Note the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𝑎𝑑𝑗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/>
                  <a:t> and F-statistic </a:t>
                </a:r>
              </a:p>
              <a:p>
                <a:r>
                  <a:rPr lang="en-US" sz="2000" dirty="0"/>
                  <a:t>The model is </a:t>
                </a:r>
                <a:r>
                  <a:rPr lang="en-US" sz="2000" b="1" dirty="0"/>
                  <a:t>overfit</a:t>
                </a:r>
                <a:r>
                  <a:rPr lang="en-US" sz="2000" dirty="0"/>
                  <a:t> as not all coefficients are significant</a:t>
                </a:r>
              </a:p>
              <a:p>
                <a:pPr lvl="1"/>
                <a:r>
                  <a:rPr lang="en-US" sz="1700" dirty="0"/>
                  <a:t>Not all p-values show significance</a:t>
                </a:r>
              </a:p>
              <a:p>
                <a:pPr lvl="1"/>
                <a:r>
                  <a:rPr lang="en-US" sz="1700" dirty="0"/>
                  <a:t>Standard error is larger than magnitude of some coefficient values  </a:t>
                </a:r>
                <a:endParaRPr lang="en-US" sz="1700" b="1" dirty="0"/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D4816957-6B06-FDA1-772D-8065C15B6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063228"/>
                <a:ext cx="4050449" cy="3943619"/>
              </a:xfrm>
              <a:prstGeom prst="rect">
                <a:avLst/>
              </a:prstGeom>
              <a:blipFill>
                <a:blip r:embed="rId3"/>
                <a:stretch>
                  <a:fillRect l="-1506" t="-773" r="-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506363D-DF1C-0F49-B54F-49B4AB82B330}"/>
              </a:ext>
            </a:extLst>
          </p:cNvPr>
          <p:cNvCxnSpPr>
            <a:cxnSpLocks/>
          </p:cNvCxnSpPr>
          <p:nvPr/>
        </p:nvCxnSpPr>
        <p:spPr>
          <a:xfrm flipV="1">
            <a:off x="3890356" y="1845056"/>
            <a:ext cx="4130621" cy="7651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A877F2-BD6F-77BA-066E-204E953FE9C5}"/>
              </a:ext>
            </a:extLst>
          </p:cNvPr>
          <p:cNvCxnSpPr>
            <a:cxnSpLocks/>
          </p:cNvCxnSpPr>
          <p:nvPr/>
        </p:nvCxnSpPr>
        <p:spPr>
          <a:xfrm flipV="1">
            <a:off x="4039985" y="2877312"/>
            <a:ext cx="3421519" cy="944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2296</TotalTime>
  <Words>3509</Words>
  <Application>Microsoft Office PowerPoint</Application>
  <PresentationFormat>On-screen Show (16:9)</PresentationFormat>
  <Paragraphs>349</Paragraphs>
  <Slides>45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Cambria Math</vt:lpstr>
      <vt:lpstr>Courier</vt:lpstr>
      <vt:lpstr>Segoe UI</vt:lpstr>
      <vt:lpstr>Office Theme</vt:lpstr>
      <vt:lpstr>Regularization and Sparse Models for High Dimensions</vt:lpstr>
      <vt:lpstr>Welcome to the Second Half of CSCI E-83!</vt:lpstr>
      <vt:lpstr>Review</vt:lpstr>
      <vt:lpstr>Review</vt:lpstr>
      <vt:lpstr>Review</vt:lpstr>
      <vt:lpstr>Review</vt:lpstr>
      <vt:lpstr>Introduction to Regularization and Sparse Model</vt:lpstr>
      <vt:lpstr>Introduction to Regularization and Sparse Model</vt:lpstr>
      <vt:lpstr>Dealing with Overfit Models</vt:lpstr>
      <vt:lpstr>Dealing with Overfit Models</vt:lpstr>
      <vt:lpstr>Dealing with Overfit Models</vt:lpstr>
      <vt:lpstr>Dealing with Overfit Models</vt:lpstr>
      <vt:lpstr>Dealing with Overfit Models</vt:lpstr>
      <vt:lpstr>Regularization - The Bias-Variance Trade-Off</vt:lpstr>
      <vt:lpstr>Regularization - The Bias-Variance Trade-Off</vt:lpstr>
      <vt:lpstr>Regularization - The Bias-Variance Trade-Off</vt:lpstr>
      <vt:lpstr>Eigendecomposition - Review</vt:lpstr>
      <vt:lpstr>Eigendecomposition - Review</vt:lpstr>
      <vt:lpstr>Review of Eigenvalues and Eigenvectors</vt:lpstr>
      <vt:lpstr>Eigen-decomposition of Lease Squares Problems  </vt:lpstr>
      <vt:lpstr>Eigen-decomposition of Lease Squares Problems </vt:lpstr>
      <vt:lpstr>Eigen-decomposition of Lease Squares Problems </vt:lpstr>
      <vt:lpstr>Regularization - Ill-Posed Problems</vt:lpstr>
      <vt:lpstr>L2 Regularization</vt:lpstr>
      <vt:lpstr>L2 Regularization</vt:lpstr>
      <vt:lpstr>L2 Regularization</vt:lpstr>
      <vt:lpstr>L2 Regularization</vt:lpstr>
      <vt:lpstr>L2 Regularization</vt:lpstr>
      <vt:lpstr>L2 Regularization</vt:lpstr>
      <vt:lpstr>L2 Regularization</vt:lpstr>
      <vt:lpstr>L2 Regularization</vt:lpstr>
      <vt:lpstr>L2 Regularization</vt:lpstr>
      <vt:lpstr>L1 Regularization</vt:lpstr>
      <vt:lpstr>L1 Regularization</vt:lpstr>
      <vt:lpstr>L1 Regularization</vt:lpstr>
      <vt:lpstr>L1 Regularization</vt:lpstr>
      <vt:lpstr>L1 Regularization</vt:lpstr>
      <vt:lpstr>ElasticNet Regularization</vt:lpstr>
      <vt:lpstr>ElasticNet Regularization</vt:lpstr>
      <vt:lpstr>ElasticNet Regularization</vt:lpstr>
      <vt:lpstr>Example: Elastic Net Regularization</vt:lpstr>
      <vt:lpstr>Example: Elastic Net Regularization</vt:lpstr>
      <vt:lpstr>Example: Elastic Net Regularization</vt:lpstr>
      <vt:lpstr>Example: Elastic Net Regularization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Regularization and Sparse Models</dc:title>
  <dc:creator>Steve Elston</dc:creator>
  <cp:keywords/>
  <cp:lastModifiedBy>Stephen Elston</cp:lastModifiedBy>
  <cp:revision>125</cp:revision>
  <dcterms:created xsi:type="dcterms:W3CDTF">2024-08-16T02:32:57Z</dcterms:created>
  <dcterms:modified xsi:type="dcterms:W3CDTF">2024-10-20T02:12:20Z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11/07/2023</vt:lpwstr>
  </property>
  <property fmtid="{D5CDD505-2E9C-101B-9397-08002B2CF9AE}" pid="3" name="output">
    <vt:lpwstr/>
  </property>
</Properties>
</file>