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321" r:id="rId14"/>
    <p:sldId id="268" r:id="rId15"/>
    <p:sldId id="269" r:id="rId16"/>
    <p:sldId id="270" r:id="rId17"/>
    <p:sldId id="271" r:id="rId18"/>
    <p:sldId id="272" r:id="rId19"/>
    <p:sldId id="323" r:id="rId20"/>
    <p:sldId id="274" r:id="rId21"/>
    <p:sldId id="275" r:id="rId22"/>
    <p:sldId id="276" r:id="rId23"/>
    <p:sldId id="277" r:id="rId24"/>
    <p:sldId id="278" r:id="rId25"/>
    <p:sldId id="324" r:id="rId26"/>
    <p:sldId id="279" r:id="rId27"/>
    <p:sldId id="280" r:id="rId28"/>
    <p:sldId id="281" r:id="rId29"/>
    <p:sldId id="282" r:id="rId30"/>
    <p:sldId id="283" r:id="rId31"/>
    <p:sldId id="284" r:id="rId32"/>
    <p:sldId id="325" r:id="rId33"/>
    <p:sldId id="285" r:id="rId34"/>
    <p:sldId id="288" r:id="rId35"/>
    <p:sldId id="287" r:id="rId36"/>
    <p:sldId id="330" r:id="rId37"/>
    <p:sldId id="286" r:id="rId38"/>
    <p:sldId id="326" r:id="rId39"/>
    <p:sldId id="289" r:id="rId40"/>
    <p:sldId id="291" r:id="rId41"/>
    <p:sldId id="310" r:id="rId42"/>
    <p:sldId id="290" r:id="rId43"/>
    <p:sldId id="313" r:id="rId44"/>
    <p:sldId id="327" r:id="rId45"/>
    <p:sldId id="292" r:id="rId46"/>
    <p:sldId id="293" r:id="rId47"/>
    <p:sldId id="294" r:id="rId48"/>
    <p:sldId id="295" r:id="rId49"/>
    <p:sldId id="328" r:id="rId50"/>
    <p:sldId id="296" r:id="rId51"/>
    <p:sldId id="297" r:id="rId52"/>
    <p:sldId id="298" r:id="rId53"/>
    <p:sldId id="299" r:id="rId54"/>
    <p:sldId id="312" r:id="rId55"/>
    <p:sldId id="320" r:id="rId56"/>
    <p:sldId id="329" r:id="rId57"/>
    <p:sldId id="300" r:id="rId58"/>
    <p:sldId id="314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15" r:id="rId67"/>
    <p:sldId id="316" r:id="rId68"/>
    <p:sldId id="317" r:id="rId69"/>
    <p:sldId id="318" r:id="rId70"/>
    <p:sldId id="319" r:id="rId71"/>
    <p:sldId id="308" r:id="rId7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127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additive_model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generated/statsmodels.tsa.seasonal.MSTL.html" TargetMode="External"/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lang="en-US" dirty="0"/>
              <a:t>Statistical time series analysis allows </a:t>
            </a:r>
            <a:r>
              <a:rPr lang="en-US" b="1" dirty="0"/>
              <a:t>inference on models! 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</a:t>
            </a:r>
            <a:r>
              <a:rPr lang="en-US" dirty="0"/>
              <a:t>s</a:t>
            </a:r>
            <a:r>
              <a:rPr dirty="0"/>
              <a:t>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</a:t>
            </a:r>
            <a:r>
              <a:rPr lang="en-US" dirty="0">
                <a:hlinkClick r:id="rId6"/>
              </a:rPr>
              <a:t>’s</a:t>
            </a:r>
            <a:r>
              <a:rPr dirty="0">
                <a:hlinkClick r:id="rId6"/>
              </a:rPr>
              <a:t>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</a:t>
            </a:r>
            <a:r>
              <a:rPr lang="en-US" dirty="0"/>
              <a:t>-</a:t>
            </a:r>
            <a:r>
              <a:rPr dirty="0"/>
              <a:t>short</a:t>
            </a:r>
            <a:r>
              <a:rPr lang="en-US" dirty="0"/>
              <a:t>-</a:t>
            </a:r>
            <a:r>
              <a:rPr dirty="0"/>
              <a:t>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</a:p>
          <a:p>
            <a:pPr lvl="1"/>
            <a:r>
              <a:rPr lang="en-US" dirty="0"/>
              <a:t>Inference nearly impossible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  <a:endParaRPr lang="en-US" dirty="0"/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  <a:endParaRPr lang="en-US" dirty="0"/>
          </a:p>
          <a:p>
            <a:pPr lvl="0"/>
            <a:r>
              <a:rPr lang="en-US" dirty="0"/>
              <a:t>Stationary time series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AAB30-BF5B-044D-C76F-99C1CC2EE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Representation and White Noise</a:t>
            </a:r>
          </a:p>
        </p:txBody>
      </p:sp>
    </p:spTree>
    <p:extLst>
      <p:ext uri="{BB962C8B-B14F-4D97-AF65-F5344CB8AC3E}">
        <p14:creationId xmlns:p14="http://schemas.microsoft.com/office/powerpoint/2010/main" val="333059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Use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 fixed time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as regular time series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 in time series analysis 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 Normal</a:t>
                </a:r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b="1" dirty="0"/>
                  <a:t>No serial correlation between values!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</a:t>
                </a:r>
                <a:r>
                  <a:rPr lang="en-US" sz="2200" b="1" dirty="0"/>
                  <a:t>no predictive information </a:t>
                </a:r>
                <a:r>
                  <a:rPr lang="en-US" sz="2200" dirty="0"/>
                  <a:t>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</a:t>
                </a:r>
                <a:r>
                  <a:rPr lang="en-US" sz="2200" b="1" dirty="0"/>
                  <a:t>of any time series models to be a white noise </a:t>
                </a:r>
                <a:r>
                  <a:rPr lang="en-US" sz="2200" dirty="0"/>
                  <a:t>series</a:t>
                </a:r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b="1" dirty="0" err="1"/>
              <a:t>iid</a:t>
            </a:r>
            <a:r>
              <a:rPr lang="en-US" sz="2000" b="1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</a:t>
            </a:r>
            <a:r>
              <a:rPr lang="en-US" sz="2000" b="1" dirty="0"/>
              <a:t>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</a:t>
            </a:r>
            <a:r>
              <a:rPr lang="en-US" sz="2000" b="1" dirty="0"/>
              <a:t>constant statistical properties over all time 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50381" cy="130111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The distribution of a white noise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Each impulse is an independent draw from the Normal distribution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50381" cy="1301114"/>
              </a:xfrm>
              <a:blipFill>
                <a:blip r:embed="rId2"/>
                <a:stretch>
                  <a:fillRect l="-739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Stationary </a:t>
            </a:r>
            <a:r>
              <a:rPr lang="en-US" dirty="0"/>
              <a:t>of White Noise</a:t>
            </a:r>
            <a:r>
              <a:rPr dirty="0"/>
              <a:t>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</a:t>
            </a:r>
            <a:r>
              <a:rPr b="1" dirty="0"/>
              <a:t>stationary time </a:t>
            </a:r>
            <a:r>
              <a:rPr lang="en-US" b="1" dirty="0"/>
              <a:t>series are</a:t>
            </a:r>
            <a:r>
              <a:rPr b="1" dirty="0"/>
              <a:t> constant in time</a:t>
            </a:r>
          </a:p>
          <a:p>
            <a:pPr lvl="0"/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;</a:t>
            </a:r>
            <a:r>
              <a:rPr dirty="0"/>
              <a:t> a </a:t>
            </a:r>
            <a:r>
              <a:rPr lang="en-US" dirty="0"/>
              <a:t>second order </a:t>
            </a:r>
            <a:r>
              <a:rPr dirty="0"/>
              <a:t>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 require stationarity</a:t>
            </a:r>
          </a:p>
          <a:p>
            <a:pPr lvl="1"/>
            <a:r>
              <a:rPr lang="en-US" dirty="0"/>
              <a:t>T</a:t>
            </a:r>
            <a:r>
              <a:rPr dirty="0"/>
              <a:t>ransform time series to make them stationary</a:t>
            </a:r>
            <a:endParaRPr lang="en-US" dirty="0"/>
          </a:p>
          <a:p>
            <a:pPr lvl="1"/>
            <a:r>
              <a:rPr lang="en-US" dirty="0"/>
              <a:t>Often overlooked, e.g. LSTM requires stationarity!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EFB33-343B-C2EE-4BD9-DA2F2A88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385C-E41D-CF63-29C2-3A2B58BFA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Time Series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372178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</a:t>
            </a:r>
            <a:r>
              <a:rPr lang="en-US" dirty="0"/>
              <a:t>Important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Estimate</a:t>
            </a:r>
            <a:r>
              <a:rPr lang="en-US" dirty="0"/>
              <a:t>d </a:t>
            </a:r>
            <a:r>
              <a:rPr dirty="0"/>
              <a:t>30% of data science problems include time series data</a:t>
            </a:r>
          </a:p>
          <a:p>
            <a:r>
              <a:rPr lang="en-US" dirty="0"/>
              <a:t>Time series comprise and time-ordered data</a:t>
            </a:r>
          </a:p>
          <a:p>
            <a:pPr lvl="1"/>
            <a:r>
              <a:rPr lang="en-US" dirty="0"/>
              <a:t>Time ordered variables often exhibit </a:t>
            </a:r>
            <a:r>
              <a:rPr lang="en-US" b="1" dirty="0"/>
              <a:t>serial 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Ignoring serial correlation results in incorrect inferences </a:t>
            </a:r>
          </a:p>
          <a:p>
            <a:pPr lvl="0"/>
            <a:r>
              <a:rPr lang="en-US" dirty="0"/>
              <a:t>Analysis requires </a:t>
            </a:r>
            <a:r>
              <a:rPr dirty="0"/>
              <a:t>specific time series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</a:t>
            </a:r>
            <a:r>
              <a:rPr lang="en-US" dirty="0"/>
              <a:t>with itself </a:t>
            </a:r>
            <a:r>
              <a:rPr dirty="0"/>
              <a:t>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4111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compute the autocorrelation at lag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lang="ar-AE" dirty="0"/>
                </a:br>
                <a:r>
                  <a:rPr lang="en-US" dirty="0"/>
                  <a:t>Where: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autocovariance at lag </a:t>
                </a:r>
                <a:r>
                  <a:rPr lang="en-US" i="1" dirty="0"/>
                  <a:t>k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observed value at time </a:t>
                </a:r>
                <a:r>
                  <a:rPr lang="en-US" i="1" dirty="0"/>
                  <a:t>t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of time series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time series  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 of samples </a:t>
                </a:r>
                <a:endParaRPr lang="ar-AE" i="1" dirty="0"/>
              </a:p>
              <a:p>
                <a:pPr lvl="0"/>
                <a:r>
                  <a:rPr lang="en-US"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4111"/>
              </a:xfrm>
              <a:blipFill>
                <a:blip r:embed="rId2"/>
                <a:stretch>
                  <a:fillRect l="-741" t="-1763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</a:t>
                </a:r>
                <a:r>
                  <a:rPr lang="en-US" dirty="0"/>
                  <a:t>first order </a:t>
                </a:r>
                <a:r>
                  <a:rPr dirty="0"/>
                  <a:t>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Remove the linearly predictable component of the time series</a:t>
                </a:r>
                <a:endParaRPr lang="en-US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Compute the residual from the </a:t>
                </a:r>
                <a:r>
                  <a:rPr lang="en-US" dirty="0" err="1"/>
                  <a:t>prediciton</a:t>
                </a:r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</a:t>
                </a:r>
                <a:r>
                  <a:rPr lang="en-US" sz="2000" dirty="0"/>
                  <a:t> of a white noise series</a:t>
                </a:r>
                <a:r>
                  <a:rPr sz="2000" dirty="0"/>
                  <a:t>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for small samples</a:t>
                </a:r>
              </a:p>
              <a:p>
                <a:pPr lvl="0"/>
                <a:r>
                  <a:rPr lang="en-US" dirty="0"/>
                  <a:t>Null hypothesis is no serial correlation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FBA9E-729D-879C-A72E-D86A099C8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CC30-507E-AD40-3804-0E355B899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Random Walk Series</a:t>
            </a:r>
          </a:p>
        </p:txBody>
      </p:sp>
    </p:spTree>
    <p:extLst>
      <p:ext uri="{BB962C8B-B14F-4D97-AF65-F5344CB8AC3E}">
        <p14:creationId xmlns:p14="http://schemas.microsoft.com/office/powerpoint/2010/main" val="376247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Random walks </a:t>
                </a:r>
                <a:r>
                  <a:rPr lang="en-US" dirty="0"/>
                  <a:t>are a commonly encountered properties of time series</a:t>
                </a:r>
              </a:p>
              <a:p>
                <a:pPr lvl="0"/>
                <a:r>
                  <a:rPr lang="en-US" dirty="0"/>
                  <a:t>Change in value or impulse of random walk series at each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We say that a random walk as an </a:t>
                </a:r>
                <a:r>
                  <a:rPr lang="en-US" b="1" dirty="0"/>
                  <a:t>additive or integrative property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1142" r="-815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b="1" dirty="0"/>
                  <a:t>innovation</a:t>
                </a:r>
                <a:endParaRPr 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 random walk is an </a:t>
                </a:r>
                <a:r>
                  <a:rPr lang="en-US" b="1" dirty="0"/>
                  <a:t>integrative process</a:t>
                </a:r>
                <a:r>
                  <a:rPr lang="en-US" dirty="0"/>
                  <a:t>; a sum or integral of the innovations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innovations are referred to by other names:</a:t>
                </a:r>
              </a:p>
              <a:p>
                <a:pPr marL="685800" lvl="2" indent="0">
                  <a:buNone/>
                </a:pPr>
                <a:r>
                  <a:rPr lang="en-US" b="1" dirty="0"/>
                  <a:t>Shocks</a:t>
                </a:r>
                <a:r>
                  <a:rPr lang="en-US" dirty="0"/>
                  <a:t> in the stochastic process literature</a:t>
                </a:r>
                <a:br>
                  <a:rPr lang="en-US" dirty="0"/>
                </a:br>
                <a:r>
                  <a:rPr lang="en-US" b="1" dirty="0"/>
                  <a:t>Impulses</a:t>
                </a:r>
                <a:r>
                  <a:rPr lang="en-US" dirty="0"/>
                  <a:t> in some time series literature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4908" cy="45191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What does a random walk time series look like?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Integrating innovations leads to ‘drift’ behavior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actual trend; but can be considerable </a:t>
                </a:r>
                <a:r>
                  <a:rPr lang="en-US" sz="2000" b="1" dirty="0"/>
                  <a:t>drift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walk will eventually change apparent slope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 with identical </a:t>
                </a:r>
                <a:r>
                  <a:rPr lang="en-US" sz="2000" dirty="0" err="1"/>
                  <a:t>iid</a:t>
                </a:r>
                <a:r>
                  <a:rPr lang="en-US" sz="2000" dirty="0"/>
                  <a:t> Normal innovations,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sz="2000" dirty="0"/>
                  <a:t>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  <a:blipFill>
                <a:blip r:embed="rId2"/>
                <a:stretch>
                  <a:fillRect l="-1189" t="-10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D621D0-AA1E-3AE7-01B7-18269AFC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44" y="1995055"/>
            <a:ext cx="2981981" cy="150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C4BC5-6055-ECD9-E659-E98501B8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4" y="3585169"/>
            <a:ext cx="3008313" cy="1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8A84-F226-7FE3-AF87-5A697BD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462494"/>
            <a:ext cx="3066653" cy="1503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EFDF5B-F113-AE46-2474-FA2C3D29746B}"/>
              </a:ext>
            </a:extLst>
          </p:cNvPr>
          <p:cNvCxnSpPr>
            <a:cxnSpLocks/>
          </p:cNvCxnSpPr>
          <p:nvPr/>
        </p:nvCxnSpPr>
        <p:spPr>
          <a:xfrm flipV="1">
            <a:off x="4572000" y="1400695"/>
            <a:ext cx="1221971" cy="229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DD0B6-F075-3EF4-D430-A16D333AAC78}"/>
              </a:ext>
            </a:extLst>
          </p:cNvPr>
          <p:cNvCxnSpPr>
            <a:cxnSpLocks/>
          </p:cNvCxnSpPr>
          <p:nvPr/>
        </p:nvCxnSpPr>
        <p:spPr>
          <a:xfrm flipV="1">
            <a:off x="4572000" y="2788920"/>
            <a:ext cx="1184564" cy="91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EEFA2-5A6E-3345-3C56-14F8F11294B1}"/>
              </a:ext>
            </a:extLst>
          </p:cNvPr>
          <p:cNvCxnSpPr>
            <a:cxnSpLocks/>
          </p:cNvCxnSpPr>
          <p:nvPr/>
        </p:nvCxnSpPr>
        <p:spPr>
          <a:xfrm>
            <a:off x="4572000" y="3699164"/>
            <a:ext cx="1184564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7130" cy="568297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Autocorrelation of random walk series dies slowly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Decay of ACF changes with specific walk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Partial autocorrelation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000" dirty="0"/>
                  <a:t> at lag </a:t>
                </a:r>
                <a:r>
                  <a:rPr lang="en-US" sz="2000" dirty="0"/>
                  <a:t>1 and lag 2, consistently 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  <a:blipFill>
                <a:blip r:embed="rId2"/>
                <a:stretch>
                  <a:fillRect l="-729" t="-29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31ABF3-DFEA-1570-7677-EDD0023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3" y="2382125"/>
            <a:ext cx="2704273" cy="2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174E-6E5D-E9F2-9FEC-1FD55B68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04" y="2382125"/>
            <a:ext cx="2732420" cy="26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803C7-142A-88CA-6A69-D6A019C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" y="2377198"/>
            <a:ext cx="2746016" cy="265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“It’s </a:t>
            </a:r>
            <a:r>
              <a:rPr lang="en-US" dirty="0"/>
              <a:t>difficult</a:t>
            </a:r>
            <a:r>
              <a:rPr dirty="0"/>
              <a:t>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</a:t>
            </a:r>
            <a:r>
              <a:rPr lang="en-US" dirty="0"/>
              <a:t>measurements</a:t>
            </a:r>
            <a:r>
              <a:rPr dirty="0"/>
              <a:t>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  <a:endParaRPr lang="en-US" dirty="0"/>
          </a:p>
          <a:p>
            <a:pPr lvl="0"/>
            <a:r>
              <a:rPr lang="en-US" dirty="0"/>
              <a:t>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916977" cy="805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Random walk series is </a:t>
                </a:r>
                <a:r>
                  <a:rPr lang="en-US" sz="2000" b="1" dirty="0"/>
                  <a:t>not Normally distributed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Innovations are Normally distributed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integrated random walk is not Normal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Details of distribution change with specific walk  </a:t>
                </a:r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  <a:blipFill>
                <a:blip r:embed="rId2"/>
                <a:stretch>
                  <a:fillRect l="-1285" t="-185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7F8446-A3D7-A38E-026E-80759107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29" y="1828800"/>
            <a:ext cx="3578629" cy="162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9C0D-3AA2-0C8D-F1C8-EF6569E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29" y="3456991"/>
            <a:ext cx="3607725" cy="1631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D28E1-4CC4-B772-C102-93E4F440B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929" y="204787"/>
            <a:ext cx="3537144" cy="16167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Random walk time series are </a:t>
                </a:r>
                <a:r>
                  <a:rPr b="1" dirty="0"/>
                  <a:t>non-stationary</a:t>
                </a:r>
              </a:p>
              <a:p>
                <a:pPr lvl="0"/>
                <a:r>
                  <a:rPr dirty="0"/>
                  <a:t>Consider the </a:t>
                </a:r>
                <a:r>
                  <a:rPr b="1" dirty="0"/>
                  <a:t>covariance</a:t>
                </a:r>
                <a:r>
                  <a:rPr dirty="0"/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a random walk, the increase in covariance is </a:t>
                </a:r>
                <a:r>
                  <a:rPr b="1" dirty="0"/>
                  <a:t>unbounded in time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Unbounded</a:t>
                </a:r>
                <a:r>
                  <a:rPr lang="en-US" b="1" dirty="0"/>
                  <a:t>ness</a:t>
                </a:r>
                <a:r>
                  <a:rPr b="1" dirty="0"/>
                  <a:t> and time dependen</a:t>
                </a:r>
                <a:r>
                  <a:rPr lang="en-US" b="1" dirty="0"/>
                  <a:t>t</a:t>
                </a:r>
                <a:r>
                  <a:rPr b="1" dirty="0"/>
                  <a:t> variance </a:t>
                </a:r>
                <a:r>
                  <a:rPr dirty="0"/>
                  <a:t>make a </a:t>
                </a:r>
                <a:r>
                  <a:rPr b="1" dirty="0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80B44-7711-BF63-8049-4E1E6B20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25D6-B963-570E-96DF-644D9C425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Trends and </a:t>
            </a:r>
            <a:r>
              <a:rPr lang="en-US" sz="4000" dirty="0" err="1"/>
              <a:t>Nonstationarity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8510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641079" cy="18996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Many real-world time series have a long-term </a:t>
            </a:r>
            <a:r>
              <a:rPr sz="2000" b="1" dirty="0"/>
              <a:t>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 trend is a long term change in the mean value of the time series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with trend are </a:t>
            </a:r>
            <a:r>
              <a:rPr lang="en-US" sz="2000" b="1" dirty="0"/>
              <a:t>nonstationary</a:t>
            </a:r>
            <a:r>
              <a:rPr lang="en-US" sz="2000" dirty="0"/>
              <a:t> since mean changes with time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Typically model trend as linear, polynomial, non-parametric splines,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sz="2000" dirty="0"/>
              <a:t>white noise series with a linear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A09-3926-A810-2B73-3040872E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325195" cy="67220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804755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ACF and PACF are only properly defined for stationary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For non-stationary series, the ACF dies off slowly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150" dirty="0"/>
              <a:t>Integrating innovations leads to </a:t>
            </a:r>
            <a:r>
              <a:rPr sz="2150" b="1" dirty="0"/>
              <a:t>long-term dependency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PACF dies off quickly with lag</a:t>
            </a:r>
            <a:r>
              <a:rPr lang="en-US" sz="2000" dirty="0"/>
              <a:t>, but generally slower than random walk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Example: ACF and PACF of the white noise series with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57999-4447-A214-3501-C78BCAE4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73" y="1473496"/>
            <a:ext cx="3598643" cy="3518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4621" cy="54335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7884621" cy="17333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Time series with trend are non-stationary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Any time series with trend is non-stationary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Mean and variance are dependent o</a:t>
            </a:r>
            <a:r>
              <a:rPr lang="en-US" sz="2000" dirty="0"/>
              <a:t>n</a:t>
            </a:r>
            <a:r>
              <a:rPr sz="2000" dirty="0"/>
              <a:t> window used to compute them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distribution of even a white noise series with trend is non-Normal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A4E-751D-9BB6-9D27-5C09825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6" y="2730731"/>
            <a:ext cx="5265699" cy="237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5E5C5-AB99-10FA-BAF3-ACABF014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C0AC-0097-B977-831B-3920A653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CDA2DF2-7B03-5F6D-ECDC-ADC6CAB7473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84469"/>
                <a:ext cx="8641079" cy="189963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We can express a trend as an </a:t>
                </a:r>
                <a:r>
                  <a:rPr lang="en-US" sz="2000" b="1" dirty="0"/>
                  <a:t>integrative process </a:t>
                </a:r>
                <a:r>
                  <a:rPr lang="en-US" sz="2000" dirty="0"/>
                  <a:t>over a series of steps </a:t>
                </a:r>
                <a:endParaRPr lang="en-US" sz="2000" b="1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b="1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Trend is the sum or integration of the steps  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CDA2DF2-7B03-5F6D-ECDC-ADC6CAB7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84469"/>
                <a:ext cx="8641079" cy="1899630"/>
              </a:xfrm>
              <a:blipFill>
                <a:blip r:embed="rId2"/>
                <a:stretch>
                  <a:fillRect l="-705" t="-1923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283166-B9E3-A28E-A6FD-50E43818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8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models are not just strait lines</a:t>
            </a:r>
          </a:p>
          <a:p>
            <a:pPr lvl="0"/>
            <a:r>
              <a:rPr dirty="0"/>
              <a:t>Polynomial regression</a:t>
            </a:r>
          </a:p>
          <a:p>
            <a:pPr lvl="0"/>
            <a:r>
              <a:rPr dirty="0"/>
              <a:t>Piece-wise polynomial regression - e.g. splines</a:t>
            </a:r>
          </a:p>
          <a:p>
            <a:pPr lvl="1"/>
            <a:r>
              <a:rPr dirty="0"/>
              <a:t>Used in </a:t>
            </a:r>
            <a:r>
              <a:rPr dirty="0">
                <a:hlinkClick r:id="rId2"/>
              </a:rPr>
              <a:t>PROFIT algorithm</a:t>
            </a:r>
            <a:endParaRPr dirty="0"/>
          </a:p>
          <a:p>
            <a:pPr lvl="1"/>
            <a:r>
              <a:rPr dirty="0"/>
              <a:t>A </a:t>
            </a:r>
            <a:r>
              <a:rPr b="1" dirty="0">
                <a:hlinkClick r:id="rId3"/>
              </a:rPr>
              <a:t>generalized additive model</a:t>
            </a:r>
            <a:endParaRPr b="1" dirty="0"/>
          </a:p>
          <a:p>
            <a:pPr lvl="0"/>
            <a:r>
              <a:rPr dirty="0">
                <a:hlinkClick r:id="rId4"/>
              </a:rPr>
              <a:t>Local polynomial regression</a:t>
            </a:r>
            <a:r>
              <a:rPr dirty="0"/>
              <a:t> - e.g. LOESS</a:t>
            </a:r>
          </a:p>
          <a:p>
            <a:pPr lvl="1"/>
            <a:r>
              <a:rPr dirty="0"/>
              <a:t>Used in </a:t>
            </a:r>
            <a:r>
              <a:rPr dirty="0" err="1"/>
              <a:t>Statsmodels</a:t>
            </a:r>
            <a:r>
              <a:rPr lang="en-US" dirty="0"/>
              <a:t> and 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45C11-66F2-8410-833B-C3355402D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15F99-85FD-07C3-3F6B-46C2C5203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Seasonal Effects in Time Series</a:t>
            </a:r>
          </a:p>
        </p:txBody>
      </p:sp>
    </p:spTree>
    <p:extLst>
      <p:ext uri="{BB962C8B-B14F-4D97-AF65-F5344CB8AC3E}">
        <p14:creationId xmlns:p14="http://schemas.microsoft.com/office/powerpoint/2010/main" val="181247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Many (most?) real-world time series have </a:t>
                </a:r>
                <a:r>
                  <a:rPr b="1" dirty="0"/>
                  <a:t>seasonal effect</a:t>
                </a:r>
              </a:p>
              <a:p>
                <a:pPr lvl="0"/>
                <a:r>
                  <a:rPr dirty="0"/>
                  <a:t>A seasonal effect has a measurable effect that occurs periodically</a:t>
                </a:r>
              </a:p>
              <a:p>
                <a:pPr lvl="0"/>
                <a:r>
                  <a:rPr dirty="0"/>
                  <a:t>Examples of seasonal events include:</a:t>
                </a:r>
              </a:p>
              <a:p>
                <a:pPr lvl="1"/>
                <a:r>
                  <a:rPr dirty="0"/>
                  <a:t>Day of the week</a:t>
                </a:r>
              </a:p>
              <a:p>
                <a:pPr lvl="1"/>
                <a:r>
                  <a:rPr dirty="0"/>
                  <a:t>Last day of </a:t>
                </a:r>
                <a:r>
                  <a:rPr lang="en-US" dirty="0"/>
                  <a:t>a</a:t>
                </a:r>
                <a:r>
                  <a:rPr dirty="0"/>
                  <a:t> month</a:t>
                </a:r>
              </a:p>
              <a:p>
                <a:pPr lvl="1"/>
                <a:r>
                  <a:rPr dirty="0"/>
                  <a:t>Month of the year</a:t>
                </a:r>
              </a:p>
              <a:p>
                <a:pPr lvl="1"/>
                <a:r>
                  <a:rPr dirty="0"/>
                  <a:t>Annual holiday</a:t>
                </a:r>
              </a:p>
              <a:p>
                <a:pPr lvl="1"/>
                <a:r>
                  <a:rPr dirty="0"/>
                  <a:t>Option expiration date</a:t>
                </a:r>
                <a:r>
                  <a:rPr lang="en-US" dirty="0"/>
                  <a:t>s</a:t>
                </a:r>
                <a:endParaRPr dirty="0"/>
              </a:p>
              <a:p>
                <a:pPr lvl="1"/>
                <a:r>
                  <a:rPr dirty="0"/>
                  <a:t>Game day, e.g. Supper Bowl</a:t>
                </a:r>
              </a:p>
              <a:p>
                <a:pPr lvl="1"/>
                <a:r>
                  <a:rPr dirty="0"/>
                  <a:t>Orbits of planets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Time series with seasonal effects are non-stationary</a:t>
                </a:r>
              </a:p>
              <a:p>
                <a:pPr lvl="1"/>
                <a:r>
                  <a:rPr dirty="0"/>
                  <a:t>Mean and variance depends of sample window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  <a:blipFill>
                <a:blip r:embed="rId2"/>
                <a:stretch>
                  <a:fillRect l="-667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lang="en-US" dirty="0"/>
              <a:t>T</a:t>
            </a:r>
            <a:r>
              <a:rPr dirty="0"/>
              <a:t>his is </a:t>
            </a:r>
            <a:r>
              <a:rPr b="1" dirty="0"/>
              <a:t>not the case for time series data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67748" cy="6888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67006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 of a time series with a </a:t>
            </a:r>
            <a:r>
              <a:rPr sz="2000" b="1" dirty="0"/>
              <a:t>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sz="2000" dirty="0"/>
              <a:t>hite noise series with seasonal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seasonal behavior is periodic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series is </a:t>
            </a:r>
            <a:r>
              <a:rPr lang="en-US" sz="2000" b="1" dirty="0"/>
              <a:t>nonstationary!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F74D-3DD0-469B-C319-21978B42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6" y="2553472"/>
            <a:ext cx="4970229" cy="2516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626B-52C8-5305-C509-EC2A40C5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21E-8461-CF4C-9D08-8BA0530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005155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8FE-DDBF-CA9D-06C9-9FE694F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458862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ACF and PACF of time series with seasonal behavior shows </a:t>
            </a:r>
            <a:r>
              <a:rPr lang="en-US" sz="2000" b="1" dirty="0"/>
              <a:t>periodic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</a:t>
            </a:r>
            <a:r>
              <a:rPr lang="en-US" sz="2000" dirty="0"/>
              <a:t>: ACF and PACF </a:t>
            </a:r>
            <a:r>
              <a:rPr sz="2000" dirty="0"/>
              <a:t>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sz="2000" dirty="0"/>
              <a:t>easonal </a:t>
            </a:r>
            <a:r>
              <a:rPr lang="en-US" sz="2000" dirty="0"/>
              <a:t>time series</a:t>
            </a:r>
            <a:r>
              <a:rPr sz="2000" dirty="0"/>
              <a:t> </a:t>
            </a:r>
            <a:r>
              <a:rPr lang="en-US" sz="2000" dirty="0"/>
              <a:t>gives </a:t>
            </a:r>
            <a:r>
              <a:rPr sz="2000" dirty="0"/>
              <a:t>periodic</a:t>
            </a:r>
            <a:r>
              <a:rPr lang="en-US" sz="2000" dirty="0"/>
              <a:t> behavior of ACF and PACF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 of ACF and PACF matches seasonal period in time series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Periodic behavior dies off slowly; seasonal time series is </a:t>
            </a:r>
            <a:r>
              <a:rPr lang="en-US" sz="2000" b="1" dirty="0"/>
              <a:t>nonstationary!</a:t>
            </a:r>
            <a:r>
              <a:rPr lang="en-US" sz="2000" dirty="0"/>
              <a:t>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B9A61-E21A-DA01-5AD9-55694BF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75" y="1171838"/>
            <a:ext cx="3839919" cy="37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50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find seasonal periods of a time series? </a:t>
            </a:r>
            <a:endParaRPr dirty="0"/>
          </a:p>
          <a:p>
            <a:pPr lvl="0"/>
            <a:r>
              <a:rPr lang="en-US" dirty="0"/>
              <a:t>Use domain knowledge </a:t>
            </a:r>
          </a:p>
          <a:p>
            <a:pPr lvl="1"/>
            <a:r>
              <a:rPr lang="en-US" dirty="0"/>
              <a:t>Past experience can guide analysis</a:t>
            </a:r>
          </a:p>
          <a:p>
            <a:pPr lvl="1"/>
            <a:r>
              <a:rPr lang="en-US" dirty="0"/>
              <a:t>Example, specific holiday or event day effects      </a:t>
            </a:r>
          </a:p>
          <a:p>
            <a:r>
              <a:rPr lang="en-US" dirty="0"/>
              <a:t>Find periodic behavior with ACF</a:t>
            </a:r>
          </a:p>
          <a:p>
            <a:r>
              <a:rPr lang="en-US" dirty="0"/>
              <a:t>Periodic behavior can be at multiple periods</a:t>
            </a:r>
          </a:p>
          <a:p>
            <a:pPr lvl="1"/>
            <a:r>
              <a:rPr lang="en-US" dirty="0"/>
              <a:t>Example: solar energy generation series has annual period and daily period  </a:t>
            </a:r>
          </a:p>
          <a:p>
            <a:pPr lvl="1"/>
            <a:r>
              <a:rPr lang="en-US" dirty="0"/>
              <a:t>Example: sales of beer has annual period as well as scheduled event day effects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D941D-44BB-4F4D-D38E-C7E4DC14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429C-C3C1-E1C1-8841-D2C7E64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A6A5-1C04-2940-C59C-46CC7075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309"/>
            <a:ext cx="8229600" cy="384463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Possible m</a:t>
            </a:r>
            <a:r>
              <a:rPr dirty="0"/>
              <a:t>odels </a:t>
            </a:r>
            <a:r>
              <a:rPr lang="en-US" dirty="0"/>
              <a:t>for</a:t>
            </a:r>
            <a:r>
              <a:rPr dirty="0"/>
              <a:t> seasonal effects</a:t>
            </a:r>
          </a:p>
          <a:p>
            <a:pPr lvl="0"/>
            <a:r>
              <a:rPr dirty="0"/>
              <a:t>Simple regression model</a:t>
            </a:r>
            <a:r>
              <a:rPr lang="en-US" dirty="0"/>
              <a:t> with c</a:t>
            </a:r>
            <a:r>
              <a:rPr dirty="0"/>
              <a:t>oefficient for each interval in period; </a:t>
            </a:r>
            <a:endParaRPr lang="en-US" dirty="0"/>
          </a:p>
          <a:p>
            <a:pPr lvl="1"/>
            <a:r>
              <a:rPr lang="en-US" dirty="0"/>
              <a:t>Example; </a:t>
            </a:r>
            <a:r>
              <a:rPr dirty="0"/>
              <a:t>12 coefficients for monthly effects</a:t>
            </a:r>
          </a:p>
          <a:p>
            <a:pPr lvl="1"/>
            <a:r>
              <a:rPr dirty="0"/>
              <a:t>But </a:t>
            </a:r>
            <a:r>
              <a:rPr lang="en-US" dirty="0"/>
              <a:t>OLS </a:t>
            </a:r>
            <a:r>
              <a:rPr dirty="0"/>
              <a:t>approach </a:t>
            </a:r>
            <a:r>
              <a:rPr lang="en-US" dirty="0"/>
              <a:t>ignores serial correlation </a:t>
            </a:r>
            <a:r>
              <a:rPr dirty="0"/>
              <a:t>lead</a:t>
            </a:r>
            <a:r>
              <a:rPr lang="en-US" dirty="0"/>
              <a:t>ing</a:t>
            </a:r>
            <a:r>
              <a:rPr dirty="0"/>
              <a:t> to high variance estimates of coefficients</a:t>
            </a:r>
            <a:endParaRPr lang="en-US" dirty="0"/>
          </a:p>
          <a:p>
            <a:pPr lvl="1"/>
            <a:r>
              <a:rPr lang="en-US" dirty="0"/>
              <a:t>Good option for specific date behavior</a:t>
            </a:r>
            <a:endParaRPr dirty="0"/>
          </a:p>
          <a:p>
            <a:pPr lvl="1"/>
            <a:r>
              <a:rPr lang="en-US" dirty="0"/>
              <a:t>Example; fit c</a:t>
            </a:r>
            <a:r>
              <a:rPr dirty="0"/>
              <a:t>oefficient for specific effect - e.g. date of holiday</a:t>
            </a:r>
            <a:endParaRPr lang="en-US" dirty="0"/>
          </a:p>
          <a:p>
            <a:r>
              <a:rPr dirty="0"/>
              <a:t>Basis function regression</a:t>
            </a:r>
          </a:p>
          <a:p>
            <a:pPr lvl="1"/>
            <a:r>
              <a:rPr dirty="0">
                <a:hlinkClick r:id="rId2"/>
              </a:rPr>
              <a:t>PROFIT algorithm</a:t>
            </a:r>
            <a:r>
              <a:rPr dirty="0"/>
              <a:t> uses Fourier basis functions</a:t>
            </a:r>
          </a:p>
          <a:p>
            <a:pPr lvl="1"/>
            <a:r>
              <a:rPr dirty="0"/>
              <a:t>A </a:t>
            </a:r>
            <a:r>
              <a:rPr b="1" dirty="0"/>
              <a:t>generalized additive model</a:t>
            </a:r>
          </a:p>
          <a:p>
            <a:pPr lvl="0"/>
            <a:r>
              <a:rPr lang="en-US" b="1" dirty="0"/>
              <a:t>S</a:t>
            </a:r>
            <a:r>
              <a:rPr b="1" dirty="0"/>
              <a:t>easonal difference</a:t>
            </a:r>
            <a:r>
              <a:rPr lang="en-US" dirty="0"/>
              <a:t> model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377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0E9B6-E6E7-A806-9C9D-8865D12A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1A95-5E39-41C6-84D7-0827BA26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Decomposition of Time Series</a:t>
            </a:r>
          </a:p>
        </p:txBody>
      </p:sp>
    </p:spTree>
    <p:extLst>
      <p:ext uri="{BB962C8B-B14F-4D97-AF65-F5344CB8AC3E}">
        <p14:creationId xmlns:p14="http://schemas.microsoft.com/office/powerpoint/2010/main" val="2822841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Simple model for seasonal effects</a:t>
            </a:r>
          </a:p>
          <a:p>
            <a:pPr lvl="0"/>
            <a:r>
              <a:rPr dirty="0"/>
              <a:t>Goal, decompose the time series into its components</a:t>
            </a:r>
          </a:p>
          <a:p>
            <a:pPr lvl="0"/>
            <a:r>
              <a:rPr dirty="0"/>
              <a:t>The </a:t>
            </a:r>
            <a:r>
              <a:rPr b="1" dirty="0">
                <a:hlinkClick r:id="rId2"/>
              </a:rPr>
              <a:t>Seasonal Trend decomposition model using Loess (STL)</a:t>
            </a:r>
            <a:r>
              <a:rPr dirty="0"/>
              <a:t> model</a:t>
            </a:r>
          </a:p>
          <a:p>
            <a:pPr lvl="1"/>
            <a:r>
              <a:rPr dirty="0"/>
              <a:t>Uses a nonparametric nonlinear local regression model, LOESS, to decompose trend component</a:t>
            </a:r>
          </a:p>
          <a:p>
            <a:pPr lvl="1"/>
            <a:r>
              <a:rPr dirty="0"/>
              <a:t>Components are </a:t>
            </a:r>
            <a:r>
              <a:rPr b="1" dirty="0"/>
              <a:t>seasonal (S)</a:t>
            </a:r>
            <a:r>
              <a:rPr dirty="0"/>
              <a:t>, </a:t>
            </a:r>
            <a:r>
              <a:rPr b="1" dirty="0"/>
              <a:t>trend (T)</a:t>
            </a:r>
            <a:r>
              <a:rPr dirty="0"/>
              <a:t>, and the </a:t>
            </a:r>
            <a:r>
              <a:rPr b="1" dirty="0"/>
              <a:t>residual (R)</a:t>
            </a:r>
            <a:endParaRPr dirty="0"/>
          </a:p>
          <a:p>
            <a:pPr lvl="1"/>
            <a:r>
              <a:rPr dirty="0"/>
              <a:t>Additive decomposition model</a:t>
            </a:r>
          </a:p>
          <a:p>
            <a:pPr lvl="1"/>
            <a:r>
              <a:rPr dirty="0"/>
              <a:t>Multiplicative decomposition model</a:t>
            </a:r>
          </a:p>
          <a:p>
            <a:r>
              <a:rPr dirty="0">
                <a:hlinkClick r:id="rId3"/>
              </a:rPr>
              <a:t>MSTL</a:t>
            </a:r>
            <a:r>
              <a:rPr dirty="0"/>
              <a:t> adds modeling of </a:t>
            </a:r>
            <a:r>
              <a:rPr b="1" dirty="0"/>
              <a:t>multiple seasonal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additive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Used when seasonal effect is constant in time</a:t>
                </a:r>
              </a:p>
              <a:p>
                <a:pPr lvl="0"/>
                <a:r>
                  <a:rPr lang="en-US" dirty="0"/>
                  <a:t>Property of many p</a:t>
                </a:r>
                <a:r>
                  <a:rPr dirty="0"/>
                  <a:t>hysical process</a:t>
                </a:r>
                <a:endParaRPr lang="en-US" dirty="0"/>
              </a:p>
              <a:p>
                <a:pPr lvl="0"/>
                <a:r>
                  <a:rPr lang="en-US" dirty="0"/>
                  <a:t>Example: Seasonal effects of solar energy generation time series is constant in time - at least for a small number of years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Multiplicative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multiplicative form is can be hard to work with, so log</a:t>
                </a:r>
                <a:r>
                  <a:rPr lang="en-US" dirty="0"/>
                  <a:t>-</a:t>
                </a:r>
                <a:r>
                  <a:rPr dirty="0"/>
                  <a:t>transform to additive model</a:t>
                </a:r>
              </a:p>
              <a:p>
                <a:pPr lvl="0"/>
                <a:r>
                  <a:rPr dirty="0"/>
                  <a:t>Use when seasonal effect changes in time</a:t>
                </a:r>
              </a:p>
              <a:p>
                <a:pPr lvl="0"/>
                <a:r>
                  <a:rPr dirty="0"/>
                  <a:t>Example, economic time series</a:t>
                </a:r>
                <a:r>
                  <a:rPr lang="en-US" dirty="0"/>
                  <a:t> where seasonal effect increases as economic activity grows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additive STL decomposition of time series with linear trend and seasonal effect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Original nonstationary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estimated trend is not a straight line; a result of noise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 periodic behavior as constant with time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Residuals are relatively small and stationary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lvl="1"/>
                <a:r>
                  <a:rPr lang="en-US" sz="185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trend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seasonal component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</a:t>
                </a:r>
                <a:endParaRPr sz="185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  <a:blipFill>
                <a:blip r:embed="rId2"/>
                <a:stretch>
                  <a:fillRect l="-1430" t="-745" b="-7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281" y="1616825"/>
            <a:ext cx="4000719" cy="3204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53F98-9E18-2F30-E05F-9C8CB5B69861}"/>
              </a:ext>
            </a:extLst>
          </p:cNvPr>
          <p:cNvCxnSpPr>
            <a:cxnSpLocks/>
          </p:cNvCxnSpPr>
          <p:nvPr/>
        </p:nvCxnSpPr>
        <p:spPr>
          <a:xfrm>
            <a:off x="3928230" y="2019993"/>
            <a:ext cx="1512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B96EE-02D7-3290-9476-D60E06890214}"/>
              </a:ext>
            </a:extLst>
          </p:cNvPr>
          <p:cNvCxnSpPr>
            <a:cxnSpLocks/>
          </p:cNvCxnSpPr>
          <p:nvPr/>
        </p:nvCxnSpPr>
        <p:spPr>
          <a:xfrm>
            <a:off x="4663440" y="2464724"/>
            <a:ext cx="556953" cy="32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81A83-BBF7-7B65-9AB5-1DF34BAF0AE6}"/>
              </a:ext>
            </a:extLst>
          </p:cNvPr>
          <p:cNvCxnSpPr>
            <a:cxnSpLocks/>
          </p:cNvCxnSpPr>
          <p:nvPr/>
        </p:nvCxnSpPr>
        <p:spPr>
          <a:xfrm>
            <a:off x="4663440" y="3142213"/>
            <a:ext cx="527858" cy="43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1FF73-E7B6-B7CA-D3C9-8C80546FCE42}"/>
              </a:ext>
            </a:extLst>
          </p:cNvPr>
          <p:cNvCxnSpPr>
            <a:cxnSpLocks/>
          </p:cNvCxnSpPr>
          <p:nvPr/>
        </p:nvCxnSpPr>
        <p:spPr>
          <a:xfrm>
            <a:off x="4384964" y="3857105"/>
            <a:ext cx="806334" cy="4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13E11-CD21-D551-A204-0D21A5C4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259F-98B3-C36D-DD89-07E104904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Difference Operators Time Series</a:t>
            </a:r>
          </a:p>
        </p:txBody>
      </p:sp>
    </p:spTree>
    <p:extLst>
      <p:ext uri="{BB962C8B-B14F-4D97-AF65-F5344CB8AC3E}">
        <p14:creationId xmlns:p14="http://schemas.microsoft.com/office/powerpoint/2010/main" val="18064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</a:t>
            </a:r>
            <a:r>
              <a:rPr lang="en-US" dirty="0"/>
              <a:t>al</a:t>
            </a:r>
            <a:r>
              <a:rPr dirty="0"/>
              <a:t>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Is there an alternative for dealing with trend and random walks?</a:t>
                </a:r>
              </a:p>
              <a:p>
                <a:pPr lvl="0"/>
                <a:r>
                  <a:rPr lang="en-US" dirty="0"/>
                  <a:t>Both random walks and trends are </a:t>
                </a:r>
                <a:r>
                  <a:rPr lang="en-US" b="1" dirty="0"/>
                  <a:t>integrative processes</a:t>
                </a:r>
                <a:endParaRPr lang="en-US" dirty="0"/>
              </a:p>
              <a:p>
                <a:pPr lvl="0"/>
                <a:r>
                  <a:rPr lang="en-US" b="1" dirty="0"/>
                  <a:t>Difference operators</a:t>
                </a:r>
                <a:r>
                  <a:rPr lang="en-US" dirty="0"/>
                  <a:t> are useful for both cases</a:t>
                </a:r>
              </a:p>
              <a:p>
                <a:pPr lvl="0"/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time difference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Difference operators can be of any order in principle</a:t>
                </a:r>
              </a:p>
              <a:p>
                <a:pPr lvl="1"/>
                <a:r>
                  <a:rPr lang="en-US" dirty="0"/>
                  <a:t>Typically, only need first order differences</a:t>
                </a:r>
              </a:p>
              <a:p>
                <a:pPr lvl="0"/>
                <a:r>
                  <a:rPr lang="en-US" dirty="0"/>
                  <a:t>Differences can be non-seasonal or seasonal</a:t>
                </a:r>
              </a:p>
              <a:p>
                <a:pPr lvl="1"/>
                <a:r>
                  <a:rPr lang="en-US" dirty="0"/>
                  <a:t>Non-seasonal first order difference;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Seasonal first order difference;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period of seasonality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Difference operator of span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computes a series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shorter than original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963" t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47214" cy="5932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 first order difference operator applied to random walk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random walk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first order difference operator to the series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innovations look random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Need to verify statistical properties to see if this is a white noise series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  <a:blipFill>
                <a:blip r:embed="rId2"/>
                <a:stretch>
                  <a:fillRect l="-1348" t="-1040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11CB1B-A178-2595-B5BE-AD5F58C4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58" y="3097818"/>
            <a:ext cx="4016200" cy="198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5C09-06AA-3CE4-F8F2-BD0C9125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26" y="1098736"/>
            <a:ext cx="4016200" cy="1968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5D6508-BD5C-62BC-9510-214FC066ACE2}"/>
              </a:ext>
            </a:extLst>
          </p:cNvPr>
          <p:cNvCxnSpPr>
            <a:cxnSpLocks/>
          </p:cNvCxnSpPr>
          <p:nvPr/>
        </p:nvCxnSpPr>
        <p:spPr>
          <a:xfrm>
            <a:off x="3624349" y="1982585"/>
            <a:ext cx="1354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0D741A-F063-9EA2-8FA3-B31BCA8CE779}"/>
              </a:ext>
            </a:extLst>
          </p:cNvPr>
          <p:cNvCxnSpPr>
            <a:cxnSpLocks/>
          </p:cNvCxnSpPr>
          <p:nvPr/>
        </p:nvCxnSpPr>
        <p:spPr>
          <a:xfrm>
            <a:off x="4127269" y="3649287"/>
            <a:ext cx="918557" cy="2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547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Example; statistical example properties of the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the ACF and PACF of the first order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Examine 95% confidence interval for ACF and PACF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plots indicate the difference series is white noise since no value statistically significant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  <a:blipFill>
                <a:blip r:embed="rId2"/>
                <a:stretch>
                  <a:fillRect l="-131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772B2-1DC8-A1D3-2967-9D3A142C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87" y="1177259"/>
            <a:ext cx="3910430" cy="37875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FAC4F-6E6B-BE07-3341-439EDD7AC704}"/>
              </a:ext>
            </a:extLst>
          </p:cNvPr>
          <p:cNvCxnSpPr>
            <a:cxnSpLocks/>
          </p:cNvCxnSpPr>
          <p:nvPr/>
        </p:nvCxnSpPr>
        <p:spPr>
          <a:xfrm flipV="1">
            <a:off x="4680065" y="2227811"/>
            <a:ext cx="1620982" cy="39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11D43-2762-0396-94AC-9A99B0865C53}"/>
              </a:ext>
            </a:extLst>
          </p:cNvPr>
          <p:cNvCxnSpPr>
            <a:cxnSpLocks/>
          </p:cNvCxnSpPr>
          <p:nvPr/>
        </p:nvCxnSpPr>
        <p:spPr>
          <a:xfrm>
            <a:off x="4680065" y="2622665"/>
            <a:ext cx="2971800" cy="125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69B8-7752-0C81-AC6D-47CAF7BF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457-BFE5-61BC-7A02-97CBED1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79228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C98D-367E-5420-312F-10818C8C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33552"/>
            <a:ext cx="8379228" cy="153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Example: s</a:t>
            </a:r>
            <a:r>
              <a:rPr sz="2000" dirty="0"/>
              <a:t>tatistical properties of the difference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of first order differences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Normal  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plots indicate the difference series is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7CCD-CC9A-0A1E-B3B0-5C2B559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2626822"/>
            <a:ext cx="5336214" cy="24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B22C-C140-4C59-FADF-58A4127D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43D-DB19-7F36-F6BD-DAC4876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905"/>
                <a:ext cx="8229600" cy="394439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Seasonal difference operator removes seasonal component from time series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seasonal period  </a:t>
                </a:r>
                <a:endParaRPr lang="ar-AE" dirty="0"/>
              </a:p>
              <a:p>
                <a:r>
                  <a:rPr lang="en-US" dirty="0"/>
                  <a:t>Can take differences over multiple periods 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,  given by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905"/>
                <a:ext cx="8229600" cy="3944390"/>
              </a:xfrm>
              <a:blipFill>
                <a:blip r:embed="rId2"/>
                <a:stretch>
                  <a:fillRect l="-1111" t="-123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B497-3736-8D3F-544A-C417641B9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1FB32-3EEF-6BD9-BDBD-7A52B75F1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Stationarity</a:t>
            </a:r>
          </a:p>
        </p:txBody>
      </p:sp>
    </p:spTree>
    <p:extLst>
      <p:ext uri="{BB962C8B-B14F-4D97-AF65-F5344CB8AC3E}">
        <p14:creationId xmlns:p14="http://schemas.microsoft.com/office/powerpoint/2010/main" val="1546845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Stationary time series has statistical properties that are invariant in time</a:t>
            </a:r>
          </a:p>
          <a:p>
            <a:r>
              <a:rPr lang="en-US" dirty="0"/>
              <a:t>First two moments of a </a:t>
            </a:r>
            <a:r>
              <a:rPr lang="en-US" dirty="0" err="1"/>
              <a:t>a</a:t>
            </a:r>
            <a:r>
              <a:rPr lang="en-US" dirty="0"/>
              <a:t> second order series are constant in time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Variance 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E380-9006-6F2C-F822-BFC173E3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FA9-C775-2065-A603-14CA882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1677-7C51-DF72-44B0-CD1C0BC7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time series is </a:t>
            </a:r>
            <a:r>
              <a:rPr b="1" dirty="0"/>
              <a:t>not stationary </a:t>
            </a:r>
            <a:r>
              <a:rPr dirty="0"/>
              <a:t>if it has any of the following properties: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Random walk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Trend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Seasonality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Non-constant variance</a:t>
            </a:r>
          </a:p>
          <a:p>
            <a:pPr marL="342900" lvl="1" indent="0">
              <a:buNone/>
            </a:pPr>
            <a:r>
              <a:rPr b="1" i="1" dirty="0"/>
              <a:t>Note</a:t>
            </a:r>
            <a:r>
              <a:rPr b="1" dirty="0"/>
              <a:t>, a stationary series does not preclude the presence of serial correlations</a:t>
            </a:r>
            <a:r>
              <a:rPr lang="en-US" b="1" dirty="0"/>
              <a:t>!</a:t>
            </a:r>
          </a:p>
          <a:p>
            <a:pPr lvl="1"/>
            <a:r>
              <a:rPr dirty="0"/>
              <a:t>Do not confuse these points!</a:t>
            </a:r>
            <a:endParaRPr lang="en-US" dirty="0"/>
          </a:p>
          <a:p>
            <a:pPr lvl="1"/>
            <a:r>
              <a:rPr dirty="0"/>
              <a:t>Many time series models for serial correlation properties </a:t>
            </a:r>
            <a:r>
              <a:rPr lang="en-US" dirty="0"/>
              <a:t>assume</a:t>
            </a:r>
            <a:r>
              <a:rPr dirty="0"/>
              <a:t> stationarity</a:t>
            </a:r>
          </a:p>
        </p:txBody>
      </p:sp>
    </p:spTree>
    <p:extLst>
      <p:ext uri="{BB962C8B-B14F-4D97-AF65-F5344CB8AC3E}">
        <p14:creationId xmlns:p14="http://schemas.microsoft.com/office/powerpoint/2010/main" val="602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2973"/>
                <a:ext cx="8229600" cy="38913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</a:t>
                </a:r>
                <a:r>
                  <a:rPr lang="en-US" b="1" dirty="0"/>
                  <a:t>autoregressive model </a:t>
                </a:r>
                <a:r>
                  <a:rPr lang="en-US" dirty="0"/>
                  <a:t>for a time series process with white noise can be written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value at the current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depends on the last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plus a noise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linear model with single coefficient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model has dependency only lag 1</a:t>
                </a:r>
              </a:p>
              <a:p>
                <a:pPr lvl="0"/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2973"/>
                <a:ext cx="8229600" cy="3891394"/>
              </a:xfrm>
              <a:blipFill>
                <a:blip r:embed="rId2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lang="en-US" dirty="0"/>
              <a:t>T</a:t>
            </a:r>
            <a:r>
              <a:rPr dirty="0"/>
              <a:t>he serial dependency in time series data </a:t>
            </a:r>
            <a:r>
              <a:rPr lang="en-US" dirty="0"/>
              <a:t>was recognized long ago</a:t>
            </a:r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Take the difference as 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Foregoing has a root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know as the </a:t>
                </a:r>
                <a:r>
                  <a:rPr lang="en-US" b="1" dirty="0"/>
                  <a:t>unit root</a:t>
                </a:r>
              </a:p>
              <a:p>
                <a:pPr lvl="0"/>
                <a:r>
                  <a:rPr lang="en-US" dirty="0"/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Gives rise to a random walk, which is </a:t>
                </a:r>
                <a:r>
                  <a:rPr lang="en-US" b="1" dirty="0"/>
                  <a:t>completely stochastic </a:t>
                </a:r>
                <a:r>
                  <a:rPr lang="en-US" dirty="0"/>
                  <a:t>and </a:t>
                </a:r>
                <a:r>
                  <a:rPr lang="en-US" b="1" dirty="0"/>
                  <a:t>not stationary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  <a:blipFill>
                <a:blip r:embed="rId2"/>
                <a:stretch>
                  <a:fillRect l="-1111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 random walk</a:t>
                </a:r>
                <a:r>
                  <a:rPr lang="en-US" dirty="0"/>
                  <a:t> at the </a:t>
                </a:r>
                <a:r>
                  <a:rPr lang="en-US" b="1" dirty="0"/>
                  <a:t>unit root</a:t>
                </a:r>
                <a:r>
                  <a:rPr b="1" dirty="0"/>
                  <a:t> is stochastic </a:t>
                </a:r>
                <a:r>
                  <a:rPr dirty="0"/>
                  <a:t>and </a:t>
                </a:r>
                <a:r>
                  <a:rPr b="1" dirty="0"/>
                  <a:t>not stationary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Testing for unit route p</a:t>
                </a:r>
                <a:r>
                  <a:rPr dirty="0"/>
                  <a:t>rovides a basis for hypothesis tests of stationarity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ways to define a model for a stationary process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A </a:t>
                </a:r>
                <a:r>
                  <a:rPr lang="en-US" b="1" dirty="0"/>
                  <a:t>unit root test </a:t>
                </a:r>
                <a:r>
                  <a:rPr lang="en-US" dirty="0"/>
                  <a:t>on an AR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A </a:t>
                </a:r>
                <a:r>
                  <a:rPr lang="en-US" b="1" dirty="0"/>
                  <a:t>unit root test with a constant</a:t>
                </a:r>
              </a:p>
              <a:p>
                <a:pPr lvl="1"/>
                <a:r>
                  <a:rPr lang="en-US" dirty="0"/>
                  <a:t>Constant is initial value,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 a 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Trend stationary process</a:t>
                </a:r>
                <a:r>
                  <a:rPr lang="en-US" dirty="0"/>
                  <a:t>, with or without a constant</a:t>
                </a:r>
              </a:p>
              <a:p>
                <a:pPr lvl="1"/>
                <a:r>
                  <a:rPr lang="en-US" dirty="0"/>
                  <a:t>Used to test if a process is </a:t>
                </a:r>
                <a:r>
                  <a:rPr lang="en-US" b="1" dirty="0"/>
                  <a:t>stationary about a deterministic trend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2121" b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ways to determine if a time series is stationary</a:t>
            </a:r>
          </a:p>
          <a:p>
            <a:pPr marL="0" lvl="0" indent="0">
              <a:buNone/>
            </a:pPr>
            <a:r>
              <a:rPr dirty="0"/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2"/>
              </a:rPr>
              <a:t>Augmented Dicky-Fuller test</a:t>
            </a:r>
            <a:r>
              <a:rPr dirty="0"/>
              <a:t> or </a:t>
            </a:r>
            <a:r>
              <a:rPr b="1" dirty="0"/>
              <a:t>ADF</a:t>
            </a:r>
            <a:r>
              <a:rPr dirty="0"/>
              <a:t> test</a:t>
            </a:r>
          </a:p>
          <a:p>
            <a:pPr lvl="1"/>
            <a:r>
              <a:rPr dirty="0"/>
              <a:t>ADF tests are unit root tests of the significance a linear time series model</a:t>
            </a:r>
          </a:p>
          <a:p>
            <a:pPr lvl="1"/>
            <a:r>
              <a:rPr dirty="0"/>
              <a:t>Coefficients represent components of the time series, e.g. </a:t>
            </a:r>
            <a:r>
              <a:rPr lang="en-US" dirty="0"/>
              <a:t>constant, </a:t>
            </a:r>
            <a:r>
              <a:rPr dirty="0"/>
              <a:t>trend and lagged differences</a:t>
            </a:r>
          </a:p>
          <a:p>
            <a:pPr lvl="1"/>
            <a:r>
              <a:rPr dirty="0"/>
              <a:t>Null distribution is that the </a:t>
            </a:r>
            <a:r>
              <a:rPr b="1" dirty="0"/>
              <a:t>series is non-stationary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3"/>
              </a:rPr>
              <a:t>Kwiatkowski–Phillips–Schmidt–Shin (KPSS) test</a:t>
            </a:r>
            <a:r>
              <a:rPr dirty="0"/>
              <a:t> is a unit root test for stationarity</a:t>
            </a:r>
            <a:r>
              <a:rPr lang="en-US" dirty="0"/>
              <a:t> on a time series</a:t>
            </a:r>
            <a:endParaRPr dirty="0"/>
          </a:p>
          <a:p>
            <a:pPr lvl="1"/>
            <a:r>
              <a:rPr dirty="0"/>
              <a:t>Null hypothesis is that the </a:t>
            </a:r>
            <a:r>
              <a:rPr b="1" dirty="0"/>
              <a:t>time series is stationary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- Don’t be confused by the different null hypotheses for these tests!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There is often a small difference between </a:t>
            </a:r>
            <a:r>
              <a:rPr lang="en-US" dirty="0"/>
              <a:t>a</a:t>
            </a:r>
            <a:r>
              <a:rPr dirty="0"/>
              <a:t> </a:t>
            </a:r>
            <a:r>
              <a:rPr lang="en-US" dirty="0"/>
              <a:t>nonstationary time series with a </a:t>
            </a:r>
            <a:r>
              <a:rPr dirty="0"/>
              <a:t>unit root</a:t>
            </a:r>
            <a:r>
              <a:rPr lang="en-US" dirty="0"/>
              <a:t> </a:t>
            </a:r>
            <a:r>
              <a:rPr dirty="0"/>
              <a:t>and a time series with a </a:t>
            </a:r>
            <a:r>
              <a:rPr b="1" dirty="0"/>
              <a:t>root close to unit</a:t>
            </a:r>
          </a:p>
          <a:p>
            <a:pPr lvl="0"/>
            <a:r>
              <a:rPr dirty="0"/>
              <a:t>Therefore, unit root tests are said to </a:t>
            </a:r>
            <a:r>
              <a:rPr b="1" dirty="0"/>
              <a:t>lack power</a:t>
            </a:r>
            <a:endParaRPr dirty="0"/>
          </a:p>
          <a:p>
            <a:pPr lvl="0"/>
            <a:r>
              <a:rPr dirty="0"/>
              <a:t>Lack of power means a hypothesis test may not be able to reject a hypothesis of non</a:t>
            </a:r>
            <a:r>
              <a:rPr lang="en-US" dirty="0"/>
              <a:t>-</a:t>
            </a:r>
            <a:r>
              <a:rPr dirty="0"/>
              <a:t>stationar</a:t>
            </a:r>
            <a:r>
              <a:rPr lang="en-US" dirty="0"/>
              <a:t>ity</a:t>
            </a:r>
            <a:endParaRPr dirty="0"/>
          </a:p>
          <a:p>
            <a:pPr lvl="0"/>
            <a:r>
              <a:rPr dirty="0"/>
              <a:t>In other cases, the opposite might be true</a:t>
            </a:r>
          </a:p>
          <a:p>
            <a:pPr lvl="0"/>
            <a:r>
              <a:rPr dirty="0"/>
              <a:t>It is best </a:t>
            </a:r>
            <a:r>
              <a:rPr lang="en-US" dirty="0"/>
              <a:t>to include </a:t>
            </a:r>
            <a:r>
              <a:rPr dirty="0"/>
              <a:t>a visual inspection of the properties of the time series as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12822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191"/>
            <a:ext cx="6245388" cy="364062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White noise series, is </a:t>
            </a:r>
            <a:r>
              <a:rPr lang="en-US" b="1" dirty="0"/>
              <a:t>stationary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periodic behavior, is </a:t>
            </a:r>
            <a:r>
              <a:rPr lang="en-US" b="1" dirty="0"/>
              <a:t>nonstationary </a:t>
            </a:r>
            <a:r>
              <a:rPr lang="en-US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Random walk,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 and seasonal component, </a:t>
            </a:r>
            <a:r>
              <a:rPr lang="en-US" b="1" dirty="0"/>
              <a:t>nonstationary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FCD0B-7F08-60AB-F118-19A8458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01" y="29953"/>
            <a:ext cx="1977575" cy="102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5D300-846C-AEB8-FC18-6C355EDC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51" y="1047136"/>
            <a:ext cx="1996299" cy="101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5E1F1-9EF5-F4C9-37D8-9B365D64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62" y="2072340"/>
            <a:ext cx="2062170" cy="1010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40CFB-26FC-78AF-DA5F-1C529F3D9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47" y="3111964"/>
            <a:ext cx="2033085" cy="1025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EF2E2-7C56-53F4-D62A-71FF5E07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59" y="4092236"/>
            <a:ext cx="2033085" cy="9971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FE1ED-E987-05BB-6055-0401F3F0B0C3}"/>
              </a:ext>
            </a:extLst>
          </p:cNvPr>
          <p:cNvCxnSpPr>
            <a:cxnSpLocks/>
          </p:cNvCxnSpPr>
          <p:nvPr/>
        </p:nvCxnSpPr>
        <p:spPr>
          <a:xfrm flipV="1">
            <a:off x="5041669" y="1006191"/>
            <a:ext cx="1803862" cy="9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973548-B735-A8AE-990A-7BEDB5D18825}"/>
              </a:ext>
            </a:extLst>
          </p:cNvPr>
          <p:cNvCxnSpPr>
            <a:cxnSpLocks/>
          </p:cNvCxnSpPr>
          <p:nvPr/>
        </p:nvCxnSpPr>
        <p:spPr>
          <a:xfrm flipV="1">
            <a:off x="5598622" y="1687484"/>
            <a:ext cx="1103966" cy="64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54669-ABDF-30F4-C9D8-B08B9E82B42C}"/>
              </a:ext>
            </a:extLst>
          </p:cNvPr>
          <p:cNvCxnSpPr>
            <a:cxnSpLocks/>
          </p:cNvCxnSpPr>
          <p:nvPr/>
        </p:nvCxnSpPr>
        <p:spPr>
          <a:xfrm flipV="1">
            <a:off x="4655127" y="2571750"/>
            <a:ext cx="1953491" cy="540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940BE-18C5-856C-18B2-40C88319B8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60720" y="3528753"/>
            <a:ext cx="993527" cy="9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F709C-9F6C-7ACD-D3A8-8087E618846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11338" y="3944389"/>
            <a:ext cx="1256121" cy="6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CF22-C1C2-AA09-9A47-A01CAD0E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C44-5384-99A0-34E3-AEEF456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609-7FC0-8C77-7925-A4C9380C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6A863BCD-E4C4-D753-6A8A-2E507D0F0AD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2FB3B55-BEC0-4974-CF5A-B0C9B92E19A6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B1EF7-2238-2829-8DA5-98C6D9320DEC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White noise series</a:t>
            </a:r>
          </a:p>
          <a:p>
            <a:r>
              <a:rPr lang="en-US" sz="2000" dirty="0"/>
              <a:t>ADF; reject hypothesis of nonstationary </a:t>
            </a:r>
          </a:p>
          <a:p>
            <a:r>
              <a:rPr lang="en-US" sz="2000" dirty="0"/>
              <a:t>KPSS test cannot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8C3C2-E913-A89B-6C4B-F58B4F79C209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1949335"/>
            <a:ext cx="2302457" cy="33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08133-32BF-202A-CB60-3AC68D10A050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1949335"/>
            <a:ext cx="486293" cy="73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DF7D-2F4F-6A22-982C-D9EBA9CB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2D84-3328-2F34-639A-EEF76F8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814A-2F56-2F8D-A779-058811A8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EBAA891-DA6A-C284-C758-DF4E47F9988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4402DBF-ACB5-87DA-95AA-A8530B0F841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0E8F6-8CD2-DE7C-E27F-FC9F86FE97C0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Periodic series</a:t>
            </a:r>
          </a:p>
          <a:p>
            <a:r>
              <a:rPr lang="en-US" sz="2000" dirty="0"/>
              <a:t>ADF; reject hypothesis of stationary </a:t>
            </a:r>
          </a:p>
          <a:p>
            <a:r>
              <a:rPr lang="en-US" sz="2000" dirty="0"/>
              <a:t>KPSS test cannot reject null hypothesis of stationary </a:t>
            </a:r>
          </a:p>
          <a:p>
            <a:r>
              <a:rPr lang="en-US" sz="2000" dirty="0"/>
              <a:t>Ambiguous result from low-power, so assume nonstationary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0984B-DE5D-37C0-BD2B-76F399C3723E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2090651"/>
            <a:ext cx="2227811" cy="24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5E553-E3A3-58F5-7AD3-E9EDD97BA8A1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177935"/>
            <a:ext cx="448886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922B-4C2C-8747-7F4D-830A99A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A7A-DF85-8F7E-9824-A05F7272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8F59-4FDF-B125-2A8C-8206BA37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0BA5E420-3FA8-FE3B-CCEC-E28F3AD159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ADD7F28-D16A-6279-5A6D-BBEE89346BF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000A5-E1DF-B3EC-33DD-D570BD401EEE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Random walk series</a:t>
            </a:r>
          </a:p>
          <a:p>
            <a:r>
              <a:rPr lang="en-US" sz="2000" dirty="0"/>
              <a:t>ADF; cannot reject hypothesis of nonstationary </a:t>
            </a:r>
          </a:p>
          <a:p>
            <a:r>
              <a:rPr lang="en-US" sz="2000" dirty="0"/>
              <a:t>KPSS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F6AAE-43DB-AA43-C844-4EA6FF8FF160}"/>
              </a:ext>
            </a:extLst>
          </p:cNvPr>
          <p:cNvCxnSpPr>
            <a:cxnSpLocks/>
          </p:cNvCxnSpPr>
          <p:nvPr/>
        </p:nvCxnSpPr>
        <p:spPr>
          <a:xfrm flipH="1">
            <a:off x="4110644" y="2034540"/>
            <a:ext cx="2157152" cy="17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2F138-A98A-CE6D-3E01-71DF44819BE3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256905"/>
            <a:ext cx="419792" cy="714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EFD3-4D8D-2A7E-2E48-EA38D811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D4A3-38A0-7CE2-51A6-61235368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E735-5874-57C7-F6E7-3DD4CC18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83815B47-8A7C-C5B7-0AEE-5C4EF3EC22B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7F0B0A6-EE25-1413-DB7A-7F930DE7145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0D4D7-8AC8-F4AB-FD96-5116C237F735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Trend series</a:t>
            </a:r>
          </a:p>
          <a:p>
            <a:r>
              <a:rPr lang="en-US" sz="2000" dirty="0"/>
              <a:t>Compare results to non-trend models</a:t>
            </a:r>
          </a:p>
          <a:p>
            <a:r>
              <a:rPr lang="en-US" sz="2000" dirty="0"/>
              <a:t>ADF; reject hypothesis of trend-nonstationary </a:t>
            </a:r>
          </a:p>
          <a:p>
            <a:r>
              <a:rPr lang="en-US" sz="2000" dirty="0"/>
              <a:t>KPSS cannot reject null hypothesis of trend-stationary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8739B-29B1-6F8B-228B-1650294268B6}"/>
              </a:ext>
            </a:extLst>
          </p:cNvPr>
          <p:cNvCxnSpPr>
            <a:cxnSpLocks/>
          </p:cNvCxnSpPr>
          <p:nvPr/>
        </p:nvCxnSpPr>
        <p:spPr>
          <a:xfrm flipH="1">
            <a:off x="4081549" y="2897258"/>
            <a:ext cx="2231787" cy="656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366159-6384-7473-84C4-7FD78BEED5D3}"/>
              </a:ext>
            </a:extLst>
          </p:cNvPr>
          <p:cNvCxnSpPr>
            <a:cxnSpLocks/>
          </p:cNvCxnSpPr>
          <p:nvPr/>
        </p:nvCxnSpPr>
        <p:spPr>
          <a:xfrm flipH="1" flipV="1">
            <a:off x="6005945" y="3553691"/>
            <a:ext cx="307391" cy="183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645AF-BAAD-CB06-24D5-ECDE3416F898}"/>
              </a:ext>
            </a:extLst>
          </p:cNvPr>
          <p:cNvCxnSpPr>
            <a:cxnSpLocks/>
          </p:cNvCxnSpPr>
          <p:nvPr/>
        </p:nvCxnSpPr>
        <p:spPr>
          <a:xfrm flipH="1">
            <a:off x="4081549" y="2067339"/>
            <a:ext cx="2144684" cy="178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647B32-D8C2-1DAA-AA27-97BAAE144B93}"/>
              </a:ext>
            </a:extLst>
          </p:cNvPr>
          <p:cNvCxnSpPr>
            <a:cxnSpLocks/>
          </p:cNvCxnSpPr>
          <p:nvPr/>
        </p:nvCxnSpPr>
        <p:spPr>
          <a:xfrm flipH="1">
            <a:off x="5964383" y="2047195"/>
            <a:ext cx="303412" cy="178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</a:t>
            </a:r>
            <a:r>
              <a:rPr b="1" dirty="0"/>
              <a:t>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26C8E-332A-4F6F-1842-FED9F70B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269D-3B6B-BA6A-9FA3-8EE737D7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1410-A303-CC86-6BFA-760C8BE5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096BBAF-A48B-1A4A-6675-292BF06B52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881CF10-E490-F0BF-CD31-0F714338BE8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567DBD-E1F9-3F71-E6E1-6E6EA19A1399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Seasonal series</a:t>
            </a:r>
          </a:p>
          <a:p>
            <a:r>
              <a:rPr lang="en-US" sz="2000" dirty="0"/>
              <a:t>ADF; cannot reject hypothesis of trend-nonstationary </a:t>
            </a:r>
          </a:p>
          <a:p>
            <a:r>
              <a:rPr lang="en-US" sz="2000" dirty="0"/>
              <a:t>KPSS; cannot reject null hypothesis of trend-stationary 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incorrect inference</a:t>
            </a:r>
            <a:r>
              <a:rPr lang="en-US" sz="2000" dirty="0"/>
              <a:t>, perhaps result of noise and low power of test!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29E3A-85F4-21E5-F548-8DF8EB639A4A}"/>
              </a:ext>
            </a:extLst>
          </p:cNvPr>
          <p:cNvCxnSpPr>
            <a:cxnSpLocks/>
          </p:cNvCxnSpPr>
          <p:nvPr/>
        </p:nvCxnSpPr>
        <p:spPr>
          <a:xfrm flipH="1">
            <a:off x="4081549" y="2397318"/>
            <a:ext cx="2369127" cy="136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C12CE-8772-0D18-CB9C-32A8A9D70257}"/>
              </a:ext>
            </a:extLst>
          </p:cNvPr>
          <p:cNvCxnSpPr>
            <a:cxnSpLocks/>
          </p:cNvCxnSpPr>
          <p:nvPr/>
        </p:nvCxnSpPr>
        <p:spPr>
          <a:xfrm flipH="1">
            <a:off x="5964383" y="3217025"/>
            <a:ext cx="673330" cy="540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5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060"/>
            <a:ext cx="8229600" cy="40074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Predictable nonstationary components</a:t>
            </a:r>
          </a:p>
          <a:p>
            <a:pPr lvl="1"/>
            <a:r>
              <a:rPr dirty="0"/>
              <a:t>Trend</a:t>
            </a:r>
          </a:p>
          <a:p>
            <a:pPr lvl="1"/>
            <a:r>
              <a:rPr dirty="0"/>
              <a:t>S</a:t>
            </a:r>
            <a:r>
              <a:rPr lang="en-US" dirty="0"/>
              <a:t>ea</a:t>
            </a:r>
            <a:r>
              <a:rPr dirty="0"/>
              <a:t>sonal components</a:t>
            </a:r>
            <a:endParaRPr lang="en-US" dirty="0"/>
          </a:p>
          <a:p>
            <a:r>
              <a:rPr lang="en-US" dirty="0"/>
              <a:t>Autocorrelation and partial autocorrelation</a:t>
            </a:r>
          </a:p>
          <a:p>
            <a:pPr lvl="1"/>
            <a:r>
              <a:rPr lang="en-US" dirty="0"/>
              <a:t>Measures of serial correlation</a:t>
            </a:r>
          </a:p>
          <a:p>
            <a:pPr lvl="1"/>
            <a:r>
              <a:rPr lang="en-US" dirty="0"/>
              <a:t>Independent of stationarity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properties</a:t>
            </a:r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6752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  <a:r>
              <a:rPr lang="en-US" dirty="0"/>
              <a:t> to account for </a:t>
            </a:r>
            <a:r>
              <a:rPr lang="en-US" b="1" dirty="0"/>
              <a:t>serial correlation of model errors</a:t>
            </a:r>
            <a:endParaRPr b="1" dirty="0"/>
          </a:p>
          <a:p>
            <a:pPr lvl="0"/>
            <a:r>
              <a:rPr dirty="0"/>
              <a:t>Included </a:t>
            </a:r>
            <a:r>
              <a:rPr lang="en-US" dirty="0"/>
              <a:t>a</a:t>
            </a:r>
            <a:r>
              <a:rPr dirty="0"/>
              <a:t> </a:t>
            </a:r>
            <a:r>
              <a:rPr b="1" dirty="0"/>
              <a:t>integrative term</a:t>
            </a:r>
            <a:r>
              <a:rPr lang="en-US" dirty="0"/>
              <a:t>, </a:t>
            </a:r>
            <a:r>
              <a:rPr lang="en-US" b="1" dirty="0"/>
              <a:t>accounting for non-stationarity</a:t>
            </a:r>
            <a:r>
              <a:rPr lang="en-US" dirty="0"/>
              <a:t>, </a:t>
            </a:r>
            <a:r>
              <a:rPr dirty="0"/>
              <a:t>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3752</Words>
  <Application>Microsoft Office PowerPoint</Application>
  <PresentationFormat>On-screen Show (16:9)</PresentationFormat>
  <Paragraphs>477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Cambria Math</vt:lpstr>
      <vt:lpstr>Office Theme</vt:lpstr>
      <vt:lpstr>Properties of Time Series</vt:lpstr>
      <vt:lpstr>Why Are Time Series Important?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Software for Time Series Analysis</vt:lpstr>
      <vt:lpstr>21st Century Time Series Analysis</vt:lpstr>
      <vt:lpstr>Fundamentals of Time Series</vt:lpstr>
      <vt:lpstr>PowerPoint Presentation</vt:lpstr>
      <vt:lpstr>Time Series Representation</vt:lpstr>
      <vt:lpstr>White Noise Series</vt:lpstr>
      <vt:lpstr>White Noise Series</vt:lpstr>
      <vt:lpstr>White Noise Series</vt:lpstr>
      <vt:lpstr>Stationary of White Noise Series</vt:lpstr>
      <vt:lpstr>PowerPoint Presentation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PowerPoint Presentation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PowerPoint Presentation</vt:lpstr>
      <vt:lpstr>Time Series With Trend</vt:lpstr>
      <vt:lpstr>Time Series With Trend</vt:lpstr>
      <vt:lpstr>Time Series With Trend</vt:lpstr>
      <vt:lpstr>Time Series With Trend</vt:lpstr>
      <vt:lpstr>Time Series With Trend</vt:lpstr>
      <vt:lpstr>PowerPoint Presentation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With Seasonal Effects</vt:lpstr>
      <vt:lpstr>PowerPoint Presentation</vt:lpstr>
      <vt:lpstr>Time Series Decomposition</vt:lpstr>
      <vt:lpstr>Time Series Decomposition</vt:lpstr>
      <vt:lpstr>Time Series Decomposition</vt:lpstr>
      <vt:lpstr>Time Series Decomposition</vt:lpstr>
      <vt:lpstr>PowerPoint Presentation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PowerPoint Presentation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150</cp:revision>
  <dcterms:created xsi:type="dcterms:W3CDTF">2024-08-16T02:36:24Z</dcterms:created>
  <dcterms:modified xsi:type="dcterms:W3CDTF">2025-10-22T03:26:40Z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