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9" r:id="rId2"/>
    <p:sldId id="261" r:id="rId3"/>
    <p:sldId id="262" r:id="rId4"/>
    <p:sldId id="263" r:id="rId5"/>
    <p:sldId id="264" r:id="rId6"/>
    <p:sldId id="265" r:id="rId7"/>
    <p:sldId id="266" r:id="rId8"/>
    <p:sldId id="267" r:id="rId9"/>
    <p:sldId id="272" r:id="rId10"/>
    <p:sldId id="268" r:id="rId11"/>
    <p:sldId id="269" r:id="rId12"/>
    <p:sldId id="270" r:id="rId13"/>
    <p:sldId id="271" r:id="rId14"/>
    <p:sldId id="273" r:id="rId15"/>
    <p:sldId id="274" r:id="rId16"/>
    <p:sldId id="275" r:id="rId17"/>
    <p:sldId id="276" r:id="rId18"/>
    <p:sldId id="277" r:id="rId19"/>
    <p:sldId id="278"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94" d="100"/>
          <a:sy n="94" d="100"/>
        </p:scale>
        <p:origin x="710" y="41"/>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9/25/2024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enguinrandomhouse.com/books/176225/fooled-by-randomness-by-nassim-nicholas-tale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7003"/>
            <a:ext cx="7772400" cy="1515861"/>
          </a:xfrm>
        </p:spPr>
        <p:txBody>
          <a:bodyPr/>
          <a:lstStyle/>
          <a:p>
            <a:pPr marL="0" lvl="0" indent="0">
              <a:buNone/>
            </a:pPr>
            <a:r>
              <a:rPr lang="en-US" dirty="0"/>
              <a:t>Introduction to Inference and Confidence Intervals</a:t>
            </a:r>
            <a:endParaRPr b="1" dirty="0"/>
          </a:p>
        </p:txBody>
      </p:sp>
      <p:sp>
        <p:nvSpPr>
          <p:cNvPr id="3" name="Subtitle 2"/>
          <p:cNvSpPr>
            <a:spLocks noGrp="1"/>
          </p:cNvSpPr>
          <p:nvPr>
            <p:ph type="subTitle" idx="1"/>
          </p:nvPr>
        </p:nvSpPr>
        <p:spPr>
          <a:xfrm>
            <a:off x="1371600" y="1878957"/>
            <a:ext cx="6400800" cy="563301"/>
          </a:xfrm>
        </p:spPr>
        <p:txBody>
          <a:bodyPr>
            <a:normAutofit fontScale="32500" lnSpcReduction="20000"/>
          </a:bodyPr>
          <a:lstStyle/>
          <a:p>
            <a:pPr marL="0" lvl="0" indent="0">
              <a:buNone/>
            </a:pPr>
            <a:br>
              <a:rPr dirty="0"/>
            </a:br>
            <a:br>
              <a:rPr dirty="0"/>
            </a:br>
            <a:r>
              <a:rPr sz="5900" b="1" dirty="0"/>
              <a:t>Steve Elston</a:t>
            </a:r>
          </a:p>
        </p:txBody>
      </p:sp>
      <p:sp>
        <p:nvSpPr>
          <p:cNvPr id="4" name="Date Placeholder 3"/>
          <p:cNvSpPr>
            <a:spLocks noGrp="1"/>
          </p:cNvSpPr>
          <p:nvPr>
            <p:ph type="dt" sz="half" idx="10"/>
          </p:nvPr>
        </p:nvSpPr>
        <p:spPr/>
        <p:txBody>
          <a:bodyPr/>
          <a:lstStyle/>
          <a:p>
            <a:pPr marL="0" lvl="0" indent="0">
              <a:buNone/>
            </a:pPr>
            <a:r>
              <a:t>09/04/2023</a:t>
            </a:r>
          </a:p>
        </p:txBody>
      </p:sp>
      <p:pic>
        <p:nvPicPr>
          <p:cNvPr id="5" name="Picture 2" descr="Image result for harvard extension school logo">
            <a:extLst>
              <a:ext uri="{FF2B5EF4-FFF2-40B4-BE49-F238E27FC236}">
                <a16:creationId xmlns:a16="http://schemas.microsoft.com/office/drawing/2014/main" id="{4589CD93-89FF-3DF6-420D-DE6D671B6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67" y="3659436"/>
            <a:ext cx="2345803" cy="9651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4191BF-5D24-EFDF-F46A-91EA7CBF856B}"/>
              </a:ext>
            </a:extLst>
          </p:cNvPr>
          <p:cNvSpPr txBox="1"/>
          <p:nvPr/>
        </p:nvSpPr>
        <p:spPr>
          <a:xfrm>
            <a:off x="1805276" y="4705706"/>
            <a:ext cx="5744633" cy="369332"/>
          </a:xfrm>
          <a:prstGeom prst="rect">
            <a:avLst/>
          </a:prstGeom>
          <a:noFill/>
        </p:spPr>
        <p:txBody>
          <a:bodyPr wrap="square" rtlCol="0">
            <a:spAutoFit/>
          </a:bodyPr>
          <a:lstStyle/>
          <a:p>
            <a:pPr algn="ctr"/>
            <a:r>
              <a:rPr lang="en-US" sz="1100" dirty="0"/>
              <a:t>Copyright 2018, 2019, 2020, 2021, 2022, 2023 2024, Stephen F Elston. All rights reserved</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00151"/>
                <a:ext cx="8229600" cy="3698420"/>
              </a:xfrm>
            </p:spPr>
            <p:txBody>
              <a:bodyPr>
                <a:normAutofit fontScale="85000" lnSpcReduction="20000"/>
              </a:bodyPr>
              <a:lstStyle/>
              <a:p>
                <a:pPr marL="0" lvl="0" indent="0">
                  <a:buNone/>
                </a:pPr>
                <a:r>
                  <a:rPr lang="en-US" dirty="0"/>
                  <a:t>Can understand </a:t>
                </a:r>
                <a:r>
                  <a:rPr lang="en-US" b="1" dirty="0"/>
                  <a:t>two sided</a:t>
                </a:r>
                <a:r>
                  <a:rPr lang="en-US" dirty="0"/>
                  <a:t> </a:t>
                </a:r>
                <a:r>
                  <a:rPr lang="en-US" b="1" dirty="0"/>
                  <a:t>confidence interval </a:t>
                </a:r>
                <a:r>
                  <a:rPr lang="en-US" dirty="0"/>
                  <a:t>by as the range of the distribution with </a:t>
                </a:r>
                <a14:m>
                  <m:oMath xmlns:m="http://schemas.openxmlformats.org/officeDocument/2006/math">
                    <m:r>
                      <a:rPr lang="en-US" smtClean="0">
                        <a:latin typeface="Cambria Math" panose="02040503050406030204" pitchFamily="18" charset="0"/>
                      </a:rPr>
                      <m:t>𝑃</m:t>
                    </m:r>
                    <m:d>
                      <m:dPr>
                        <m:ctrlPr>
                          <a:rPr lang="ar-AE" i="1" smtClean="0">
                            <a:latin typeface="Cambria Math" panose="02040503050406030204" pitchFamily="18" charset="0"/>
                          </a:rPr>
                        </m:ctrlPr>
                      </m:dPr>
                      <m:e>
                        <m:r>
                          <a:rPr lang="ar-AE">
                            <a:latin typeface="Cambria Math" panose="02040503050406030204" pitchFamily="18" charset="0"/>
                          </a:rPr>
                          <m:t>𝐱</m:t>
                        </m:r>
                      </m:e>
                    </m:d>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m:t>
                    </m:r>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𝛼</m:t>
                    </m:r>
                  </m:oMath>
                </a14:m>
                <a:endParaRPr lang="en-US" dirty="0"/>
              </a:p>
              <a:p>
                <a:pPr lvl="0"/>
                <a:r>
                  <a:rPr lang="en-US" dirty="0"/>
                  <a:t>Confidence interval corresponds to the span between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b="0" i="0" smtClean="0">
                        <a:latin typeface="Cambria Math" panose="02040503050406030204" pitchFamily="18" charset="0"/>
                      </a:rPr>
                      <m:t>2</m:t>
                    </m:r>
                  </m:oMath>
                </a14:m>
                <a:r>
                  <a:rPr lang="en-US" dirty="0"/>
                  <a:t> and</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2</m:t>
                    </m:r>
                  </m:oMath>
                </a14:m>
                <a:r>
                  <a:rPr lang="en-US" dirty="0"/>
                  <a:t> quantiles of a distribution</a:t>
                </a:r>
              </a:p>
              <a:p>
                <a:pPr lvl="0"/>
                <a:r>
                  <a:rPr lang="en-US" b="1" dirty="0"/>
                  <a:t>Two-sided confidence interval</a:t>
                </a:r>
                <a:r>
                  <a:rPr lang="en-US" dirty="0"/>
                  <a:t> for a random variable, </a:t>
                </a:r>
                <a14:m>
                  <m:oMath xmlns:m="http://schemas.openxmlformats.org/officeDocument/2006/math">
                    <m:r>
                      <a:rPr lang="en-US">
                        <a:latin typeface="Cambria Math" panose="02040503050406030204" pitchFamily="18" charset="0"/>
                      </a:rPr>
                      <m:t>𝐱</m:t>
                    </m:r>
                  </m:oMath>
                </a14:m>
                <a:r>
                  <a:rPr lang="en-US" dirty="0"/>
                  <a:t>, in terms of the probability:</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ar-AE">
                              <a:latin typeface="Cambria Math" panose="02040503050406030204" pitchFamily="18" charset="0"/>
                            </a:rPr>
                            <m:t>≤</m:t>
                          </m:r>
                          <m:r>
                            <a:rPr lang="ar-AE">
                              <a:latin typeface="Cambria Math" panose="02040503050406030204" pitchFamily="18" charset="0"/>
                            </a:rPr>
                            <m:t>𝐱</m:t>
                          </m:r>
                          <m:r>
                            <a:rPr lang="ar-AE">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lang="ar-AE" dirty="0"/>
              </a:p>
              <a:p>
                <a:r>
                  <a:rPr lang="en-US" dirty="0"/>
                  <a:t>For a distribution with support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the right and left tail probabilities are:</a:t>
                </a:r>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𝑙𝑜𝑤𝑒𝑟</m:t>
                              </m:r>
                            </m:sub>
                          </m:sSub>
                        </m:e>
                      </m:d>
                    </m:oMath>
                  </m:oMathPara>
                </a14:m>
                <a:endParaRPr lang="en-US" dirty="0"/>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𝑢𝑝𝑝𝑒𝑟</m:t>
                              </m:r>
                            </m:sub>
                          </m:sSub>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e>
                      </m:d>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98420"/>
              </a:xfrm>
              <a:blipFill>
                <a:blip r:embed="rId2"/>
                <a:stretch>
                  <a:fillRect l="-741" t="-2471"/>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680278"/>
              </a:xfrm>
            </p:spPr>
            <p:txBody>
              <a:bodyPr>
                <a:normAutofit fontScale="77500" lnSpcReduction="20000"/>
              </a:bodyPr>
              <a:lstStyle/>
              <a:p>
                <a:pPr marL="0" lvl="0" indent="0">
                  <a:buNone/>
                </a:pPr>
                <a:r>
                  <a:rPr dirty="0"/>
                  <a:t>Can understand </a:t>
                </a:r>
                <a:r>
                  <a:rPr b="1" dirty="0"/>
                  <a:t>one sided</a:t>
                </a:r>
                <a:r>
                  <a:rPr dirty="0"/>
                  <a:t> </a:t>
                </a:r>
                <a:r>
                  <a:rPr b="1" dirty="0"/>
                  <a:t>confidence interval </a:t>
                </a:r>
                <a:r>
                  <a:rPr dirty="0"/>
                  <a:t>by </a:t>
                </a:r>
                <a:r>
                  <a:rPr lang="en-US" dirty="0"/>
                  <a:t>considering</a:t>
                </a:r>
                <a:r>
                  <a:rPr dirty="0"/>
                  <a:t> either</a:t>
                </a:r>
                <a:r>
                  <a:rPr lang="en-US" dirty="0"/>
                  <a:t> the </a:t>
                </a:r>
                <a:r>
                  <a:rPr dirty="0"/>
                  <a:t> </a:t>
                </a:r>
                <a14:m>
                  <m:oMath xmlns:m="http://schemas.openxmlformats.org/officeDocument/2006/math">
                    <m:r>
                      <a:rPr>
                        <a:latin typeface="Cambria Math" panose="02040503050406030204" pitchFamily="18" charset="0"/>
                      </a:rPr>
                      <m:t>𝛼</m:t>
                    </m:r>
                  </m:oMath>
                </a14:m>
                <a:r>
                  <a:rPr dirty="0"/>
                  <a:t> or </a:t>
                </a:r>
                <a14:m>
                  <m:oMath xmlns:m="http://schemas.openxmlformats.org/officeDocument/2006/math">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𝛼</m:t>
                    </m:r>
                  </m:oMath>
                </a14:m>
                <a:r>
                  <a:rPr dirty="0"/>
                  <a:t> quantiles of a distribution</a:t>
                </a:r>
              </a:p>
              <a:p>
                <a:pPr lvl="0"/>
                <a:r>
                  <a:rPr dirty="0"/>
                  <a:t>Characterize uncertainty</a:t>
                </a:r>
                <a:r>
                  <a:rPr lang="en-US" dirty="0"/>
                  <a:t> by either the </a:t>
                </a:r>
                <a:r>
                  <a:rPr dirty="0"/>
                  <a:t>maximum or minimum value of a random variable</a:t>
                </a:r>
              </a:p>
              <a:p>
                <a:pPr lvl="0"/>
                <a:r>
                  <a:rPr dirty="0"/>
                  <a:t>For lower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For upper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dirty="0"/>
              </a:p>
              <a:p>
                <a:pPr lvl="0"/>
                <a:r>
                  <a:rPr dirty="0"/>
                  <a:t>Example: </a:t>
                </a:r>
                <a:r>
                  <a:rPr lang="en-US" dirty="0"/>
                  <a:t>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a:t>
                </a:r>
                <a:r>
                  <a:rPr dirty="0"/>
                  <a:t>one-sided </a:t>
                </a:r>
                <a:r>
                  <a:rPr lang="en-US" dirty="0"/>
                  <a:t>lower </a:t>
                </a:r>
                <a:r>
                  <a:rPr dirty="0"/>
                  <a:t>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m:t>
                          </m:r>
                          <m:r>
                            <a:rPr>
                              <a:latin typeface="Cambria Math" panose="02040503050406030204" pitchFamily="18" charset="0"/>
                            </a:rPr>
                            <m:t>∞</m:t>
                          </m:r>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Or</a:t>
                </a:r>
                <a:r>
                  <a:rPr lang="en-US" dirty="0"/>
                  <a:t>, 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one-sided upper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m:t>
                          </m:r>
                        </m:e>
                      </m:d>
                    </m:oMath>
                  </m:oMathPara>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80278"/>
              </a:xfrm>
              <a:blipFill>
                <a:blip r:embed="rId2"/>
                <a:stretch>
                  <a:fillRect l="-667" t="-2152"/>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425542" cy="350384"/>
          </a:xfrm>
        </p:spPr>
        <p:txBody>
          <a:bodyPr>
            <a:noAutofit/>
          </a:bodyPr>
          <a:lstStyle/>
          <a:p>
            <a:pPr marL="0" lvl="0" indent="0">
              <a:buNone/>
            </a:pPr>
            <a:r>
              <a:rPr sz="2400" dirty="0"/>
              <a:t>Example; confidence intervals of the Normal distribution</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758372"/>
                <a:ext cx="3439885" cy="4136572"/>
              </a:xfrm>
            </p:spPr>
            <p:txBody>
              <a:bodyPr>
                <a:noAutofit/>
              </a:bodyPr>
              <a:lstStyle/>
              <a:p>
                <a:pPr marL="0" lvl="0" indent="0">
                  <a:buNone/>
                </a:pPr>
                <a:r>
                  <a:rPr lang="en-US" sz="1600" dirty="0"/>
                  <a:t>Example of </a:t>
                </a:r>
                <a:r>
                  <a:rPr sz="1600" dirty="0"/>
                  <a:t>confidence intervals</a:t>
                </a:r>
              </a:p>
              <a:p>
                <a:pPr marL="285750" lvl="0" indent="-285750">
                  <a:buFont typeface="Arial" panose="020B0604020202020204" pitchFamily="34" charset="0"/>
                  <a:buChar char="•"/>
                </a:pPr>
                <a:r>
                  <a:rPr lang="en-US" sz="1600" dirty="0"/>
                  <a:t>Plot of the</a:t>
                </a:r>
                <a:r>
                  <a:rPr sz="1600" dirty="0"/>
                  <a:t> </a:t>
                </a:r>
                <a:r>
                  <a:rPr sz="1600" b="1" dirty="0"/>
                  <a:t>cumulative distribution function (CDF)</a:t>
                </a:r>
                <a:r>
                  <a:rPr sz="1600" dirty="0"/>
                  <a:t> of a </a:t>
                </a:r>
                <a:r>
                  <a:rPr sz="1600" b="1" dirty="0"/>
                  <a:t>standard Normal distribution, </a:t>
                </a:r>
                <a14:m>
                  <m:oMath xmlns:m="http://schemas.openxmlformats.org/officeDocument/2006/math">
                    <m:r>
                      <a:rPr sz="1600" b="1" i="1">
                        <a:latin typeface="Cambria Math" panose="02040503050406030204" pitchFamily="18" charset="0"/>
                      </a:rPr>
                      <m:t>𝐍</m:t>
                    </m:r>
                    <m:d>
                      <m:dPr>
                        <m:ctrlPr>
                          <a:rPr sz="1600" b="1" i="1">
                            <a:latin typeface="Cambria Math" panose="02040503050406030204" pitchFamily="18" charset="0"/>
                          </a:rPr>
                        </m:ctrlPr>
                      </m:dPr>
                      <m:e>
                        <m:r>
                          <a:rPr sz="1600" b="1" i="1">
                            <a:latin typeface="Cambria Math" panose="02040503050406030204" pitchFamily="18" charset="0"/>
                          </a:rPr>
                          <m:t>𝟎</m:t>
                        </m:r>
                        <m:r>
                          <a:rPr sz="1600" b="1">
                            <a:latin typeface="Cambria Math" panose="02040503050406030204" pitchFamily="18" charset="0"/>
                          </a:rPr>
                          <m:t>,</m:t>
                        </m:r>
                        <m:r>
                          <a:rPr sz="1600" b="1" i="1">
                            <a:latin typeface="Cambria Math" panose="02040503050406030204" pitchFamily="18" charset="0"/>
                          </a:rPr>
                          <m:t>𝟏</m:t>
                        </m:r>
                      </m:e>
                    </m:d>
                  </m:oMath>
                </a14:m>
                <a:endParaRPr sz="1600" b="1" dirty="0"/>
              </a:p>
              <a:p>
                <a:pPr marL="285750" lvl="0" indent="-285750">
                  <a:buFont typeface="Arial" panose="020B0604020202020204" pitchFamily="34" charset="0"/>
                  <a:buChar char="•"/>
                </a:pPr>
                <a:r>
                  <a:rPr sz="1600" dirty="0"/>
                  <a:t>Double ended arrows with annotation illustrate the </a:t>
                </a:r>
                <a:r>
                  <a:rPr sz="1600" b="1" dirty="0"/>
                  <a:t>two-sided 95% confidence interval</a:t>
                </a:r>
                <a:r>
                  <a:rPr sz="1600" dirty="0"/>
                  <a:t> on the CDF</a:t>
                </a:r>
                <a:endParaRPr lang="en-US" sz="1600" dirty="0"/>
              </a:p>
              <a:p>
                <a:pPr marL="285750" lvl="0" indent="-285750">
                  <a:buFont typeface="Arial" panose="020B0604020202020204" pitchFamily="34" charset="0"/>
                  <a:buChar char="•"/>
                </a:pPr>
                <a:r>
                  <a:rPr sz="1600" dirty="0"/>
                  <a:t>Horizontal double arrow shows the range of the confidence interval</a:t>
                </a:r>
                <a:endParaRPr lang="en-US" sz="1600" dirty="0"/>
              </a:p>
              <a:p>
                <a:pPr marL="285750" lvl="0" indent="-285750">
                  <a:buFont typeface="Arial" panose="020B0604020202020204" pitchFamily="34" charset="0"/>
                  <a:buChar char="•"/>
                </a:pPr>
                <a:r>
                  <a:rPr sz="1600" dirty="0"/>
                  <a:t>Vertical double arrow shows the part of the distribution within the confidence intervals</a:t>
                </a:r>
              </a:p>
              <a:p>
                <a:pPr lvl="0" indent="0">
                  <a:buNone/>
                </a:pPr>
                <a:r>
                  <a:rPr sz="1600" dirty="0">
                    <a:latin typeface="Courier"/>
                  </a:rPr>
                  <a:t>## Confidence Interval, lower: -1.96, upper:  1.96</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758372"/>
                <a:ext cx="3439885" cy="4136572"/>
              </a:xfrm>
              <a:blipFill>
                <a:blip r:embed="rId2"/>
                <a:stretch>
                  <a:fillRect l="-887" t="-44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03A0741C-3B59-F5F2-E6D6-2827D90634BB}"/>
              </a:ext>
            </a:extLst>
          </p:cNvPr>
          <p:cNvPicPr>
            <a:picLocks noChangeAspect="1"/>
          </p:cNvPicPr>
          <p:nvPr/>
        </p:nvPicPr>
        <p:blipFill>
          <a:blip r:embed="rId3"/>
          <a:stretch>
            <a:fillRect/>
          </a:stretch>
        </p:blipFill>
        <p:spPr>
          <a:xfrm>
            <a:off x="3897086" y="787845"/>
            <a:ext cx="5203200" cy="41508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Inference for the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lvl="0" indent="0">
                  <a:buNone/>
                </a:pPr>
                <a14:m>
                  <m:oMathPara xmlns:m="http://schemas.openxmlformats.org/officeDocument/2006/math">
                    <m:oMathParaPr>
                      <m:jc m:val="center"/>
                    </m:oMathParaPr>
                    <m:oMath xmlns:m="http://schemas.openxmlformats.org/officeDocument/2006/math">
                      <m:r>
                        <a:rPr lang="ar-AE" smtClean="0">
                          <a:latin typeface="Cambria Math" panose="02040503050406030204" pitchFamily="18" charset="0"/>
                        </a:rPr>
                        <m:t>𝐶𝐼</m:t>
                      </m:r>
                      <m:d>
                        <m:dPr>
                          <m:ctrlPr>
                            <a:rPr lang="ar-AE" i="1">
                              <a:latin typeface="Cambria Math" panose="02040503050406030204" pitchFamily="18" charset="0"/>
                            </a:rPr>
                          </m:ctrlPr>
                        </m:dPr>
                        <m:e>
                          <m:r>
                            <a:rPr lang="ar-AE">
                              <a:latin typeface="Cambria Math" panose="02040503050406030204" pitchFamily="18" charset="0"/>
                            </a:rPr>
                            <m:t>𝑚𝑒𝑎𝑛</m:t>
                          </m:r>
                        </m:e>
                      </m:d>
                      <m:r>
                        <a:rPr lang="ar-AE">
                          <a:latin typeface="Cambria Math" panose="02040503050406030204" pitchFamily="18" charset="0"/>
                        </a:rPr>
                        <m:t>=</m:t>
                      </m:r>
                      <m:r>
                        <a:rPr lang="ar-AE">
                          <a:latin typeface="Cambria Math" panose="02040503050406030204" pitchFamily="18" charset="0"/>
                        </a:rPr>
                        <m:t>𝐶𝐼</m:t>
                      </m:r>
                      <m:d>
                        <m:dPr>
                          <m:ctrlPr>
                            <a:rPr lang="ar-AE" i="1">
                              <a:latin typeface="Cambria Math" panose="02040503050406030204" pitchFamily="18" charset="0"/>
                            </a:rPr>
                          </m:ctrlPr>
                        </m:dPr>
                        <m:e>
                          <m:acc>
                            <m:accPr>
                              <m:chr m:val="‾"/>
                              <m:ctrlPr>
                                <a:rPr lang="ar-AE" i="1">
                                  <a:latin typeface="Cambria Math" panose="02040503050406030204" pitchFamily="18" charset="0"/>
                                </a:rPr>
                              </m:ctrlPr>
                            </m:accPr>
                            <m:e>
                              <m:r>
                                <a:rPr lang="ar-AE">
                                  <a:latin typeface="Cambria Math" panose="02040503050406030204" pitchFamily="18" charset="0"/>
                                </a:rPr>
                                <m:t>𝐗</m:t>
                              </m:r>
                            </m:e>
                          </m:acc>
                        </m:e>
                      </m:d>
                      <m:r>
                        <a:rPr lang="ar-AE">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r>
                        <a:rPr lang="ar-AE">
                          <a:latin typeface="Cambria Math" panose="02040503050406030204" pitchFamily="18" charset="0"/>
                        </a:rPr>
                        <m:t> ± </m:t>
                      </m:r>
                      <m:f>
                        <m:fPr>
                          <m:ctrlPr>
                            <a:rPr lang="ar-AE" i="1">
                              <a:latin typeface="Cambria Math" panose="02040503050406030204" pitchFamily="18" charset="0"/>
                            </a:rPr>
                          </m:ctrlPr>
                        </m:fPr>
                        <m:num>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sSub>
                        <m:sSubPr>
                          <m:ctrlPr>
                            <a:rPr lang="ar-AE" i="1">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m:oMathPara>
                </a14:m>
                <a:endParaRPr lang="ar-AE" dirty="0"/>
              </a:p>
              <a:p>
                <a:pPr marL="0" indent="0">
                  <a:buNone/>
                </a:pPr>
                <a:r>
                  <a:rPr lang="en-US" dirty="0"/>
                  <a:t>Where,</a:t>
                </a:r>
              </a:p>
              <a:p>
                <a14:m>
                  <m:oMath xmlns:m="http://schemas.openxmlformats.org/officeDocument/2006/math">
                    <m:r>
                      <a:rPr lang="en-US">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oMath>
                </a14:m>
                <a:r>
                  <a:rPr lang="en-US" dirty="0"/>
                  <a:t> the maximum likelihood estimate of the mean</a:t>
                </a:r>
              </a:p>
              <a:p>
                <a14:m>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a14:m>
                <a:r>
                  <a:rPr lang="ar-AE" dirty="0"/>
                  <a:t> </a:t>
                </a:r>
                <a:r>
                  <a:rPr lang="en-US" dirty="0"/>
                  <a:t>standard Normal distribution evaluated at confidence level, </a:t>
                </a:r>
                <a14:m>
                  <m:oMath xmlns:m="http://schemas.openxmlformats.org/officeDocument/2006/math">
                    <m:r>
                      <a:rPr lang="en-US">
                        <a:latin typeface="Cambria Math" panose="02040503050406030204" pitchFamily="18" charset="0"/>
                      </a:rPr>
                      <m:t>𝛼</m:t>
                    </m:r>
                  </m:oMath>
                </a14:m>
                <a:endParaRPr lang="en-US" dirty="0"/>
              </a:p>
              <a:p>
                <a:r>
                  <a:rPr lang="en-US" dirty="0"/>
                  <a:t>Standard error is given by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𝑠</m:t>
                        </m:r>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oMath>
                </a14:m>
                <a:endParaRPr lang="en-US" i="1" dirty="0">
                  <a:latin typeface="Cambria Math" panose="02040503050406030204" pitchFamily="18" charset="0"/>
                </a:endParaRPr>
              </a:p>
              <a:p>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oMath>
                </a14:m>
                <a:r>
                  <a:rPr lang="en-US" dirty="0"/>
                  <a:t>, the standard deviation estimate</a:t>
                </a:r>
              </a:p>
              <a:p>
                <a14:m>
                  <m:oMath xmlns:m="http://schemas.openxmlformats.org/officeDocument/2006/math">
                    <m:r>
                      <a:rPr lang="en-US">
                        <a:latin typeface="Cambria Math" panose="02040503050406030204" pitchFamily="18" charset="0"/>
                      </a:rPr>
                      <m:t>𝑛</m:t>
                    </m:r>
                  </m:oMath>
                </a14:m>
                <a:r>
                  <a:rPr lang="en-US" dirty="0"/>
                  <a:t> the number of samples</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and 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582306"/>
              </a:xfrm>
            </p:spPr>
            <p:txBody>
              <a:bodyPr>
                <a:normAutofit fontScale="85000" lnSpcReduction="10000"/>
              </a:bodyPr>
              <a:lstStyle/>
              <a:p>
                <a:pPr marL="0" lvl="0" indent="0">
                  <a:buNone/>
                </a:pPr>
                <a:r>
                  <a:rPr lang="en-US" dirty="0"/>
                  <a:t>Purpose of a statistical test is determining if the value of a chosen test statistic exceeds a cutoff value</a:t>
                </a:r>
              </a:p>
              <a:p>
                <a:pPr lvl="0"/>
                <a:r>
                  <a:rPr lang="en-US" dirty="0"/>
                  <a:t>Select the cutoff value based on the confidence we wish to have in the test result</a:t>
                </a:r>
              </a:p>
              <a:p>
                <a:pPr lvl="1"/>
                <a:r>
                  <a:rPr lang="en-US" dirty="0"/>
                  <a:t>Example, by specifying a cutoff of 0.05 we are saying that the probability that the test statistic </a:t>
                </a:r>
                <a:r>
                  <a:rPr lang="en-US" b="1" dirty="0"/>
                  <a:t>exceeding the cutoff from random variation alone</a:t>
                </a:r>
                <a:r>
                  <a:rPr lang="en-US" dirty="0"/>
                  <a:t> is 0.05</a:t>
                </a:r>
              </a:p>
              <a:p>
                <a:pPr marL="3429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𝐸𝑟𝑟𝑜𝑟</m:t>
                              </m:r>
                            </m:e>
                            <m:sub>
                              <m:r>
                                <a:rPr lang="en-US" b="0" i="1" smtClean="0">
                                  <a:latin typeface="Cambria Math" panose="02040503050406030204" pitchFamily="18" charset="0"/>
                                </a:rPr>
                                <m:t>𝑇𝑦𝑝𝑒</m:t>
                              </m:r>
                              <m:r>
                                <a:rPr lang="en-US" b="0" i="1" smtClean="0">
                                  <a:latin typeface="Cambria Math" panose="02040503050406030204" pitchFamily="18" charset="0"/>
                                </a:rPr>
                                <m:t> </m:t>
                              </m:r>
                              <m:r>
                                <a:rPr lang="en-US" b="0" i="1" smtClean="0">
                                  <a:latin typeface="Cambria Math" panose="02040503050406030204" pitchFamily="18" charset="0"/>
                                </a:rPr>
                                <m:t>𝐼</m:t>
                              </m:r>
                            </m:sub>
                          </m:sSub>
                        </m:e>
                      </m:d>
                      <m:r>
                        <a:rPr lang="en-US" b="0" i="1" smtClean="0">
                          <a:latin typeface="Cambria Math" panose="02040503050406030204" pitchFamily="18" charset="0"/>
                        </a:rPr>
                        <m:t>=0.05</m:t>
                      </m:r>
                    </m:oMath>
                  </m:oMathPara>
                </a14:m>
                <a:endParaRPr lang="en-US" dirty="0"/>
              </a:p>
              <a:p>
                <a:pPr lvl="0"/>
                <a:r>
                  <a:rPr lang="en-US" dirty="0"/>
                  <a:t>Once the cutoff value has been set and the test statistic computed, interpret the results:</a:t>
                </a:r>
              </a:p>
              <a:p>
                <a:pPr lvl="1"/>
                <a:r>
                  <a:rPr lang="en-US" dirty="0"/>
                  <a:t>If the test statistic does not exceed the cutoff value, </a:t>
                </a:r>
                <a:r>
                  <a:rPr lang="en-US" b="1" dirty="0"/>
                  <a:t>fail to reject the null hypothesis</a:t>
                </a:r>
                <a:endParaRPr lang="en-US" dirty="0"/>
              </a:p>
              <a:p>
                <a:pPr lvl="1"/>
                <a:r>
                  <a:rPr lang="en-US" dirty="0"/>
                  <a:t>If the test statistic exceeds the cutoff </a:t>
                </a:r>
                <a:r>
                  <a:rPr lang="en-US" b="1" dirty="0"/>
                  <a:t>reject the null hypothesis</a:t>
                </a:r>
                <a:endParaRP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582306"/>
              </a:xfrm>
              <a:blipFill>
                <a:blip r:embed="rId2"/>
                <a:stretch>
                  <a:fillRect l="-741" t="-1871" b="-2381"/>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258628" cy="575356"/>
          </a:xfrm>
        </p:spPr>
        <p:txBody>
          <a:bodyPr>
            <a:normAutofit/>
          </a:bodyPr>
          <a:lstStyle/>
          <a:p>
            <a:pPr marL="0" lvl="0" indent="0" algn="ctr">
              <a:buNone/>
            </a:pPr>
            <a:r>
              <a:rPr sz="2400" dirty="0"/>
              <a:t>Cutoffs for Hypothesis Tests</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1076326"/>
                <a:ext cx="3523802" cy="3651703"/>
              </a:xfrm>
            </p:spPr>
            <p:txBody>
              <a:bodyPr>
                <a:noAutofit/>
              </a:bodyPr>
              <a:lstStyle/>
              <a:p>
                <a:pPr marL="0" lvl="0" indent="0">
                  <a:buNone/>
                </a:pPr>
                <a:r>
                  <a:rPr sz="1600" dirty="0"/>
                  <a:t>Examples of one-sided and two-sided cut-offs</a:t>
                </a:r>
              </a:p>
              <a:p>
                <a:pPr marL="285750" lvl="0" indent="-285750">
                  <a:buFont typeface="Arial" panose="020B0604020202020204" pitchFamily="34" charset="0"/>
                  <a:buChar char="•"/>
                </a:pPr>
                <a:r>
                  <a:rPr sz="1600" dirty="0"/>
                  <a:t>Cutoff is probability, </a:t>
                </a:r>
                <a14:m>
                  <m:oMath xmlns:m="http://schemas.openxmlformats.org/officeDocument/2006/math">
                    <m:r>
                      <a:rPr sz="1600">
                        <a:latin typeface="Cambria Math" panose="02040503050406030204" pitchFamily="18" charset="0"/>
                      </a:rPr>
                      <m:t>𝛼</m:t>
                    </m:r>
                  </m:oMath>
                </a14:m>
                <a:r>
                  <a:rPr sz="1600" dirty="0"/>
                  <a:t>, that </a:t>
                </a:r>
                <a:r>
                  <a:rPr sz="1600" b="1" dirty="0"/>
                  <a:t>variation this great or greater arises from random sampling alone</a:t>
                </a:r>
              </a:p>
              <a:p>
                <a:pPr marL="285750" lvl="0" indent="-285750">
                  <a:buFont typeface="Arial" panose="020B0604020202020204" pitchFamily="34" charset="0"/>
                  <a:buChar char="•"/>
                </a:pPr>
                <a:r>
                  <a:rPr sz="1600" dirty="0"/>
                  <a:t>In other words, cutoff is the </a:t>
                </a:r>
                <a:r>
                  <a:rPr sz="1600" b="1" dirty="0"/>
                  <a:t>confidence</a:t>
                </a:r>
                <a:r>
                  <a:rPr sz="1600" dirty="0"/>
                  <a:t> we have in rejecting a null hypothesis.</a:t>
                </a:r>
              </a:p>
              <a:p>
                <a:pPr marL="285750" lvl="0" indent="-285750">
                  <a:buFont typeface="Arial" panose="020B0604020202020204" pitchFamily="34" charset="0"/>
                  <a:buChar char="•"/>
                </a:pPr>
                <a:r>
                  <a:rPr sz="1600" dirty="0"/>
                  <a:t>A p-value is the </a:t>
                </a:r>
                <a:r>
                  <a:rPr sz="1600" b="1" dirty="0"/>
                  <a:t>probability of the statistic this extreme or more extreme arising from random sampling</a:t>
                </a:r>
                <a:r>
                  <a:rPr sz="1600" dirty="0"/>
                  <a:t> (random variation) alone</a:t>
                </a:r>
              </a:p>
              <a:p>
                <a:pPr lvl="0" indent="0">
                  <a:buNone/>
                </a:pPr>
                <a:r>
                  <a:rPr sz="1600" dirty="0">
                    <a:latin typeface="Courier"/>
                  </a:rPr>
                  <a:t>## (0.0, 1.0, 0.0, 1.0)</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1076326"/>
                <a:ext cx="3523802" cy="3651703"/>
              </a:xfrm>
              <a:blipFill>
                <a:blip r:embed="rId2"/>
                <a:stretch>
                  <a:fillRect l="-865" t="-501" r="-86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E7C4695-AC48-1E70-B23C-E9325421A10F}"/>
              </a:ext>
            </a:extLst>
          </p:cNvPr>
          <p:cNvPicPr>
            <a:picLocks noChangeAspect="1"/>
          </p:cNvPicPr>
          <p:nvPr/>
        </p:nvPicPr>
        <p:blipFill>
          <a:blip r:embed="rId3"/>
          <a:stretch>
            <a:fillRect/>
          </a:stretch>
        </p:blipFill>
        <p:spPr>
          <a:xfrm>
            <a:off x="3926575" y="1308423"/>
            <a:ext cx="5162997" cy="29911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lvl="0" indent="0">
                  <a:buNone/>
                </a:pPr>
                <a:r>
                  <a:rPr dirty="0"/>
                  <a:t>The steps required to perform a formal two-sample hypothesis test</a:t>
                </a:r>
              </a:p>
              <a:p>
                <a:pPr lvl="0"/>
                <a:r>
                  <a:rPr dirty="0"/>
                  <a:t>State population assumptions of null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Typically stated in terms of a </a:t>
                </a:r>
                <a:r>
                  <a:rPr b="1" dirty="0"/>
                  <a:t>control group</a:t>
                </a:r>
              </a:p>
              <a:p>
                <a:pPr lvl="0"/>
                <a:r>
                  <a:rPr dirty="0"/>
                  <a:t>State alternative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𝑎</m:t>
                        </m:r>
                      </m:sub>
                    </m:sSub>
                  </m:oMath>
                </a14:m>
                <a:endParaRPr dirty="0"/>
              </a:p>
              <a:p>
                <a:pPr lvl="1"/>
                <a:r>
                  <a:rPr dirty="0"/>
                  <a:t>Typically stated in terms of a </a:t>
                </a:r>
                <a:r>
                  <a:rPr b="1" dirty="0"/>
                  <a:t>treatment group</a:t>
                </a:r>
                <a:endParaRPr dirty="0"/>
              </a:p>
              <a:p>
                <a:pPr lvl="1"/>
                <a:r>
                  <a:rPr dirty="0"/>
                  <a:t>Treatment is the factor that differentiates </a:t>
                </a:r>
                <a:r>
                  <a:rPr lang="en-US" dirty="0"/>
                  <a:t>members of the</a:t>
                </a:r>
                <a:r>
                  <a:rPr dirty="0"/>
                  <a:t> population</a:t>
                </a:r>
              </a:p>
              <a:p>
                <a:pPr lvl="0"/>
                <a:r>
                  <a:rPr dirty="0"/>
                  <a:t>Decide on a significance level (probability cutoff or </a:t>
                </a:r>
                <a:r>
                  <a:rPr b="1" dirty="0"/>
                  <a:t>Type I error threshold</a:t>
                </a:r>
                <a:r>
                  <a:rPr dirty="0"/>
                  <a:t>): e.g. 0.1, 0.05, 0.01, …</a:t>
                </a:r>
              </a:p>
              <a:p>
                <a:pPr lvl="0"/>
                <a:r>
                  <a:rPr dirty="0"/>
                  <a:t>Data is collected for the different treatments</a:t>
                </a:r>
              </a:p>
              <a:p>
                <a:pPr lvl="0"/>
                <a:r>
                  <a:rPr dirty="0"/>
                  <a:t>Compute the </a:t>
                </a:r>
                <a:r>
                  <a:rPr b="1" dirty="0"/>
                  <a:t>test statistic</a:t>
                </a:r>
                <a:r>
                  <a:rPr dirty="0"/>
                  <a:t> and evaluate based on the cutoff 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3052"/>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p:sp>
        <p:nvSpPr>
          <p:cNvPr id="3" name="Content Placeholder 2"/>
          <p:cNvSpPr>
            <a:spLocks noGrp="1"/>
          </p:cNvSpPr>
          <p:nvPr>
            <p:ph idx="1"/>
          </p:nvPr>
        </p:nvSpPr>
        <p:spPr/>
        <p:txBody>
          <a:bodyPr>
            <a:normAutofit fontScale="92500" lnSpcReduction="20000"/>
          </a:bodyPr>
          <a:lstStyle/>
          <a:p>
            <a:pPr marL="0" lvl="0" indent="0">
              <a:buNone/>
            </a:pPr>
            <a:r>
              <a:rPr dirty="0"/>
              <a:t>Test statistic used a </a:t>
            </a:r>
            <a:r>
              <a:rPr dirty="0" err="1"/>
              <a:t>a</a:t>
            </a:r>
            <a:r>
              <a:rPr dirty="0"/>
              <a:t> </a:t>
            </a:r>
            <a:r>
              <a:rPr b="1" dirty="0"/>
              <a:t>decision rule</a:t>
            </a:r>
          </a:p>
          <a:p>
            <a:pPr lvl="0"/>
            <a:r>
              <a:rPr dirty="0"/>
              <a:t>Only two possible outcomes</a:t>
            </a:r>
          </a:p>
          <a:p>
            <a:pPr lvl="1"/>
            <a:r>
              <a:rPr b="1" dirty="0"/>
              <a:t>Reject the null-hypothesis:</a:t>
            </a:r>
            <a:r>
              <a:rPr dirty="0"/>
              <a:t> not the same as accepting the alternative hypothesis</a:t>
            </a:r>
          </a:p>
          <a:p>
            <a:pPr lvl="1"/>
            <a:r>
              <a:rPr b="1" dirty="0"/>
              <a:t>Fail to reject the null hypothesis:</a:t>
            </a:r>
            <a:r>
              <a:rPr dirty="0"/>
              <a:t> not the same as accepting the null hypothesis</a:t>
            </a:r>
          </a:p>
          <a:p>
            <a:pPr lvl="0"/>
            <a:r>
              <a:rPr dirty="0"/>
              <a:t>Failing to rejecting the null hypothesis can occur for several reasons</a:t>
            </a:r>
          </a:p>
          <a:p>
            <a:pPr lvl="1"/>
            <a:r>
              <a:rPr dirty="0"/>
              <a:t>The alternative hypothesis was false to begin with</a:t>
            </a:r>
          </a:p>
          <a:p>
            <a:pPr lvl="1"/>
            <a:r>
              <a:rPr dirty="0"/>
              <a:t>There is not enough evidence for the </a:t>
            </a:r>
            <a:r>
              <a:rPr b="1" dirty="0"/>
              <a:t>effect size</a:t>
            </a:r>
          </a:p>
          <a:p>
            <a:pPr lvl="0"/>
            <a:r>
              <a:rPr dirty="0"/>
              <a:t>Roughly speaking, the effect size is the difference of the test statistic in </a:t>
            </a:r>
            <a:r>
              <a:rPr lang="en-US" dirty="0"/>
              <a:t>the </a:t>
            </a:r>
            <a:r>
              <a:rPr dirty="0"/>
              <a:t>population under the different treatments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P-Value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0"/>
                <a:ext cx="8229600" cy="3737371"/>
              </a:xfrm>
            </p:spPr>
            <p:txBody>
              <a:bodyPr>
                <a:normAutofit fontScale="92500" lnSpcReduction="20000"/>
              </a:bodyPr>
              <a:lstStyle/>
              <a:p>
                <a:pPr marL="0" lvl="0" indent="0">
                  <a:buNone/>
                </a:pPr>
                <a:r>
                  <a:rPr dirty="0"/>
                  <a:t>P-value is the probability,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that we get a statistic </a:t>
                </a:r>
                <a:r>
                  <a:rPr b="1" dirty="0"/>
                  <a:t>as extreme or more extreme</a:t>
                </a:r>
                <a:r>
                  <a:rPr dirty="0"/>
                  <a:t> than the one we got</a:t>
                </a:r>
              </a:p>
              <a:p>
                <a:pPr lvl="0"/>
                <a:r>
                  <a:rPr lang="en-US" b="1" dirty="0"/>
                  <a:t>D</a:t>
                </a:r>
                <a:r>
                  <a:rPr dirty="0"/>
                  <a:t>epends on whether the test is </a:t>
                </a:r>
                <a:r>
                  <a:rPr b="1" dirty="0"/>
                  <a:t>one-tailed</a:t>
                </a:r>
                <a:r>
                  <a:rPr dirty="0"/>
                  <a:t> or </a:t>
                </a:r>
                <a:r>
                  <a:rPr b="1" dirty="0"/>
                  <a:t>two-tailed</a:t>
                </a:r>
              </a:p>
              <a:p>
                <a:pPr lvl="0"/>
                <a:r>
                  <a:rPr dirty="0"/>
                  <a:t>Derive the p-value by computing the </a:t>
                </a:r>
                <a:r>
                  <a:rPr b="1" dirty="0"/>
                  <a:t>statistic(s)</a:t>
                </a:r>
                <a:r>
                  <a:rPr dirty="0"/>
                  <a:t> and evaluate the quantile of the null distribution</a:t>
                </a:r>
              </a:p>
              <a:p>
                <a:pPr lvl="0"/>
                <a:r>
                  <a:rPr dirty="0"/>
                  <a:t>Low p-value means our evidence against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is too strong to ignore</a:t>
                </a:r>
              </a:p>
              <a:p>
                <a:pPr lvl="1"/>
                <a:r>
                  <a:rPr dirty="0"/>
                  <a:t>How strong it needs to be is controlled by our choice of </a:t>
                </a:r>
                <a14:m>
                  <m:oMath xmlns:m="http://schemas.openxmlformats.org/officeDocument/2006/math">
                    <m:r>
                      <a:rPr>
                        <a:latin typeface="Cambria Math" panose="02040503050406030204" pitchFamily="18" charset="0"/>
                      </a:rPr>
                      <m:t>𝛼</m:t>
                    </m:r>
                  </m:oMath>
                </a14:m>
                <a:endParaRPr dirty="0"/>
              </a:p>
              <a:p>
                <a:pPr lvl="1"/>
                <a:r>
                  <a:rPr b="1" dirty="0"/>
                  <a:t>Smaller </a:t>
                </a:r>
                <a14:m>
                  <m:oMath xmlns:m="http://schemas.openxmlformats.org/officeDocument/2006/math">
                    <m:r>
                      <a:rPr>
                        <a:latin typeface="Cambria Math" panose="02040503050406030204" pitchFamily="18" charset="0"/>
                      </a:rPr>
                      <m:t>𝛼</m:t>
                    </m:r>
                  </m:oMath>
                </a14:m>
                <a:r>
                  <a:rPr dirty="0"/>
                  <a:t> means we need </a:t>
                </a:r>
                <a:r>
                  <a:rPr b="1" dirty="0"/>
                  <a:t>stronger evidence</a:t>
                </a:r>
                <a:r>
                  <a:rPr dirty="0"/>
                  <a:t>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a more </a:t>
                </a:r>
                <a:r>
                  <a:rPr b="1" dirty="0"/>
                  <a:t>conservative</a:t>
                </a:r>
                <a:r>
                  <a:rPr dirty="0"/>
                  <a:t> test</a:t>
                </a:r>
              </a:p>
              <a:p>
                <a:pPr lvl="0"/>
                <a:r>
                  <a:rPr dirty="0"/>
                  <a:t>Together the p-value and the significance threshold </a:t>
                </a:r>
                <a14:m>
                  <m:oMath xmlns:m="http://schemas.openxmlformats.org/officeDocument/2006/math">
                    <m:r>
                      <a:rPr>
                        <a:latin typeface="Cambria Math" panose="02040503050406030204" pitchFamily="18" charset="0"/>
                      </a:rPr>
                      <m:t>𝛼</m:t>
                    </m:r>
                  </m:oMath>
                </a14:m>
                <a:r>
                  <a:rPr dirty="0"/>
                  <a:t> determine whether we reject or fail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The decision rule of the hypothesis test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0"/>
                <a:ext cx="8229600" cy="3737371"/>
              </a:xfrm>
              <a:blipFill>
                <a:blip r:embed="rId2"/>
                <a:stretch>
                  <a:fillRect l="-963" t="-2773"/>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normAutofit fontScale="92500" lnSpcReduction="10000"/>
          </a:bodyPr>
          <a:lstStyle/>
          <a:p>
            <a:pPr marL="0" lvl="0" indent="0">
              <a:buNone/>
            </a:pPr>
            <a:r>
              <a:rPr dirty="0"/>
              <a:t>Statistical inference seeks to characterize the uncertainty in estimates</a:t>
            </a:r>
          </a:p>
          <a:p>
            <a:pPr lvl="0"/>
            <a:r>
              <a:rPr dirty="0"/>
              <a:t>Statistics are estimates of population parameters</a:t>
            </a:r>
          </a:p>
          <a:p>
            <a:pPr lvl="0"/>
            <a:r>
              <a:rPr lang="en-US" dirty="0"/>
              <a:t>Statistical i</a:t>
            </a:r>
            <a:r>
              <a:rPr dirty="0"/>
              <a:t>nferences must consider the uncertainty in the estimates</a:t>
            </a:r>
          </a:p>
          <a:p>
            <a:pPr lvl="0"/>
            <a:r>
              <a:rPr dirty="0"/>
              <a:t>Confidence intervals quantify uncertainty in statistical estimates</a:t>
            </a:r>
          </a:p>
          <a:p>
            <a:pPr lvl="1"/>
            <a:r>
              <a:rPr b="1" dirty="0"/>
              <a:t>Two-sided confidence intervals:</a:t>
            </a:r>
            <a:r>
              <a:rPr dirty="0"/>
              <a:t> express confidence that a value is within some range around the point estimate</a:t>
            </a:r>
          </a:p>
          <a:p>
            <a:pPr lvl="1"/>
            <a:r>
              <a:rPr b="1" dirty="0"/>
              <a:t>One-sided confidence intervals:</a:t>
            </a:r>
            <a:r>
              <a:rPr dirty="0"/>
              <a:t> express confidence that the point estimate is greater or less than some range of values</a:t>
            </a:r>
          </a:p>
          <a:p>
            <a:pPr lvl="0"/>
            <a:r>
              <a:rPr dirty="0"/>
              <a:t>Hypothesis tests based on the confidence we have that variation in statistic arises from sampling variation alone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 to Statistical Inference</a:t>
            </a:r>
          </a:p>
        </p:txBody>
      </p:sp>
      <p:sp>
        <p:nvSpPr>
          <p:cNvPr id="3" name="Content Placeholder 2"/>
          <p:cNvSpPr>
            <a:spLocks noGrp="1"/>
          </p:cNvSpPr>
          <p:nvPr>
            <p:ph idx="1"/>
          </p:nvPr>
        </p:nvSpPr>
        <p:spPr/>
        <p:txBody>
          <a:bodyPr/>
          <a:lstStyle/>
          <a:p>
            <a:pPr marL="0" lvl="0" indent="0">
              <a:buNone/>
            </a:pPr>
            <a:r>
              <a:rPr dirty="0"/>
              <a:t>All statistical inference has uncertainty</a:t>
            </a:r>
          </a:p>
          <a:p>
            <a:pPr lvl="0"/>
            <a:r>
              <a:rPr dirty="0"/>
              <a:t>Characterization of uncertainty is a goal of statistical inference</a:t>
            </a:r>
          </a:p>
          <a:p>
            <a:pPr lvl="1"/>
            <a:r>
              <a:rPr dirty="0"/>
              <a:t>Any model using real-world data has inherent uncertainty</a:t>
            </a:r>
            <a:endParaRPr lang="en-US" dirty="0"/>
          </a:p>
          <a:p>
            <a:pPr lvl="1"/>
            <a:r>
              <a:rPr lang="en-US" dirty="0"/>
              <a:t>Quantification of uncertainty is vital to trustworthy inference </a:t>
            </a:r>
            <a:endParaRPr dirty="0"/>
          </a:p>
          <a:p>
            <a:pPr lvl="0"/>
            <a:r>
              <a:rPr dirty="0"/>
              <a:t>Statistical inference seeks to avoid being </a:t>
            </a:r>
            <a:r>
              <a:rPr b="1" dirty="0">
                <a:hlinkClick r:id="rId2"/>
              </a:rPr>
              <a:t>fooled by randomness</a:t>
            </a:r>
            <a:r>
              <a:rPr dirty="0"/>
              <a:t>; A catchy title of a book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867229"/>
            <a:ext cx="8160656" cy="780142"/>
          </a:xfrm>
        </p:spPr>
        <p:txBody>
          <a:bodyPr>
            <a:noAutofit/>
          </a:bodyPr>
          <a:lstStyle/>
          <a:p>
            <a:pPr marL="0" lvl="0" indent="0">
              <a:buNone/>
            </a:pPr>
            <a:r>
              <a:rPr sz="2000" dirty="0"/>
              <a:t>All statistical inference has uncertainty</a:t>
            </a:r>
          </a:p>
          <a:p>
            <a:pPr lvl="0"/>
            <a:r>
              <a:rPr sz="2000" dirty="0"/>
              <a:t>A very few examples of false inference from randomness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26184591"/>
              </p:ext>
            </p:extLst>
          </p:nvPr>
        </p:nvGraphicFramePr>
        <p:xfrm>
          <a:off x="522514" y="1716213"/>
          <a:ext cx="8331200" cy="3378940"/>
        </p:xfrm>
        <a:graphic>
          <a:graphicData uri="http://schemas.openxmlformats.org/drawingml/2006/table">
            <a:tbl>
              <a:tblPr firstRow="1" bandRow="1">
                <a:tableStyleId>{5C22544A-7EE6-4342-B048-85BDC9FD1C3A}</a:tableStyleId>
              </a:tblPr>
              <a:tblGrid>
                <a:gridCol w="4165600">
                  <a:extLst>
                    <a:ext uri="{9D8B030D-6E8A-4147-A177-3AD203B41FA5}">
                      <a16:colId xmlns:a16="http://schemas.microsoft.com/office/drawing/2014/main" val="20000"/>
                    </a:ext>
                  </a:extLst>
                </a:gridCol>
                <a:gridCol w="4165600">
                  <a:extLst>
                    <a:ext uri="{9D8B030D-6E8A-4147-A177-3AD203B41FA5}">
                      <a16:colId xmlns:a16="http://schemas.microsoft.com/office/drawing/2014/main" val="20001"/>
                    </a:ext>
                  </a:extLst>
                </a:gridCol>
              </a:tblGrid>
              <a:tr h="343292">
                <a:tc>
                  <a:txBody>
                    <a:bodyPr/>
                    <a:lstStyle/>
                    <a:p>
                      <a:pPr marL="0" lvl="0" indent="0" algn="l">
                        <a:buNone/>
                      </a:pPr>
                      <a:r>
                        <a:rPr sz="1800"/>
                        <a:t>Hypothesis</a:t>
                      </a:r>
                    </a:p>
                  </a:txBody>
                  <a:tcPr/>
                </a:tc>
                <a:tc>
                  <a:txBody>
                    <a:bodyPr/>
                    <a:lstStyle/>
                    <a:p>
                      <a:pPr marL="0" lvl="0" indent="0" algn="l">
                        <a:buNone/>
                      </a:pPr>
                      <a:r>
                        <a:rPr sz="1800" dirty="0"/>
                        <a:t>Fooled by Randomness</a:t>
                      </a:r>
                    </a:p>
                  </a:txBody>
                  <a:tcPr/>
                </a:tc>
                <a:extLst>
                  <a:ext uri="{0D108BD9-81ED-4DB2-BD59-A6C34878D82A}">
                    <a16:rowId xmlns:a16="http://schemas.microsoft.com/office/drawing/2014/main" val="10000"/>
                  </a:ext>
                </a:extLst>
              </a:tr>
              <a:tr h="580956">
                <a:tc>
                  <a:txBody>
                    <a:bodyPr/>
                    <a:lstStyle/>
                    <a:p>
                      <a:pPr marL="0" lvl="0" indent="0" algn="l">
                        <a:buNone/>
                      </a:pPr>
                      <a:r>
                        <a:rPr sz="1800"/>
                        <a:t>How certain are you that eating fast food improves your health?</a:t>
                      </a:r>
                    </a:p>
                  </a:txBody>
                  <a:tcPr/>
                </a:tc>
                <a:tc>
                  <a:txBody>
                    <a:bodyPr/>
                    <a:lstStyle/>
                    <a:p>
                      <a:pPr marL="0" lvl="0" indent="0" algn="l">
                        <a:buNone/>
                      </a:pPr>
                      <a:r>
                        <a:rPr sz="1800"/>
                        <a:t>Some of my friends are doing great on this diet</a:t>
                      </a:r>
                    </a:p>
                  </a:txBody>
                  <a:tcPr/>
                </a:tc>
                <a:extLst>
                  <a:ext uri="{0D108BD9-81ED-4DB2-BD59-A6C34878D82A}">
                    <a16:rowId xmlns:a16="http://schemas.microsoft.com/office/drawing/2014/main" val="10001"/>
                  </a:ext>
                </a:extLst>
              </a:tr>
              <a:tr h="818620">
                <a:tc>
                  <a:txBody>
                    <a:bodyPr/>
                    <a:lstStyle/>
                    <a:p>
                      <a:pPr marL="0" lvl="0" indent="0" algn="l">
                        <a:buNone/>
                      </a:pPr>
                      <a:r>
                        <a:rPr sz="1800"/>
                        <a:t>How much confidence should we have that a marketing campaign increased sales?</a:t>
                      </a:r>
                    </a:p>
                  </a:txBody>
                  <a:tcPr/>
                </a:tc>
                <a:tc>
                  <a:txBody>
                    <a:bodyPr/>
                    <a:lstStyle/>
                    <a:p>
                      <a:pPr marL="0" lvl="0" indent="0" algn="l">
                        <a:buNone/>
                      </a:pPr>
                      <a:r>
                        <a:rPr sz="1800" dirty="0"/>
                        <a:t>Sales are up in the last month since the campaign started</a:t>
                      </a:r>
                    </a:p>
                  </a:txBody>
                  <a:tcPr/>
                </a:tc>
                <a:extLst>
                  <a:ext uri="{0D108BD9-81ED-4DB2-BD59-A6C34878D82A}">
                    <a16:rowId xmlns:a16="http://schemas.microsoft.com/office/drawing/2014/main" val="10002"/>
                  </a:ext>
                </a:extLst>
              </a:tr>
              <a:tr h="818620">
                <a:tc>
                  <a:txBody>
                    <a:bodyPr/>
                    <a:lstStyle/>
                    <a:p>
                      <a:pPr marL="0" lvl="0" indent="0" algn="l">
                        <a:buNone/>
                      </a:pPr>
                      <a:r>
                        <a:rPr sz="1800"/>
                        <a:t>How effective is a certain stock trading strategy for actually improving returns?</a:t>
                      </a:r>
                    </a:p>
                  </a:txBody>
                  <a:tcPr/>
                </a:tc>
                <a:tc>
                  <a:txBody>
                    <a:bodyPr/>
                    <a:lstStyle/>
                    <a:p>
                      <a:pPr marL="0" lvl="0" indent="0" algn="l">
                        <a:buNone/>
                      </a:pPr>
                      <a:r>
                        <a:rPr sz="1800"/>
                        <a:t>Traders using this strategy have made money recently</a:t>
                      </a:r>
                    </a:p>
                  </a:txBody>
                  <a:tcPr/>
                </a:tc>
                <a:extLst>
                  <a:ext uri="{0D108BD9-81ED-4DB2-BD59-A6C34878D82A}">
                    <a16:rowId xmlns:a16="http://schemas.microsoft.com/office/drawing/2014/main" val="10003"/>
                  </a:ext>
                </a:extLst>
              </a:tr>
              <a:tr h="580956">
                <a:tc>
                  <a:txBody>
                    <a:bodyPr/>
                    <a:lstStyle/>
                    <a:p>
                      <a:pPr marL="0" lvl="0" indent="0" algn="l">
                        <a:buNone/>
                      </a:pPr>
                      <a:r>
                        <a:rPr sz="1800"/>
                        <a:t>How good are the model parameter estimates?</a:t>
                      </a:r>
                    </a:p>
                  </a:txBody>
                  <a:tcPr/>
                </a:tc>
                <a:tc>
                  <a:txBody>
                    <a:bodyPr/>
                    <a:lstStyle/>
                    <a:p>
                      <a:pPr marL="0" lvl="0" indent="0" algn="l">
                        <a:buNone/>
                      </a:pPr>
                      <a:r>
                        <a:rPr sz="1800" dirty="0"/>
                        <a:t>The model has made accurate predictions so far</a:t>
                      </a:r>
                    </a:p>
                  </a:txBody>
                  <a:tcPr/>
                </a:tc>
                <a:extLst>
                  <a:ext uri="{0D108BD9-81ED-4DB2-BD59-A6C34878D82A}">
                    <a16:rowId xmlns:a16="http://schemas.microsoft.com/office/drawing/2014/main" val="10004"/>
                  </a:ext>
                </a:extLst>
              </a:tr>
            </a:tbl>
          </a:graphicData>
        </a:graphic>
      </p:graphicFrame>
      <p:sp>
        <p:nvSpPr>
          <p:cNvPr id="7" name="Title 1">
            <a:extLst>
              <a:ext uri="{FF2B5EF4-FFF2-40B4-BE49-F238E27FC236}">
                <a16:creationId xmlns:a16="http://schemas.microsoft.com/office/drawing/2014/main" id="{61CC190D-9365-A0D2-0150-EDA701247CAA}"/>
              </a:ext>
            </a:extLst>
          </p:cNvPr>
          <p:cNvSpPr>
            <a:spLocks noGrp="1"/>
          </p:cNvSpPr>
          <p:nvPr>
            <p:ph type="title"/>
          </p:nvPr>
        </p:nvSpPr>
        <p:spPr>
          <a:xfrm>
            <a:off x="457200" y="205979"/>
            <a:ext cx="8229600" cy="512478"/>
          </a:xfrm>
        </p:spPr>
        <p:txBody>
          <a:bodyPr>
            <a:normAutofit fontScale="90000"/>
          </a:bodyPr>
          <a:lstStyle/>
          <a:p>
            <a:pPr marL="0" lvl="0" indent="0" algn="ctr">
              <a:buNone/>
            </a:pPr>
            <a:r>
              <a:rPr sz="3200" dirty="0"/>
              <a:t>Introduction to Statistical Inference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Applications of Statistical Inference</a:t>
            </a:r>
          </a:p>
        </p:txBody>
      </p:sp>
      <p:sp>
        <p:nvSpPr>
          <p:cNvPr id="3" name="Content Placeholder 2"/>
          <p:cNvSpPr>
            <a:spLocks noGrp="1"/>
          </p:cNvSpPr>
          <p:nvPr>
            <p:ph idx="1"/>
          </p:nvPr>
        </p:nvSpPr>
        <p:spPr>
          <a:xfrm>
            <a:off x="457200" y="1099458"/>
            <a:ext cx="8229600" cy="3929742"/>
          </a:xfrm>
        </p:spPr>
        <p:txBody>
          <a:bodyPr>
            <a:normAutofit fontScale="85000" lnSpcReduction="20000"/>
          </a:bodyPr>
          <a:lstStyle/>
          <a:p>
            <a:pPr marL="0" lvl="0" indent="0">
              <a:buNone/>
            </a:pPr>
            <a:r>
              <a:rPr dirty="0"/>
              <a:t>Confusingly, the term statistical inference is applied in many contexts</a:t>
            </a:r>
          </a:p>
          <a:p>
            <a:r>
              <a:rPr b="1" dirty="0"/>
              <a:t>Inference on differences in distributions:</a:t>
            </a:r>
            <a:r>
              <a:rPr dirty="0"/>
              <a:t> Are samples drawn from the same distribution or not?</a:t>
            </a:r>
            <a:endParaRPr lang="en-US" dirty="0"/>
          </a:p>
          <a:p>
            <a:pPr lvl="1"/>
            <a:r>
              <a:rPr lang="en-US" dirty="0"/>
              <a:t>The</a:t>
            </a:r>
            <a:r>
              <a:rPr dirty="0"/>
              <a:t> </a:t>
            </a:r>
            <a:r>
              <a:rPr b="1" dirty="0"/>
              <a:t>null hypothesis</a:t>
            </a:r>
            <a:r>
              <a:rPr lang="en-US" b="1" dirty="0"/>
              <a:t>; </a:t>
            </a:r>
            <a:r>
              <a:rPr dirty="0"/>
              <a:t>the distributions are the same</a:t>
            </a:r>
          </a:p>
          <a:p>
            <a:r>
              <a:rPr b="1" dirty="0"/>
              <a:t>Inference for model parameters and model selection:</a:t>
            </a:r>
            <a:r>
              <a:rPr dirty="0"/>
              <a:t> Statistical models, including machine learning models, </a:t>
            </a:r>
            <a:r>
              <a:rPr lang="en-US" dirty="0"/>
              <a:t>use estimates of </a:t>
            </a:r>
            <a:r>
              <a:rPr dirty="0"/>
              <a:t>unknown parameter</a:t>
            </a:r>
            <a:r>
              <a:rPr lang="en-US" dirty="0"/>
              <a:t>s</a:t>
            </a:r>
          </a:p>
          <a:p>
            <a:pPr lvl="1"/>
            <a:r>
              <a:rPr dirty="0"/>
              <a:t>Compute </a:t>
            </a:r>
            <a:r>
              <a:rPr b="1" dirty="0"/>
              <a:t>uncertainty in model parameter </a:t>
            </a:r>
            <a:r>
              <a:rPr dirty="0"/>
              <a:t>estimate</a:t>
            </a:r>
            <a:r>
              <a:rPr lang="en-US" dirty="0"/>
              <a:t>s   </a:t>
            </a:r>
          </a:p>
          <a:p>
            <a:pPr lvl="1"/>
            <a:r>
              <a:rPr lang="en-US" dirty="0"/>
              <a:t>Test hypothesis that the parameter values are not significant </a:t>
            </a:r>
          </a:p>
          <a:p>
            <a:pPr lvl="1"/>
            <a:r>
              <a:rPr lang="en-US" dirty="0"/>
              <a:t>Test if differences in model</a:t>
            </a:r>
            <a:r>
              <a:rPr dirty="0"/>
              <a:t> performance</a:t>
            </a:r>
            <a:r>
              <a:rPr lang="en-US" dirty="0"/>
              <a:t> are significant   </a:t>
            </a:r>
            <a:endParaRPr dirty="0"/>
          </a:p>
          <a:p>
            <a:r>
              <a:rPr b="1" dirty="0"/>
              <a:t>Inference for prediction:</a:t>
            </a:r>
            <a:r>
              <a:rPr dirty="0"/>
              <a:t> In recent decades the distinction between prediction and classical inference has blurred</a:t>
            </a:r>
            <a:endParaRPr lang="en-US" dirty="0"/>
          </a:p>
          <a:p>
            <a:pPr lvl="1"/>
            <a:r>
              <a:rPr lang="en-US" dirty="0"/>
              <a:t>E</a:t>
            </a:r>
            <a:r>
              <a:rPr dirty="0"/>
              <a:t>xample, classification</a:t>
            </a:r>
            <a:r>
              <a:rPr lang="en-US" dirty="0"/>
              <a:t> </a:t>
            </a:r>
            <a:r>
              <a:rPr dirty="0"/>
              <a:t>decision rules determine the most likely class for each case of input values</a:t>
            </a:r>
            <a:endParaRPr lang="en-US" dirty="0"/>
          </a:p>
          <a:p>
            <a:pPr lvl="1"/>
            <a:r>
              <a:rPr lang="en-US" dirty="0"/>
              <a:t>I</a:t>
            </a:r>
            <a:r>
              <a:rPr dirty="0"/>
              <a:t>nference also used to determine the confidence in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Types of Hypothesis Tests</a:t>
            </a:r>
          </a:p>
        </p:txBody>
      </p:sp>
      <p:sp>
        <p:nvSpPr>
          <p:cNvPr id="3" name="Content Placeholder 2"/>
          <p:cNvSpPr>
            <a:spLocks noGrp="1"/>
          </p:cNvSpPr>
          <p:nvPr>
            <p:ph idx="1"/>
          </p:nvPr>
        </p:nvSpPr>
        <p:spPr>
          <a:xfrm>
            <a:off x="457200" y="1034144"/>
            <a:ext cx="8229600" cy="3980542"/>
          </a:xfrm>
        </p:spPr>
        <p:txBody>
          <a:bodyPr>
            <a:normAutofit fontScale="77500" lnSpcReduction="20000"/>
          </a:bodyPr>
          <a:lstStyle/>
          <a:p>
            <a:r>
              <a:rPr dirty="0"/>
              <a:t>Different tests for </a:t>
            </a:r>
            <a:r>
              <a:rPr b="1" dirty="0"/>
              <a:t>one sample</a:t>
            </a:r>
            <a:r>
              <a:rPr dirty="0"/>
              <a:t>, </a:t>
            </a:r>
            <a:r>
              <a:rPr b="1" dirty="0"/>
              <a:t>two samples</a:t>
            </a:r>
            <a:r>
              <a:rPr dirty="0"/>
              <a:t> or more</a:t>
            </a:r>
            <a:endParaRPr lang="en-US" dirty="0"/>
          </a:p>
          <a:p>
            <a:r>
              <a:rPr b="1" dirty="0"/>
              <a:t>Parametric</a:t>
            </a:r>
            <a:r>
              <a:rPr dirty="0"/>
              <a:t> test uses assumptions about the</a:t>
            </a:r>
            <a:r>
              <a:rPr lang="en-US" dirty="0"/>
              <a:t> sample</a:t>
            </a:r>
            <a:r>
              <a:rPr dirty="0"/>
              <a:t> distribution</a:t>
            </a:r>
            <a:endParaRPr lang="en-US" dirty="0"/>
          </a:p>
          <a:p>
            <a:r>
              <a:rPr b="1" dirty="0"/>
              <a:t>Non-parametric</a:t>
            </a:r>
            <a:r>
              <a:rPr dirty="0"/>
              <a:t> tests make no distribution assumptions</a:t>
            </a:r>
            <a:endParaRPr lang="en-US" dirty="0"/>
          </a:p>
          <a:p>
            <a:r>
              <a:rPr dirty="0"/>
              <a:t>Select test for </a:t>
            </a:r>
            <a:r>
              <a:rPr b="1" dirty="0"/>
              <a:t>discrete</a:t>
            </a:r>
            <a:r>
              <a:rPr lang="en-US" b="1" dirty="0"/>
              <a:t>, </a:t>
            </a:r>
            <a:r>
              <a:rPr b="1" dirty="0"/>
              <a:t>continuous</a:t>
            </a:r>
            <a:r>
              <a:rPr lang="en-US" b="1" dirty="0"/>
              <a:t> or</a:t>
            </a:r>
            <a:r>
              <a:rPr dirty="0"/>
              <a:t> </a:t>
            </a:r>
            <a:r>
              <a:rPr b="1" dirty="0"/>
              <a:t>numeric</a:t>
            </a:r>
            <a:r>
              <a:rPr lang="en-US" b="1" dirty="0"/>
              <a:t>,</a:t>
            </a:r>
            <a:r>
              <a:rPr b="1" dirty="0"/>
              <a:t> categorical</a:t>
            </a:r>
            <a:r>
              <a:rPr dirty="0"/>
              <a:t>, </a:t>
            </a:r>
            <a:r>
              <a:rPr b="1" dirty="0"/>
              <a:t>ordinal, interval</a:t>
            </a:r>
            <a:r>
              <a:rPr dirty="0"/>
              <a:t>,</a:t>
            </a:r>
            <a:r>
              <a:rPr lang="en-US" dirty="0"/>
              <a:t> </a:t>
            </a:r>
            <a:r>
              <a:rPr lang="en-US" b="1" dirty="0"/>
              <a:t>count</a:t>
            </a:r>
            <a:r>
              <a:rPr lang="en-US" dirty="0"/>
              <a:t>,</a:t>
            </a:r>
            <a:r>
              <a:rPr dirty="0"/>
              <a:t> </a:t>
            </a:r>
            <a:r>
              <a:rPr b="1" dirty="0"/>
              <a:t>ratio</a:t>
            </a:r>
            <a:r>
              <a:rPr lang="en-US" b="1" dirty="0"/>
              <a:t>s, …</a:t>
            </a:r>
            <a:endParaRPr lang="en-US" dirty="0"/>
          </a:p>
          <a:p>
            <a:r>
              <a:rPr dirty="0"/>
              <a:t>Tests can compare:</a:t>
            </a:r>
            <a:endParaRPr lang="en-US" dirty="0"/>
          </a:p>
          <a:p>
            <a:pPr lvl="1"/>
            <a:r>
              <a:rPr dirty="0"/>
              <a:t>effect size (e.g. means)</a:t>
            </a:r>
            <a:endParaRPr lang="en-US" dirty="0"/>
          </a:p>
          <a:p>
            <a:pPr lvl="1"/>
            <a:r>
              <a:rPr lang="en-US" dirty="0"/>
              <a:t>V</a:t>
            </a:r>
            <a:r>
              <a:rPr dirty="0"/>
              <a:t>ariance</a:t>
            </a:r>
            <a:endParaRPr lang="en-US" dirty="0"/>
          </a:p>
          <a:p>
            <a:pPr lvl="1"/>
            <a:r>
              <a:rPr dirty="0"/>
              <a:t>goodness of fit</a:t>
            </a:r>
            <a:endParaRPr lang="en-US" dirty="0"/>
          </a:p>
          <a:p>
            <a:pPr lvl="1"/>
            <a:r>
              <a:rPr lang="en-US" dirty="0"/>
              <a:t>C</a:t>
            </a:r>
            <a:r>
              <a:rPr dirty="0"/>
              <a:t>orrelation</a:t>
            </a:r>
            <a:endParaRPr lang="en-US" dirty="0"/>
          </a:p>
          <a:p>
            <a:pPr lvl="1"/>
            <a:r>
              <a:rPr lang="en-US" dirty="0"/>
              <a:t>H</a:t>
            </a:r>
            <a:r>
              <a:rPr dirty="0"/>
              <a:t>eteroskedasticity</a:t>
            </a:r>
            <a:endParaRPr lang="en-US" dirty="0"/>
          </a:p>
          <a:p>
            <a:pPr lvl="1"/>
            <a:r>
              <a:rPr dirty="0"/>
              <a:t>distribution assumptions</a:t>
            </a:r>
            <a:endParaRPr lang="en-US" dirty="0"/>
          </a:p>
          <a:p>
            <a:pPr lvl="1"/>
            <a:r>
              <a:rPr dirty="0"/>
              <a:t>Independence</a:t>
            </a:r>
            <a:endParaRPr lang="en-US" dirty="0"/>
          </a:p>
          <a:p>
            <a:pPr lvl="1"/>
            <a:r>
              <a:rPr lang="en-US" dirty="0"/>
              <a:t>Etc.</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a:xfrm>
            <a:off x="457200" y="1200151"/>
            <a:ext cx="8229600" cy="3654878"/>
          </a:xfrm>
        </p:spPr>
        <p:txBody>
          <a:bodyPr>
            <a:normAutofit/>
          </a:bodyPr>
          <a:lstStyle/>
          <a:p>
            <a:pPr marL="0" lvl="0" indent="0">
              <a:buNone/>
            </a:pPr>
            <a:r>
              <a:rPr b="1" dirty="0"/>
              <a:t>Hypothesis testing</a:t>
            </a:r>
            <a:r>
              <a:rPr dirty="0"/>
              <a:t> seeks to answer the question, are the differences in a statistic </a:t>
            </a:r>
            <a:r>
              <a:rPr b="1" dirty="0"/>
              <a:t>statistically significant</a:t>
            </a:r>
            <a:r>
              <a:rPr dirty="0"/>
              <a:t>?</a:t>
            </a:r>
          </a:p>
          <a:p>
            <a:pPr lvl="0"/>
            <a:r>
              <a:rPr dirty="0"/>
              <a:t>Statistical significance must not be confused importance to the problem being addressed!</a:t>
            </a:r>
            <a:endParaRPr lang="en-US" dirty="0"/>
          </a:p>
          <a:p>
            <a:pPr lvl="0"/>
            <a:r>
              <a:rPr dirty="0"/>
              <a:t>In 1922, Ronald A. Fisher warned:</a:t>
            </a:r>
          </a:p>
          <a:p>
            <a:pPr marL="342900" lvl="1" indent="0">
              <a:buNone/>
            </a:pPr>
            <a:r>
              <a:rPr i="1" dirty="0"/>
              <a:t>“I believe that no one who is familiar, either with mathematical advances in other fields, or with the range of special biological conditions to be considered, would ever conceive that everything could be summed up in a single mathematical formula, however complex.”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p:txBody>
          <a:bodyPr>
            <a:normAutofit lnSpcReduction="10000"/>
          </a:bodyPr>
          <a:lstStyle/>
          <a:p>
            <a:pPr marL="0" lvl="0" indent="0">
              <a:buNone/>
            </a:pPr>
            <a:r>
              <a:rPr dirty="0"/>
              <a:t>Many statisticians say that a statistically significant result indicates a relationship worthy of further investigation</a:t>
            </a:r>
            <a:r>
              <a:rPr lang="en-US" dirty="0"/>
              <a:t> by methods </a:t>
            </a:r>
            <a:r>
              <a:rPr dirty="0"/>
              <a:t>includ</a:t>
            </a:r>
            <a:r>
              <a:rPr lang="en-US" dirty="0"/>
              <a:t>ing</a:t>
            </a:r>
            <a:r>
              <a:rPr dirty="0"/>
              <a:t>:</a:t>
            </a:r>
          </a:p>
          <a:p>
            <a:pPr lvl="0"/>
            <a:r>
              <a:rPr dirty="0"/>
              <a:t>Gather more data, either observational or experimental</a:t>
            </a:r>
          </a:p>
          <a:p>
            <a:pPr lvl="0"/>
            <a:r>
              <a:rPr dirty="0"/>
              <a:t>Find other variables which might illuminate the relationship under investigation</a:t>
            </a:r>
          </a:p>
          <a:p>
            <a:pPr lvl="0"/>
            <a:r>
              <a:rPr dirty="0"/>
              <a:t>Consider the theoretical basis of the relationship. e.g., can known science add understanding?</a:t>
            </a:r>
            <a:endParaRPr lang="en-US" dirty="0"/>
          </a:p>
          <a:p>
            <a:pPr lvl="0"/>
            <a:r>
              <a:rPr lang="en-US" dirty="0"/>
              <a:t>Etc.</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p:sp>
        <p:nvSpPr>
          <p:cNvPr id="3" name="Content Placeholder 2"/>
          <p:cNvSpPr>
            <a:spLocks noGrp="1"/>
          </p:cNvSpPr>
          <p:nvPr>
            <p:ph idx="1"/>
          </p:nvPr>
        </p:nvSpPr>
        <p:spPr>
          <a:xfrm>
            <a:off x="457200" y="1121229"/>
            <a:ext cx="8229600" cy="3976914"/>
          </a:xfrm>
        </p:spPr>
        <p:txBody>
          <a:bodyPr>
            <a:normAutofit fontScale="92500" lnSpcReduction="20000"/>
          </a:bodyPr>
          <a:lstStyle/>
          <a:p>
            <a:pPr marL="0" lvl="0" indent="0">
              <a:buNone/>
            </a:pPr>
            <a:r>
              <a:rPr dirty="0"/>
              <a:t>In frequentist statistics uncertainty of an inference is expressed in terms of a </a:t>
            </a:r>
            <a:r>
              <a:rPr b="1" dirty="0"/>
              <a:t>confidence interval</a:t>
            </a:r>
          </a:p>
          <a:p>
            <a:pPr lvl="0"/>
            <a:r>
              <a:rPr dirty="0"/>
              <a:t>A confidence interval is defined as the expected </a:t>
            </a:r>
            <a:r>
              <a:rPr lang="en-US" dirty="0"/>
              <a:t>variation</a:t>
            </a:r>
            <a:r>
              <a:rPr dirty="0"/>
              <a:t> of a statistical </a:t>
            </a:r>
            <a:r>
              <a:rPr b="1" dirty="0"/>
              <a:t>point estimate</a:t>
            </a:r>
            <a:r>
              <a:rPr lang="en-US" dirty="0"/>
              <a:t> from </a:t>
            </a:r>
            <a:r>
              <a:rPr lang="en-US" b="1" dirty="0"/>
              <a:t>random sampling alone</a:t>
            </a:r>
          </a:p>
          <a:p>
            <a:pPr lvl="1"/>
            <a:r>
              <a:rPr dirty="0"/>
              <a:t>A </a:t>
            </a:r>
            <a:r>
              <a:rPr b="1" dirty="0"/>
              <a:t>point estimate</a:t>
            </a:r>
            <a:r>
              <a:rPr dirty="0"/>
              <a:t> is the best estimate of a statistic</a:t>
            </a:r>
            <a:r>
              <a:rPr lang="en-US" dirty="0"/>
              <a:t> from the sampled observations</a:t>
            </a:r>
            <a:endParaRPr dirty="0"/>
          </a:p>
          <a:p>
            <a:pPr lvl="1"/>
            <a:r>
              <a:rPr lang="en-US" dirty="0"/>
              <a:t>E</a:t>
            </a:r>
            <a:r>
              <a:rPr dirty="0"/>
              <a:t>xample, </a:t>
            </a:r>
            <a:r>
              <a:rPr lang="en-US" dirty="0"/>
              <a:t>a</a:t>
            </a:r>
            <a:r>
              <a:rPr dirty="0"/>
              <a:t> </a:t>
            </a:r>
            <a:r>
              <a:rPr b="1" dirty="0"/>
              <a:t>maximum likelihood estimate </a:t>
            </a:r>
            <a:r>
              <a:rPr dirty="0"/>
              <a:t>of a mode</a:t>
            </a:r>
            <a:r>
              <a:rPr lang="en-US" dirty="0"/>
              <a:t>l</a:t>
            </a:r>
            <a:r>
              <a:rPr dirty="0"/>
              <a:t> parameter given the </a:t>
            </a:r>
            <a:r>
              <a:rPr lang="en-US" dirty="0"/>
              <a:t>observations</a:t>
            </a:r>
            <a:endParaRPr dirty="0"/>
          </a:p>
          <a:p>
            <a:pPr lvl="0"/>
            <a:r>
              <a:rPr dirty="0"/>
              <a:t>Two types of </a:t>
            </a:r>
            <a:r>
              <a:rPr dirty="0" err="1"/>
              <a:t>of</a:t>
            </a:r>
            <a:r>
              <a:rPr dirty="0"/>
              <a:t> confidence intervals:</a:t>
            </a:r>
          </a:p>
          <a:p>
            <a:pPr lvl="1"/>
            <a:r>
              <a:rPr b="1" dirty="0"/>
              <a:t>Two-sided confidence intervals:</a:t>
            </a:r>
            <a:r>
              <a:rPr dirty="0"/>
              <a:t> express confidence that a </a:t>
            </a:r>
            <a:r>
              <a:rPr lang="en-US" dirty="0"/>
              <a:t>sample estimate </a:t>
            </a:r>
            <a:r>
              <a:rPr dirty="0"/>
              <a:t>is within some range around the point estimate</a:t>
            </a:r>
          </a:p>
          <a:p>
            <a:pPr lvl="1"/>
            <a:r>
              <a:rPr b="1" dirty="0"/>
              <a:t>One-sided confidence intervals:</a:t>
            </a:r>
            <a:r>
              <a:rPr dirty="0"/>
              <a:t> express confidence that the </a:t>
            </a:r>
            <a:r>
              <a:rPr lang="en-US" dirty="0"/>
              <a:t>sample</a:t>
            </a:r>
            <a:r>
              <a:rPr dirty="0"/>
              <a:t> estimate is greater or less than some range of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of Confidence 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946207"/>
                <a:ext cx="3516086" cy="4151936"/>
              </a:xfrm>
            </p:spPr>
            <p:txBody>
              <a:bodyPr>
                <a:normAutofit fontScale="70000" lnSpcReduction="20000"/>
              </a:bodyPr>
              <a:lstStyle/>
              <a:p>
                <a:pPr marL="0" lvl="0" indent="0">
                  <a:buNone/>
                </a:pPr>
                <a:r>
                  <a:rPr lang="en-US" dirty="0"/>
                  <a:t>How can we interpret the confidence interval?</a:t>
                </a:r>
              </a:p>
              <a:p>
                <a:pPr lvl="0"/>
                <a:r>
                  <a:rPr lang="en-US" dirty="0"/>
                  <a:t>Confidence intervals are with respect to the sampling distribution of a statistic </a:t>
                </a:r>
                <a14:m>
                  <m:oMath xmlns:m="http://schemas.openxmlformats.org/officeDocument/2006/math">
                    <m:r>
                      <a:rPr lang="en-US">
                        <a:latin typeface="Cambria Math" panose="02040503050406030204" pitchFamily="18" charset="0"/>
                      </a:rPr>
                      <m:t>𝑠</m:t>
                    </m:r>
                    <m:d>
                      <m:dPr>
                        <m:ctrlPr>
                          <a:rPr lang="ar-AE" i="1">
                            <a:latin typeface="Cambria Math" panose="02040503050406030204" pitchFamily="18" charset="0"/>
                          </a:rPr>
                        </m:ctrlPr>
                      </m:dPr>
                      <m:e>
                        <m:acc>
                          <m:accPr>
                            <m:chr m:val="̂"/>
                            <m:ctrlPr>
                              <a:rPr lang="ar-AE" i="1">
                                <a:latin typeface="Cambria Math" panose="02040503050406030204" pitchFamily="18" charset="0"/>
                              </a:rPr>
                            </m:ctrlPr>
                          </m:accPr>
                          <m:e>
                            <m:r>
                              <a:rPr lang="ar-AE">
                                <a:latin typeface="Cambria Math" panose="02040503050406030204" pitchFamily="18" charset="0"/>
                              </a:rPr>
                              <m:t>ℱ</m:t>
                            </m:r>
                          </m:e>
                        </m:acc>
                      </m:e>
                    </m:d>
                  </m:oMath>
                </a14:m>
                <a:endParaRPr lang="ar-AE" dirty="0"/>
              </a:p>
              <a:p>
                <a:pPr lvl="0"/>
                <a:r>
                  <a:rPr lang="en-US" dirty="0"/>
                  <a:t>CIs are a </a:t>
                </a:r>
                <a:r>
                  <a:rPr lang="en-US" b="1" dirty="0"/>
                  <a:t>measure of variation from sampling alone</a:t>
                </a:r>
                <a:r>
                  <a:rPr lang="en-US" dirty="0"/>
                  <a:t> with probability </a:t>
                </a:r>
                <a14:m>
                  <m:oMath xmlns:m="http://schemas.openxmlformats.org/officeDocument/2006/math">
                    <m:r>
                      <a:rPr lang="en-US" b="0" i="0" smtClean="0">
                        <a:latin typeface="Cambria Math" panose="02040503050406030204" pitchFamily="18" charset="0"/>
                      </a:rPr>
                      <m:t>1</m:t>
                    </m:r>
                    <m:r>
                      <a:rPr lang="en-US" b="0" i="0" smtClean="0">
                        <a:latin typeface="Cambria Math" panose="02040503050406030204" pitchFamily="18" charset="0"/>
                      </a:rPr>
                      <m:t>−</m:t>
                    </m:r>
                    <m:r>
                      <a:rPr lang="en-US">
                        <a:latin typeface="Cambria Math" panose="02040503050406030204" pitchFamily="18" charset="0"/>
                      </a:rPr>
                      <m:t>𝛼</m:t>
                    </m:r>
                  </m:oMath>
                </a14:m>
                <a:r>
                  <a:rPr lang="en-US" dirty="0"/>
                  <a:t> - the basis of hypothesis testing!</a:t>
                </a:r>
              </a:p>
              <a:p>
                <a:pPr lvl="0"/>
                <a:r>
                  <a:rPr lang="en-US" dirty="0"/>
                  <a:t>With probability </a:t>
                </a:r>
                <a14:m>
                  <m:oMath xmlns:m="http://schemas.openxmlformats.org/officeDocument/2006/math">
                    <m:r>
                      <a:rPr lang="en-US" b="0" i="0" smtClean="0">
                        <a:latin typeface="Cambria Math" panose="02040503050406030204" pitchFamily="18" charset="0"/>
                      </a:rPr>
                      <m:t>1</m:t>
                    </m:r>
                    <m:r>
                      <a:rPr lang="en-US" b="0" i="0" smtClean="0">
                        <a:latin typeface="Cambria Math" panose="02040503050406030204" pitchFamily="18" charset="0"/>
                      </a:rPr>
                      <m:t>−</m:t>
                    </m:r>
                    <m:r>
                      <a:rPr lang="en-US">
                        <a:latin typeface="Cambria Math" panose="02040503050406030204" pitchFamily="18" charset="0"/>
                      </a:rPr>
                      <m:t>𝛼</m:t>
                    </m:r>
                  </m:oMath>
                </a14:m>
                <a:r>
                  <a:rPr lang="en-US" dirty="0"/>
                  <a:t> the sample statistic values computed from resamples of the population,</a:t>
                </a:r>
                <a14:m>
                  <m:oMath xmlns:m="http://schemas.openxmlformats.org/officeDocument/2006/math">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ℱ</m:t>
                            </m:r>
                          </m:e>
                        </m:acc>
                      </m:e>
                      <m:sub>
                        <m:r>
                          <a:rPr lang="ar-AE">
                            <a:latin typeface="Cambria Math" panose="02040503050406030204" pitchFamily="18" charset="0"/>
                          </a:rPr>
                          <m:t>𝑖</m:t>
                        </m:r>
                      </m:sub>
                    </m:sSub>
                  </m:oMath>
                </a14:m>
                <a:r>
                  <a:rPr lang="ar-AE" dirty="0"/>
                  <a:t> </a:t>
                </a:r>
                <a:r>
                  <a:rPr lang="en-US" dirty="0"/>
                  <a:t>are within the CI</a:t>
                </a:r>
              </a:p>
              <a:p>
                <a:pPr lvl="0"/>
                <a:r>
                  <a:rPr lang="en-US" dirty="0"/>
                  <a:t>Confidence intervals </a:t>
                </a:r>
                <a:r>
                  <a:rPr lang="en-US" b="1" dirty="0"/>
                  <a:t>do not indicate the probability the population parameter is within a range!</a:t>
                </a:r>
                <a:endParaRPr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46207"/>
                <a:ext cx="3516086" cy="4151936"/>
              </a:xfrm>
              <a:blipFill>
                <a:blip r:embed="rId2"/>
                <a:stretch>
                  <a:fillRect l="-1040" t="-1468" r="-693"/>
                </a:stretch>
              </a:blipFill>
            </p:spPr>
            <p:txBody>
              <a:bodyPr/>
              <a:lstStyle/>
              <a:p>
                <a:r>
                  <a:rPr lang="en-US">
                    <a:noFill/>
                  </a:rPr>
                  <a:t> </a:t>
                </a:r>
              </a:p>
            </p:txBody>
          </p:sp>
        </mc:Fallback>
      </mc:AlternateContent>
      <p:pic>
        <p:nvPicPr>
          <p:cNvPr id="4" name="Picture 1" descr="../images/SamplingDistribuion.png"/>
          <p:cNvPicPr>
            <a:picLocks noGrp="1" noChangeAspect="1"/>
          </p:cNvPicPr>
          <p:nvPr/>
        </p:nvPicPr>
        <p:blipFill>
          <a:blip r:embed="rId3"/>
          <a:stretch>
            <a:fillRect/>
          </a:stretch>
        </p:blipFill>
        <p:spPr bwMode="auto">
          <a:xfrm>
            <a:off x="3973286" y="1553028"/>
            <a:ext cx="5130800" cy="2882900"/>
          </a:xfrm>
          <a:prstGeom prst="rect">
            <a:avLst/>
          </a:prstGeom>
          <a:noFill/>
          <a:ln w="9525">
            <a:noFill/>
            <a:headEnd/>
            <a:tailEnd/>
          </a:ln>
        </p:spPr>
      </p:pic>
      <p:sp>
        <p:nvSpPr>
          <p:cNvPr id="5" name="TextBox 3"/>
          <p:cNvSpPr txBox="1"/>
          <p:nvPr/>
        </p:nvSpPr>
        <p:spPr>
          <a:xfrm>
            <a:off x="4034971" y="4672521"/>
            <a:ext cx="5080000" cy="336607"/>
          </a:xfrm>
          <a:prstGeom prst="rect">
            <a:avLst/>
          </a:prstGeom>
          <a:noFill/>
        </p:spPr>
        <p:txBody>
          <a:bodyPr/>
          <a:lstStyle/>
          <a:p>
            <a:pPr marL="0" lvl="0" indent="0" algn="ctr">
              <a:buNone/>
            </a:pPr>
            <a:r>
              <a:rPr sz="1600" dirty="0"/>
              <a:t>Sampling distribution of unknown population parameter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1050</TotalTime>
  <Words>1656</Words>
  <Application>Microsoft Office PowerPoint</Application>
  <PresentationFormat>On-screen Show (16:9)</PresentationFormat>
  <Paragraphs>158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Courier</vt:lpstr>
      <vt:lpstr>Office Theme</vt:lpstr>
      <vt:lpstr>Introduction to Inference and Confidence Intervals</vt:lpstr>
      <vt:lpstr>Introduction to Statistical Inference</vt:lpstr>
      <vt:lpstr>Introduction to Statistical Inference</vt:lpstr>
      <vt:lpstr>Applications of Statistical Inference</vt:lpstr>
      <vt:lpstr>Types of Hypothesis Tests</vt:lpstr>
      <vt:lpstr>Inference for Hypotheses</vt:lpstr>
      <vt:lpstr>Inference for Hypotheses</vt:lpstr>
      <vt:lpstr>Confidence Intervals; the Key to Inference</vt:lpstr>
      <vt:lpstr>Interpretation of Confidence Intervals</vt:lpstr>
      <vt:lpstr>Confidence Intervals; the Key to Inference</vt:lpstr>
      <vt:lpstr>Confidence Intervals; the Key to Inference</vt:lpstr>
      <vt:lpstr>Example; confidence intervals of the Normal distribution</vt:lpstr>
      <vt:lpstr>Example, Inference for the mean</vt:lpstr>
      <vt:lpstr>Confidence and Hypothesis Testing</vt:lpstr>
      <vt:lpstr>Cutoffs for Hypothesis Tests</vt:lpstr>
      <vt:lpstr>Hypothesis testing steps</vt:lpstr>
      <vt:lpstr>Hypothesis testing steps</vt:lpstr>
      <vt:lpstr>The P-Value</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Inference and Confidence Intervals</dc:title>
  <dc:creator>Steve Elston</dc:creator>
  <cp:keywords/>
  <cp:lastModifiedBy>Stephen Elston</cp:lastModifiedBy>
  <cp:revision>37</cp:revision>
  <dcterms:created xsi:type="dcterms:W3CDTF">2024-08-16T02:14:30Z</dcterms:created>
  <dcterms:modified xsi:type="dcterms:W3CDTF">2024-09-26T01:14:15Z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10/09/2023</vt:lpwstr>
  </property>
  <property fmtid="{D5CDD505-2E9C-101B-9397-08002B2CF9AE}" pid="3" name="output">
    <vt:lpwstr/>
  </property>
</Properties>
</file>