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1" r:id="rId22"/>
    <p:sldId id="276" r:id="rId23"/>
    <p:sldId id="302" r:id="rId24"/>
    <p:sldId id="277" r:id="rId25"/>
    <p:sldId id="278" r:id="rId26"/>
    <p:sldId id="279" r:id="rId27"/>
    <p:sldId id="280" r:id="rId28"/>
    <p:sldId id="300" r:id="rId29"/>
    <p:sldId id="303" r:id="rId30"/>
    <p:sldId id="281" r:id="rId31"/>
    <p:sldId id="282" r:id="rId32"/>
    <p:sldId id="28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ambridge.org/highereducation/books/computer-age-statistical-inference-student-edition/D9E017E05F047BE6A1702D847CB38DB9#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bridge.org/highereducation/books/computer-age-statistical-inference-student-edition/D9E017E05F047BE6A1702D847CB38DB9#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dirty="0"/>
              <a:t> </a:t>
            </a:r>
            <a:r>
              <a:rPr lang="en-US" dirty="0"/>
              <a:t>sample </a:t>
            </a:r>
            <a:r>
              <a:rPr dirty="0"/>
              <a:t>size n</a:t>
            </a:r>
            <a:endParaRPr lang="en-US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  <a:r>
              <a:rPr lang="en-US" dirty="0"/>
              <a:t> of the statistic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04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</a:t>
            </a:r>
            <a:r>
              <a:rPr b="1" dirty="0"/>
              <a:t>law of large numbers</a:t>
            </a:r>
            <a:r>
              <a:rPr dirty="0"/>
              <a:t>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385354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Percentile method </a:t>
                </a:r>
                <a:r>
                  <a:rPr lang="en-US" dirty="0"/>
                  <a:t>is a simple algorithm for computing bootstrap CIs</a:t>
                </a:r>
              </a:p>
              <a:p>
                <a:pPr lvl="0"/>
                <a:r>
                  <a:rPr lang="en-US"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lang="en-US" dirty="0"/>
                  <a:t>Define confidence level, </a:t>
                </a:r>
                <a:r>
                  <a:rPr lang="en-US" dirty="0" err="1"/>
                  <a:t>eg.</a:t>
                </a:r>
                <a:r>
                  <a:rPr lang="en-US" dirty="0"/>
                  <a:t> 95%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  <a:p>
                <a:pPr marL="685800" lvl="1" indent="-342900">
                  <a:buAutoNum type="arabicPeriod"/>
                </a:pPr>
                <a:r>
                  <a:rPr lang="en-US" dirty="0"/>
                  <a:t>Sort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in ascending order</a:t>
                </a:r>
              </a:p>
              <a:p>
                <a:pPr marL="685800" lvl="1" indent="-342900">
                  <a:buAutoNum type="arabicPeriod"/>
                </a:pPr>
                <a:r>
                  <a:rPr lang="en-US" dirty="0"/>
                  <a:t>Lower CI index;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ar-AE" dirty="0"/>
              </a:p>
              <a:p>
                <a:pPr lvl="1">
                  <a:buAutoNum type="arabicPeriod"/>
                </a:pPr>
                <a:r>
                  <a:rPr lang="en-US" dirty="0"/>
                  <a:t>Upper CI index;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Percentile method is know to be biased</a:t>
                </a:r>
              </a:p>
              <a:p>
                <a:pPr lvl="1"/>
                <a:r>
                  <a:rPr lang="en-US" dirty="0"/>
                  <a:t>Bias correction methods available – See </a:t>
                </a:r>
                <a:r>
                  <a:rPr lang="en-US" dirty="0">
                    <a:hlinkClick r:id="rId2"/>
                  </a:rPr>
                  <a:t>Efron and </a:t>
                </a:r>
                <a:r>
                  <a:rPr lang="en-US" dirty="0" err="1">
                    <a:hlinkClick r:id="rId2"/>
                  </a:rPr>
                  <a:t>Hasti</a:t>
                </a:r>
                <a:r>
                  <a:rPr lang="en-US" dirty="0">
                    <a:hlinkClick r:id="rId2"/>
                  </a:rPr>
                  <a:t> (2016)</a:t>
                </a:r>
                <a:endParaRPr lang="en-US" dirty="0"/>
              </a:p>
              <a:p>
                <a:pPr lvl="0"/>
                <a:r>
                  <a:rPr lang="en-US" dirty="0" err="1"/>
                  <a:t>Efrom</a:t>
                </a:r>
                <a:r>
                  <a:rPr lang="en-US" dirty="0"/>
                  <a:t> and </a:t>
                </a:r>
                <a:r>
                  <a:rPr lang="en-US" dirty="0" err="1"/>
                  <a:t>Tibshirani</a:t>
                </a:r>
                <a:r>
                  <a:rPr lang="en-US" dirty="0"/>
                  <a:t> (1993) and Efron and </a:t>
                </a:r>
                <a:r>
                  <a:rPr lang="en-US" dirty="0" err="1"/>
                  <a:t>Hasti</a:t>
                </a:r>
                <a:r>
                  <a:rPr lang="en-US" dirty="0"/>
                  <a:t> (2016) using at least 2,000 bootstrap samples to estimate confidence intervals</a:t>
                </a:r>
              </a:p>
              <a:p>
                <a:pPr lvl="0"/>
                <a:r>
                  <a:rPr lang="en-US" dirty="0"/>
                  <a:t>Other authors recommend a larger number (e.g. 5,000-20,000) of resamples given low computer cost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  <a:blipFill>
                <a:blip r:embed="rId3"/>
                <a:stretch>
                  <a:fillRect l="-741" t="-246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r>
              <a:rPr dirty="0"/>
              <a:t>In practice, bias</a:t>
            </a:r>
            <a:r>
              <a:rPr lang="en-US" dirty="0"/>
              <a:t> correction</a:t>
            </a:r>
            <a:r>
              <a:rPr dirty="0"/>
              <a:t> </a:t>
            </a:r>
            <a:r>
              <a:rPr lang="en-US" dirty="0"/>
              <a:t>can be </a:t>
            </a:r>
            <a:r>
              <a:rPr dirty="0"/>
              <a:t>applied</a:t>
            </a:r>
            <a:r>
              <a:rPr lang="en-US" dirty="0"/>
              <a:t> – See </a:t>
            </a:r>
            <a:r>
              <a:rPr lang="en-US" dirty="0">
                <a:hlinkClick r:id="rId2"/>
              </a:rPr>
              <a:t>Efron and </a:t>
            </a:r>
            <a:r>
              <a:rPr lang="en-US" dirty="0" err="1">
                <a:hlinkClick r:id="rId2"/>
              </a:rPr>
              <a:t>Hasti</a:t>
            </a:r>
            <a:r>
              <a:rPr lang="en-US">
                <a:hlinkClick r:id="rId2"/>
              </a:rPr>
              <a:t> (2016)</a:t>
            </a:r>
            <a:endParaRPr lang="en-US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</a:t>
            </a:r>
            <a:r>
              <a:rPr lang="en-US" dirty="0"/>
              <a:t>until late </a:t>
            </a:r>
            <a:r>
              <a:rPr dirty="0"/>
              <a:t>20th Century</a:t>
            </a:r>
          </a:p>
          <a:p>
            <a:pPr lvl="0"/>
            <a:r>
              <a:rPr dirty="0"/>
              <a:t>Repeatedly re-sampling the data </a:t>
            </a:r>
            <a:r>
              <a:rPr lang="en-US" dirty="0"/>
              <a:t>using</a:t>
            </a:r>
            <a:r>
              <a:rPr dirty="0"/>
              <a:t>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</a:t>
            </a:r>
            <a:r>
              <a:rPr lang="en-US" dirty="0"/>
              <a:t>s</a:t>
            </a:r>
            <a:r>
              <a:rPr dirty="0"/>
              <a:t>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8611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/>
              <a:t>How can we interpret this result? </a:t>
            </a:r>
            <a:endParaRPr sz="1800" dirty="0"/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limits of the CI have the same sign and the CI does not include 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With 95% confidence we can say the </a:t>
            </a:r>
            <a:r>
              <a:rPr lang="en-US" sz="1800" b="1" dirty="0"/>
              <a:t>mean is significantly different from 0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</a:t>
            </a:r>
            <a:r>
              <a:rPr lang="en-US" sz="1800" b="1" dirty="0"/>
              <a:t>reject the null hypothesis </a:t>
            </a:r>
            <a:r>
              <a:rPr lang="en-US" sz="1800" dirty="0"/>
              <a:t>that the mean is 0</a:t>
            </a:r>
            <a:endParaRPr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One-Sample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789424" cy="339447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A one-sample t-test is strictly valid for Normal distributions</a:t>
            </a:r>
          </a:p>
          <a:p>
            <a:r>
              <a:rPr lang="en-US" dirty="0"/>
              <a:t>One-sample t-test can be run quickly and with little code</a:t>
            </a:r>
          </a:p>
          <a:p>
            <a:r>
              <a:rPr lang="en-US" dirty="0"/>
              <a:t>Do we care if the distribution of the sample Normal? </a:t>
            </a:r>
          </a:p>
          <a:p>
            <a:r>
              <a:rPr lang="en-US" dirty="0"/>
              <a:t>By the CLT we know the sampling distribution of the mean estimate is Normal</a:t>
            </a:r>
          </a:p>
          <a:p>
            <a:r>
              <a:rPr lang="en-US" dirty="0"/>
              <a:t>The bootstrap distribution works for the sample distribution of any statistic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DDF4-5E33-D3CE-9CA2-C35CEDDC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78" y="1821351"/>
            <a:ext cx="3779520" cy="25718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</a:t>
            </a:r>
            <a:r>
              <a:rPr lang="en-US" b="1" dirty="0"/>
              <a:t>re</a:t>
            </a:r>
            <a:r>
              <a:rPr b="1" dirty="0"/>
              <a:t>sample the two </a:t>
            </a:r>
            <a:r>
              <a:rPr lang="en-US" b="1" dirty="0"/>
              <a:t>sets of observations</a:t>
            </a:r>
            <a:endParaRPr dirty="0"/>
          </a:p>
          <a:p>
            <a:pPr lvl="0"/>
            <a:r>
              <a:rPr dirty="0"/>
              <a:t>Compute the statistic from the two </a:t>
            </a:r>
            <a:r>
              <a:rPr lang="en-US" dirty="0"/>
              <a:t>independent re</a:t>
            </a:r>
            <a:r>
              <a:rPr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1836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 respectively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in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</a:t>
            </a:r>
            <a:r>
              <a:rPr lang="en-US" dirty="0"/>
              <a:t>set of observations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542"/>
            <a:ext cx="8229600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How can we interpret this result? 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CI limits have opposite signs and the CI includes 0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Within 95% confidence we cannot say there is a significant difference in means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/>
              <a:t>cannot reject the null hypothesis!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Two-Sample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1584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A two-sample t-test is strictly valid for Normal distributions</a:t>
            </a:r>
          </a:p>
          <a:p>
            <a:r>
              <a:rPr lang="en-US" dirty="0"/>
              <a:t>The difference of means is clearly Normally distributed, per the CLT! </a:t>
            </a:r>
          </a:p>
          <a:p>
            <a:r>
              <a:rPr lang="en-US" dirty="0"/>
              <a:t>But other statistics do not have Normal distributions </a:t>
            </a:r>
          </a:p>
          <a:p>
            <a:r>
              <a:rPr lang="en-US" dirty="0"/>
              <a:t>Can try to find specialized tests and validate assumptions</a:t>
            </a:r>
          </a:p>
          <a:p>
            <a:r>
              <a:rPr lang="en-US" dirty="0"/>
              <a:t>Or just bootstrap!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1016B-EF06-B502-C284-1C2C0CEF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  <a:r>
              <a:rPr lang="en-US" b="1" dirty="0"/>
              <a:t> model</a:t>
            </a:r>
            <a:endParaRPr b="1" dirty="0"/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</a:t>
            </a:r>
            <a:r>
              <a:rPr lang="en-US" dirty="0"/>
              <a:t>er</a:t>
            </a:r>
            <a:r>
              <a:rPr dirty="0"/>
              <a:t>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lang="en-US" dirty="0"/>
              <a:t>Example, mean, variance, correlation, and ratio estimates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b="1" dirty="0"/>
              <a:t>Nonparametric bootstrap</a:t>
            </a:r>
            <a:r>
              <a:rPr lang="en-US" dirty="0"/>
              <a:t> – today’s topic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Compute</a:t>
            </a:r>
            <a:r>
              <a:rPr dirty="0"/>
              <a:t> statistics</a:t>
            </a:r>
            <a:r>
              <a:rPr lang="en-US" dirty="0"/>
              <a:t> with </a:t>
            </a:r>
            <a:r>
              <a:rPr lang="en-US" b="1" dirty="0"/>
              <a:t>continuous derivatives</a:t>
            </a:r>
            <a:r>
              <a:rPr b="1" dirty="0"/>
              <a:t> </a:t>
            </a:r>
            <a:r>
              <a:rPr dirty="0"/>
              <a:t>from data samples</a:t>
            </a:r>
          </a:p>
          <a:p>
            <a:pPr lvl="0"/>
            <a:r>
              <a:rPr dirty="0"/>
              <a:t>Repeatedly compute statistics from </a:t>
            </a:r>
            <a:r>
              <a:rPr b="1" dirty="0"/>
              <a:t>multiple resamples </a:t>
            </a:r>
            <a:r>
              <a:rPr dirty="0"/>
              <a:t>of dataset</a:t>
            </a:r>
          </a:p>
          <a:p>
            <a:pPr lvl="0"/>
            <a:r>
              <a:rPr dirty="0"/>
              <a:t>The result converges to the </a:t>
            </a:r>
            <a:r>
              <a:rPr b="1" dirty="0"/>
              <a:t>sample distribution </a:t>
            </a:r>
            <a:r>
              <a:rPr dirty="0"/>
              <a:t>of the statistic being computed</a:t>
            </a:r>
          </a:p>
          <a:p>
            <a:pPr lvl="0"/>
            <a:r>
              <a:rPr dirty="0"/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</a:t>
            </a:r>
            <a:r>
              <a:rPr lang="en-US" b="1" dirty="0"/>
              <a:t>sample</a:t>
            </a:r>
            <a:r>
              <a:rPr b="1" dirty="0"/>
              <a:t>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</a:t>
            </a:r>
            <a:r>
              <a:rPr b="1" dirty="0"/>
              <a:t>bootstrap estimate</a:t>
            </a:r>
          </a:p>
          <a:p>
            <a:pPr lvl="1"/>
            <a:r>
              <a:rPr dirty="0"/>
              <a:t>The </a:t>
            </a:r>
            <a:r>
              <a:rPr b="1" dirty="0"/>
              <a:t>bootstrap confidence interval </a:t>
            </a:r>
            <a:r>
              <a:rPr dirty="0"/>
              <a:t>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2627</Words>
  <Application>Microsoft Office PowerPoint</Application>
  <PresentationFormat>On-screen Show (16:9)</PresentationFormat>
  <Paragraphs>273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Example; One Sample Bootstrap</vt:lpstr>
      <vt:lpstr>Why Not Just Use a One-Sample t-test?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Example, Two Sample Bootstrap</vt:lpstr>
      <vt:lpstr>Why Not Just Use a Two-Sample t-test?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69</cp:revision>
  <dcterms:created xsi:type="dcterms:W3CDTF">2024-08-16T02:27:29Z</dcterms:created>
  <dcterms:modified xsi:type="dcterms:W3CDTF">2024-09-26T01:20:22Z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