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03" r:id="rId29"/>
    <p:sldId id="301" r:id="rId30"/>
    <p:sldId id="367" r:id="rId31"/>
    <p:sldId id="368" r:id="rId32"/>
    <p:sldId id="370" r:id="rId33"/>
    <p:sldId id="293" r:id="rId34"/>
    <p:sldId id="294" r:id="rId35"/>
    <p:sldId id="295" r:id="rId36"/>
    <p:sldId id="296" r:id="rId37"/>
    <p:sldId id="371" r:id="rId38"/>
    <p:sldId id="297" r:id="rId39"/>
    <p:sldId id="298" r:id="rId40"/>
    <p:sldId id="372" r:id="rId41"/>
    <p:sldId id="373" r:id="rId42"/>
    <p:sldId id="300" r:id="rId43"/>
    <p:sldId id="304" r:id="rId44"/>
    <p:sldId id="305" r:id="rId45"/>
    <p:sldId id="306" r:id="rId46"/>
    <p:sldId id="308" r:id="rId47"/>
    <p:sldId id="374" r:id="rId48"/>
    <p:sldId id="375" r:id="rId49"/>
    <p:sldId id="376" r:id="rId50"/>
    <p:sldId id="377" r:id="rId51"/>
    <p:sldId id="312" r:id="rId52"/>
    <p:sldId id="378" r:id="rId53"/>
    <p:sldId id="379" r:id="rId54"/>
    <p:sldId id="335" r:id="rId55"/>
    <p:sldId id="319" r:id="rId56"/>
    <p:sldId id="336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dition_number" TargetMode="External"/><Relationship Id="rId5" Type="http://schemas.openxmlformats.org/officeDocument/2006/relationships/hyperlink" Target="https://en.wikipedia.org/wiki/Jarque%E2%80%93Bera_test" TargetMode="External"/><Relationship Id="rId4" Type="http://schemas.openxmlformats.org/officeDocument/2006/relationships/hyperlink" Target="https://en.wikipedia.org/wiki/Durbin%E2%80%93Watson_statistic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b="1" dirty="0"/>
                  <a:t>Residuals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  <a:blipFill>
                <a:blip r:embed="rId2"/>
                <a:stretch>
                  <a:fillRect l="-111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Need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741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519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 with frequentist statistics; computing a point estimate and confidence interval from a sample</a:t>
            </a:r>
          </a:p>
          <a:p>
            <a:pPr lvl="0"/>
            <a:r>
              <a:t>Bayesian models allows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Normal likelihood 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length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  <a:blipFill>
                <a:blip r:embed="rId2"/>
                <a:stretch>
                  <a:fillRect l="-370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specify the model formula with </a:t>
                </a:r>
                <a:r>
                  <a:rPr dirty="0" err="1"/>
                  <a:t>statsmodels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Use the S/R style model formula developed by </a:t>
                </a:r>
                <a:r>
                  <a:rPr dirty="0">
                    <a:hlinkClick r:id="rId2"/>
                  </a:rPr>
                  <a:t>Chambers and Hastie; Statistical Models in S (1992)</a:t>
                </a:r>
                <a:r>
                  <a:rPr dirty="0"/>
                  <a:t>.</a:t>
                </a:r>
              </a:p>
              <a:p>
                <a:pPr lvl="0"/>
                <a:r>
                  <a:rPr dirty="0"/>
                  <a:t>Uses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independent variables (var1) and its square, uses the</a:t>
                </a:r>
                <a:r>
                  <a:rPr lang="en-US" dirty="0"/>
                  <a:t> ‘literal’,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/>
                  <a:t>,</a:t>
                </a:r>
                <a:r>
                  <a:rPr dirty="0"/>
                  <a:t> 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no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no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Fit the model using </a:t>
                </a:r>
                <a:r>
                  <a:rPr dirty="0" err="1"/>
                  <a:t>statsmodels.formula.api.ols</a:t>
                </a:r>
                <a:r>
                  <a:rPr dirty="0"/>
                  <a:t> with </a:t>
                </a:r>
                <a:r>
                  <a:rPr b="1" dirty="0"/>
                  <a:t>centered independent variable</a:t>
                </a:r>
                <a:r>
                  <a:rPr dirty="0"/>
                  <a:t> to create a linear model object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Center the independent variable  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sim_data.loc</a:t>
                </a:r>
                <a:r>
                  <a:rPr dirty="0">
                    <a:latin typeface="Courier"/>
                  </a:rPr>
                  <a:t>[:,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np.subtract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))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ols_model_centered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smf.ols</a:t>
                </a:r>
                <a:r>
                  <a:rPr dirty="0">
                    <a:latin typeface="Courier"/>
                  </a:rPr>
                  <a:t>(formula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'y ~ 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sim_data</a:t>
                </a:r>
                <a:r>
                  <a:rPr dirty="0">
                    <a:latin typeface="Courier"/>
                  </a:rPr>
                  <a:t>).fit()</a:t>
                </a:r>
                <a:br>
                  <a:rPr dirty="0"/>
                </a:b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>
                  <a:rPr dirty="0"/>
                </a:br>
                <a:r>
                  <a:rPr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 dirty="0">
                    <a:latin typeface="Courier"/>
                  </a:rPr>
                  <a:t> (ols_model_centered._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], 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Intercept = 6.022  Slope = 0.882</a:t>
                </a:r>
              </a:p>
              <a:p>
                <a:pPr lvl="0"/>
                <a:r>
                  <a:rPr dirty="0"/>
                  <a:t>We can now interpret this model</a:t>
                </a:r>
              </a:p>
              <a:p>
                <a:pPr lvl="1"/>
                <a:r>
                  <a:rPr dirty="0"/>
                  <a:t>Intercept is the mean of the dependent variable</a:t>
                </a:r>
              </a:p>
              <a:p>
                <a:pPr lvl="1"/>
                <a:r>
                  <a:rPr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dirty="0"/>
                  <a:t>Intercept is value of independent variable where independent </a:t>
                </a:r>
                <a:r>
                  <a:rPr dirty="0" err="1"/>
                  <a:t>varaibles</a:t>
                </a:r>
                <a:r>
                  <a:rPr dirty="0"/>
                  <a:t>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May not even be in defined range of independent </a:t>
                </a:r>
                <a:r>
                  <a:rPr dirty="0" err="1"/>
                  <a:t>varaible</a:t>
                </a:r>
                <a:endParaRPr dirty="0"/>
              </a:p>
              <a:p>
                <a:pPr lvl="1"/>
                <a:r>
                  <a:rPr dirty="0"/>
                  <a:t>e.g. How can we interpret a </a:t>
                </a:r>
                <a:r>
                  <a:rPr dirty="0" err="1"/>
                  <a:t>negaive</a:t>
                </a:r>
                <a:r>
                  <a:rPr dirty="0"/>
                  <a:t> life expectancy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296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669867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  <a:blipFill>
                <a:blip r:embed="rId3"/>
                <a:stretch>
                  <a:fillRect l="-1478" t="-1901" r="-1149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3710986" cy="68522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400" dirty="0"/>
              <a:t>Example </a:t>
            </a:r>
            <a:r>
              <a:rPr lang="en-US" sz="2400" dirty="0"/>
              <a:t>–</a:t>
            </a:r>
            <a:r>
              <a:rPr sz="2400" dirty="0"/>
              <a:t> </a:t>
            </a:r>
            <a:r>
              <a:rPr lang="en-US" sz="2400" dirty="0"/>
              <a:t>Fitting the Model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evaluating any machine learning model consider </a:t>
            </a:r>
            <a:r>
              <a:rPr b="1"/>
              <a:t>all evaluation methods available</a:t>
            </a:r>
          </a:p>
          <a:p>
            <a:pPr lvl="0"/>
            <a:r>
              <a:t>No one method is most important all of the time</a:t>
            </a:r>
          </a:p>
          <a:p>
            <a:pPr lvl="0"/>
            <a:r>
              <a:rPr b="1"/>
              <a:t>Different methods highlight different problems</a:t>
            </a:r>
            <a:r>
              <a:t> with your model</a:t>
            </a:r>
          </a:p>
          <a:p>
            <a:pPr lvl="0"/>
            <a:r>
              <a:t>Don’t forget to check that the </a:t>
            </a:r>
            <a:r>
              <a:rPr b="1"/>
              <a:t>model must make sense</a:t>
            </a:r>
            <a:r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at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used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also widely used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Good model fit requires the</a:t>
                </a:r>
                <a:r>
                  <a:rPr dirty="0"/>
                  <a:t> residuals </a:t>
                </a:r>
                <a:r>
                  <a:rPr lang="en-US" dirty="0"/>
                  <a:t>to</a:t>
                </a:r>
                <a:r>
                  <a:rPr dirty="0"/>
                  <a:t> be </a:t>
                </a:r>
                <a:r>
                  <a:rPr b="1" dirty="0"/>
                  <a:t>homoscedastic</a:t>
                </a:r>
                <a:r>
                  <a:rPr dirty="0"/>
                  <a:t> with respect to the fitted values</a:t>
                </a:r>
              </a:p>
              <a:p>
                <a:pPr lvl="1"/>
                <a:r>
                  <a:rPr dirty="0"/>
                  <a:t>Homoscedastic residuals have constant variance </a:t>
                </a:r>
                <a:r>
                  <a:rPr lang="en-US" dirty="0"/>
                  <a:t>WRT the</a:t>
                </a:r>
                <a:r>
                  <a:rPr dirty="0"/>
                  <a:t> predicted values</a:t>
                </a:r>
                <a:endParaRPr lang="en-US" dirty="0"/>
              </a:p>
              <a:p>
                <a:pPr lvl="1"/>
                <a:r>
                  <a:rPr lang="en-US" dirty="0"/>
                  <a:t>In other words the residuals are stationary WRT the predicted values</a:t>
                </a:r>
                <a:endParaRPr dirty="0"/>
              </a:p>
              <a:p>
                <a:pPr lvl="0"/>
                <a:r>
                  <a:rPr dirty="0"/>
                  <a:t>Any trend or structure in the residuals indicates a poor model fit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dirty="0"/>
                  <a:t>variance is not constant and we say </a:t>
                </a:r>
                <a:r>
                  <a:rPr lang="en-US" dirty="0"/>
                  <a:t>the residuals</a:t>
                </a:r>
                <a:r>
                  <a:rPr dirty="0"/>
                  <a:t> are </a:t>
                </a:r>
                <a:r>
                  <a:rPr b="1" dirty="0"/>
                  <a:t>heteroskedastic</a:t>
                </a:r>
                <a:r>
                  <a:rPr dirty="0"/>
                  <a:t> </a:t>
                </a:r>
                <a:endParaRPr lang="en-US" dirty="0"/>
              </a:p>
              <a:p>
                <a:pPr lvl="1"/>
                <a:r>
                  <a:rPr dirty="0"/>
                  <a:t>Heteroskedastic residuals indicate that model has not incorporated all available information</a:t>
                </a:r>
                <a:r>
                  <a:rPr lang="en-US" dirty="0"/>
                  <a:t>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741" t="-217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55151" cy="100444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𝐸𝑥𝑝𝑙𝑎𝑖𝑛𝑒𝑑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for a </a:t>
                </a:r>
                <a:r>
                  <a:rPr lang="en-US" b="1" dirty="0"/>
                  <a:t>perfect model </a:t>
                </a:r>
                <a:r>
                  <a:rPr lang="en-US" dirty="0"/>
                  <a:t>would behave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52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of great importance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for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>
                    <a:hlinkClick r:id="rId4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5"/>
                </a:endParaRPr>
              </a:p>
              <a:p>
                <a:pPr lvl="0"/>
                <a:r>
                  <a:rPr lang="en-US" sz="2000" b="1" dirty="0">
                    <a:hlinkClick r:id="rId5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6"/>
                  </a:rPr>
                  <a:t>Condition number</a:t>
                </a:r>
                <a:r>
                  <a:rPr lang="en-US" sz="2000" dirty="0">
                    <a:hlinkClick r:id="rId6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7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sz="2900" dirty="0"/>
                  <a:t>We also can </a:t>
                </a:r>
                <a:r>
                  <a:rPr lang="en-US" sz="2900" dirty="0"/>
                  <a:t>use</a:t>
                </a:r>
                <a:r>
                  <a:rPr sz="2900" dirty="0"/>
                  <a:t> </a:t>
                </a:r>
                <a:r>
                  <a:rPr lang="en-US" sz="2900" b="1" dirty="0"/>
                  <a:t>machine learning </a:t>
                </a:r>
                <a:r>
                  <a:rPr sz="2900" b="1" dirty="0"/>
                  <a:t>error metrics</a:t>
                </a:r>
                <a:r>
                  <a:rPr lang="en-US" sz="2900" b="1" dirty="0"/>
                  <a:t>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  <a:endParaRPr sz="2900" b="1" dirty="0"/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root mean square error (RMSE)</a:t>
                </a:r>
                <a:r>
                  <a:rPr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(sqrt(</a:t>
                </a:r>
                <a:r>
                  <a:rPr sz="2000" dirty="0" err="1">
                    <a:latin typeface="Courier"/>
                  </a:rPr>
                  <a:t>np.</a:t>
                </a:r>
                <a:r>
                  <a:rPr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np.square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sim_data.shape</a:t>
                </a:r>
                <a:r>
                  <a:rPr sz="2000" dirty="0">
                    <a:latin typeface="Courier"/>
                  </a:rPr>
                  <a:t>[</a:t>
                </a:r>
                <a:r>
                  <a:rPr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median absolute error (MAE)</a:t>
                </a:r>
                <a:r>
                  <a:rPr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np.median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np.absolute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sz="2900" dirty="0"/>
                  <a:t>And many more possibilities…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Lower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Building a model matrix for a more complex linear model is easy</a:t>
                </a:r>
              </a:p>
              <a:p>
                <a:pPr lvl="0"/>
                <a:r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still seek the least squares solution</a:t>
                </a:r>
              </a:p>
              <a:p>
                <a:pPr lvl="0"/>
                <a:r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 show a curve    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</a:t>
            </a:r>
            <a:r>
              <a:rPr lang="en-US" sz="2000" dirty="0" err="1"/>
              <a:t>fnot</a:t>
            </a:r>
            <a:r>
              <a:rPr lang="en-US" sz="2000" dirty="0"/>
              <a:t>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Continuous numeric vs categorical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3990</Words>
  <Application>Microsoft Office PowerPoint</Application>
  <PresentationFormat>On-screen Show (16:9)</PresentationFormat>
  <Paragraphs>461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– Fitting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75</cp:revision>
  <dcterms:created xsi:type="dcterms:W3CDTF">2024-08-16T02:31:51Z</dcterms:created>
  <dcterms:modified xsi:type="dcterms:W3CDTF">2024-09-24T03:16:13Z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