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08" r:id="rId2"/>
    <p:sldId id="257" r:id="rId3"/>
    <p:sldId id="258" r:id="rId4"/>
    <p:sldId id="259" r:id="rId5"/>
    <p:sldId id="260" r:id="rId6"/>
    <p:sldId id="261" r:id="rId7"/>
    <p:sldId id="262" r:id="rId8"/>
    <p:sldId id="316" r:id="rId9"/>
    <p:sldId id="263" r:id="rId10"/>
    <p:sldId id="310" r:id="rId11"/>
    <p:sldId id="309" r:id="rId12"/>
    <p:sldId id="268" r:id="rId13"/>
    <p:sldId id="269" r:id="rId14"/>
    <p:sldId id="311" r:id="rId15"/>
    <p:sldId id="312" r:id="rId16"/>
    <p:sldId id="313" r:id="rId17"/>
    <p:sldId id="314" r:id="rId18"/>
    <p:sldId id="270" r:id="rId19"/>
    <p:sldId id="315" r:id="rId20"/>
    <p:sldId id="317" r:id="rId21"/>
    <p:sldId id="271" r:id="rId22"/>
    <p:sldId id="272" r:id="rId23"/>
    <p:sldId id="274" r:id="rId24"/>
    <p:sldId id="275" r:id="rId25"/>
    <p:sldId id="273" r:id="rId26"/>
    <p:sldId id="276" r:id="rId27"/>
    <p:sldId id="277" r:id="rId28"/>
    <p:sldId id="318" r:id="rId29"/>
    <p:sldId id="278" r:id="rId30"/>
    <p:sldId id="279" r:id="rId31"/>
    <p:sldId id="319" r:id="rId32"/>
    <p:sldId id="281" r:id="rId33"/>
    <p:sldId id="282" r:id="rId34"/>
    <p:sldId id="283" r:id="rId35"/>
    <p:sldId id="321" r:id="rId36"/>
    <p:sldId id="323" r:id="rId37"/>
    <p:sldId id="324" r:id="rId38"/>
    <p:sldId id="322" r:id="rId39"/>
    <p:sldId id="288" r:id="rId40"/>
    <p:sldId id="289" r:id="rId41"/>
    <p:sldId id="325" r:id="rId42"/>
    <p:sldId id="290" r:id="rId43"/>
    <p:sldId id="291" r:id="rId44"/>
    <p:sldId id="292" r:id="rId45"/>
    <p:sldId id="293" r:id="rId46"/>
    <p:sldId id="294" r:id="rId47"/>
    <p:sldId id="299" r:id="rId48"/>
    <p:sldId id="326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55" y="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C803-D91A-40A8-8BFC-49FB40BF658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3DEE-884F-4AC4-B40C-E4221C79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generalized-linear-regression" TargetMode="External"/><Relationship Id="rId4" Type="http://schemas.openxmlformats.org/officeDocument/2006/relationships/hyperlink" Target="https://www.statsmodels.org/stable/glm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Categorical Variables and Nonlinear Response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8"/>
            <a:ext cx="8229600" cy="18760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Create design matrix with </a:t>
            </a:r>
            <a:r>
              <a:rPr lang="en-US" sz="2000" b="1" dirty="0" err="1"/>
              <a:t>with</a:t>
            </a:r>
            <a:r>
              <a:rPr lang="en-US" sz="2000" b="1" dirty="0"/>
              <a:t> an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769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18" y="2956824"/>
            <a:ext cx="663650" cy="125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9820D-4D9C-D60B-7091-3688658BA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2" y="2956824"/>
            <a:ext cx="6140704" cy="127568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5E7C84B9-374D-EBC1-47CC-4225C2F79852}"/>
              </a:ext>
            </a:extLst>
          </p:cNvPr>
          <p:cNvSpPr/>
          <p:nvPr/>
        </p:nvSpPr>
        <p:spPr>
          <a:xfrm rot="16200000">
            <a:off x="2811511" y="2848356"/>
            <a:ext cx="239298" cy="2907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014CD9-889D-8BE3-7334-04C2AA4A7901}"/>
              </a:ext>
            </a:extLst>
          </p:cNvPr>
          <p:cNvSpPr txBox="1">
            <a:spLocks/>
          </p:cNvSpPr>
          <p:nvPr/>
        </p:nvSpPr>
        <p:spPr>
          <a:xfrm>
            <a:off x="720344" y="4393212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Notice there are only 4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228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7"/>
            <a:ext cx="8229600" cy="184925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Design matrix with </a:t>
            </a:r>
            <a:r>
              <a:rPr lang="en-US" sz="2000" b="1" dirty="0"/>
              <a:t>no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-1 +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6410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819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5C9995F-03B5-0A28-6028-D7C629D0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2" y="2937131"/>
            <a:ext cx="5949696" cy="1226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268" y="2937131"/>
            <a:ext cx="663650" cy="125805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F06B619-4D57-F002-E436-82429BABFF3A}"/>
              </a:ext>
            </a:extLst>
          </p:cNvPr>
          <p:cNvSpPr/>
          <p:nvPr/>
        </p:nvSpPr>
        <p:spPr>
          <a:xfrm rot="16200000">
            <a:off x="2371583" y="2390016"/>
            <a:ext cx="239298" cy="38729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ED3BF5-A872-A8EF-DEBC-A2509C67058B}"/>
              </a:ext>
            </a:extLst>
          </p:cNvPr>
          <p:cNvSpPr txBox="1">
            <a:spLocks/>
          </p:cNvSpPr>
          <p:nvPr/>
        </p:nvSpPr>
        <p:spPr>
          <a:xfrm>
            <a:off x="554735" y="4410673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Notice there are now 5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580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Wait! What happened to the coefficient for the first level of </a:t>
                </a:r>
                <a:r>
                  <a:rPr lang="en-US" dirty="0"/>
                  <a:t>`</a:t>
                </a:r>
                <a:r>
                  <a:rPr lang="en-US" dirty="0" err="1"/>
                  <a:t>body_style</a:t>
                </a:r>
                <a:r>
                  <a:rPr lang="en-US" dirty="0"/>
                  <a:t>`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The intercept is the </a:t>
                </a:r>
                <a:r>
                  <a:rPr b="1" dirty="0"/>
                  <a:t>mean response</a:t>
                </a:r>
                <a:r>
                  <a:rPr dirty="0"/>
                  <a:t> of the first level</a:t>
                </a:r>
              </a:p>
              <a:p>
                <a:pPr lvl="0"/>
                <a:r>
                  <a:rPr dirty="0"/>
                  <a:t>The other coefficients are </a:t>
                </a:r>
                <a:r>
                  <a:rPr b="1" dirty="0"/>
                  <a:t>contrasts</a:t>
                </a:r>
                <a:r>
                  <a:rPr dirty="0"/>
                  <a:t> with respect to the mean of the first level.</a:t>
                </a:r>
              </a:p>
              <a:p>
                <a:pPr lvl="0"/>
                <a:r>
                  <a:rPr dirty="0"/>
                  <a:t>Consider the following possible ways we can encode responses to a categorical variable - often called a </a:t>
                </a:r>
                <a:r>
                  <a:rPr b="1" dirty="0"/>
                  <a:t>treatment</a:t>
                </a:r>
              </a:p>
              <a:p>
                <a:pPr lvl="1"/>
                <a:r>
                  <a:rPr dirty="0"/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treatments, there are mean responses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The alternative encoding is a treatment with intercept,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contrasts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The means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In a linear model we can sometimes relate the coefficient values to an effect size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With </a:t>
                </a:r>
                <a:r>
                  <a:rPr b="1" dirty="0"/>
                  <a:t>no intercept term</a:t>
                </a:r>
                <a:r>
                  <a:rPr dirty="0"/>
                  <a:t> the means represent the effect sizes: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intercept term 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1563878"/>
            <a:ext cx="5878576" cy="34950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Note the value of the </a:t>
            </a:r>
            <a:r>
              <a:rPr lang="en-US" sz="1800" b="1" dirty="0"/>
              <a:t>intercept</a:t>
            </a:r>
            <a:r>
              <a:rPr lang="en-US" sz="1800" dirty="0"/>
              <a:t>, this is the </a:t>
            </a:r>
            <a:r>
              <a:rPr lang="en-US" sz="1800" b="1" dirty="0"/>
              <a:t>mean </a:t>
            </a:r>
            <a:r>
              <a:rPr lang="en-US" sz="1800" dirty="0"/>
              <a:t>of the diesel cars </a:t>
            </a:r>
          </a:p>
          <a:p>
            <a:r>
              <a:rPr lang="en-US" sz="1800" dirty="0"/>
              <a:t>The coefficient for gas cars is the </a:t>
            </a:r>
            <a:r>
              <a:rPr lang="en-US" sz="1800" b="1" dirty="0"/>
              <a:t>contrast</a:t>
            </a:r>
            <a:r>
              <a:rPr lang="en-US" sz="1800" dirty="0"/>
              <a:t> with respect to diesel cars   </a:t>
            </a:r>
          </a:p>
          <a:p>
            <a:r>
              <a:rPr lang="en-US" sz="1800" dirty="0"/>
              <a:t>Constant 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 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/>
          <p:nvPr/>
        </p:nvCxnSpPr>
        <p:spPr>
          <a:xfrm>
            <a:off x="3690112" y="3275584"/>
            <a:ext cx="4389120" cy="8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47618-8024-53AB-E10B-3DC09D2F6F71}"/>
              </a:ext>
            </a:extLst>
          </p:cNvPr>
          <p:cNvCxnSpPr>
            <a:cxnSpLocks/>
          </p:cNvCxnSpPr>
          <p:nvPr/>
        </p:nvCxnSpPr>
        <p:spPr>
          <a:xfrm>
            <a:off x="5968538" y="3599411"/>
            <a:ext cx="831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BB682-2BE0-74A1-3E96-CAD524EB3019}"/>
              </a:ext>
            </a:extLst>
          </p:cNvPr>
          <p:cNvCxnSpPr>
            <a:cxnSpLocks/>
          </p:cNvCxnSpPr>
          <p:nvPr/>
        </p:nvCxnSpPr>
        <p:spPr>
          <a:xfrm flipV="1">
            <a:off x="6205728" y="3798916"/>
            <a:ext cx="315607" cy="4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FCDC2-F37A-B09A-93CD-DCCB6631A556}"/>
              </a:ext>
            </a:extLst>
          </p:cNvPr>
          <p:cNvCxnSpPr>
            <a:cxnSpLocks/>
          </p:cNvCxnSpPr>
          <p:nvPr/>
        </p:nvCxnSpPr>
        <p:spPr>
          <a:xfrm flipV="1">
            <a:off x="6118167" y="4168833"/>
            <a:ext cx="457200" cy="64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4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449C-A9DC-DEAC-4D2F-8282EBBA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32" y="1566675"/>
            <a:ext cx="2648493" cy="35158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933D92-929C-6A9B-7C55-6D757476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1563878"/>
            <a:ext cx="5817616" cy="34950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coefficients for diesel and gas cars are the averages for each fuel type </a:t>
            </a:r>
          </a:p>
          <a:p>
            <a:r>
              <a:rPr lang="en-US" sz="1800" dirty="0"/>
              <a:t>Constant 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 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18BEA-D338-EC38-171B-99074FC75054}"/>
              </a:ext>
            </a:extLst>
          </p:cNvPr>
          <p:cNvCxnSpPr/>
          <p:nvPr/>
        </p:nvCxnSpPr>
        <p:spPr>
          <a:xfrm>
            <a:off x="3690112" y="3275584"/>
            <a:ext cx="4389120" cy="8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B12D3-6C7D-039C-3255-6F13884C22BC}"/>
              </a:ext>
            </a:extLst>
          </p:cNvPr>
          <p:cNvCxnSpPr>
            <a:cxnSpLocks/>
          </p:cNvCxnSpPr>
          <p:nvPr/>
        </p:nvCxnSpPr>
        <p:spPr>
          <a:xfrm flipV="1">
            <a:off x="6068291" y="3599411"/>
            <a:ext cx="415636" cy="5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58036-EB5A-102C-65D4-AA23B481A3CA}"/>
              </a:ext>
            </a:extLst>
          </p:cNvPr>
          <p:cNvCxnSpPr>
            <a:cxnSpLocks/>
          </p:cNvCxnSpPr>
          <p:nvPr/>
        </p:nvCxnSpPr>
        <p:spPr>
          <a:xfrm>
            <a:off x="6068291" y="3657600"/>
            <a:ext cx="498764" cy="14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CB184-A08F-E7D7-9EC5-99160C64BBC9}"/>
              </a:ext>
            </a:extLst>
          </p:cNvPr>
          <p:cNvCxnSpPr>
            <a:cxnSpLocks/>
          </p:cNvCxnSpPr>
          <p:nvPr/>
        </p:nvCxnSpPr>
        <p:spPr>
          <a:xfrm flipV="1">
            <a:off x="6118167" y="4002578"/>
            <a:ext cx="536171" cy="22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3795-1870-6E13-B5FE-812EB8B8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1" y="1543054"/>
            <a:ext cx="2648493" cy="35158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2876204" y="1806956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E8E46-956E-9186-C4FA-61DD07F26476}"/>
              </a:ext>
            </a:extLst>
          </p:cNvPr>
          <p:cNvCxnSpPr>
            <a:cxnSpLocks/>
          </p:cNvCxnSpPr>
          <p:nvPr/>
        </p:nvCxnSpPr>
        <p:spPr>
          <a:xfrm>
            <a:off x="2876203" y="2179644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72209B-826E-EE7D-0DD0-1D2BF2C6D2CB}"/>
              </a:ext>
            </a:extLst>
          </p:cNvPr>
          <p:cNvCxnSpPr>
            <a:cxnSpLocks/>
          </p:cNvCxnSpPr>
          <p:nvPr/>
        </p:nvCxnSpPr>
        <p:spPr>
          <a:xfrm>
            <a:off x="2917767" y="2443942"/>
            <a:ext cx="49626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898" y="1129977"/>
                <a:ext cx="3560581" cy="436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, F-statistic and p-value, and log likelihood are identical </a:t>
                </a:r>
              </a:p>
              <a:p>
                <a:pPr marL="6286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ourier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98" y="1129977"/>
                <a:ext cx="3560581" cy="436418"/>
              </a:xfrm>
              <a:prstGeom prst="rect">
                <a:avLst/>
              </a:prstGeom>
              <a:blipFill>
                <a:blip r:embed="rId4"/>
                <a:stretch>
                  <a:fillRect l="-1370" t="-2778" b="-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F59DD1-AD45-1B3D-39AF-225046CA6BED}"/>
              </a:ext>
            </a:extLst>
          </p:cNvPr>
          <p:cNvSpPr txBox="1">
            <a:spLocks/>
          </p:cNvSpPr>
          <p:nvPr/>
        </p:nvSpPr>
        <p:spPr>
          <a:xfrm>
            <a:off x="3226116" y="2977158"/>
            <a:ext cx="3246232" cy="5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Intercept and mean of diesel coefficients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E23A7-C21F-9638-F896-88EE7C829C17}"/>
              </a:ext>
            </a:extLst>
          </p:cNvPr>
          <p:cNvCxnSpPr>
            <a:cxnSpLocks/>
          </p:cNvCxnSpPr>
          <p:nvPr/>
        </p:nvCxnSpPr>
        <p:spPr>
          <a:xfrm>
            <a:off x="1625138" y="3570316"/>
            <a:ext cx="5586153" cy="212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96991A-9A18-AEC1-0871-FE5B7E7E2AB8}"/>
              </a:ext>
            </a:extLst>
          </p:cNvPr>
          <p:cNvSpPr txBox="1">
            <a:spLocks/>
          </p:cNvSpPr>
          <p:nvPr/>
        </p:nvSpPr>
        <p:spPr>
          <a:xfrm>
            <a:off x="3226116" y="4092562"/>
            <a:ext cx="3246232" cy="584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Coefficients of weight variables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31263B-8B14-C570-FBEE-0CB326133D25}"/>
              </a:ext>
            </a:extLst>
          </p:cNvPr>
          <p:cNvCxnSpPr>
            <a:cxnSpLocks/>
          </p:cNvCxnSpPr>
          <p:nvPr/>
        </p:nvCxnSpPr>
        <p:spPr>
          <a:xfrm>
            <a:off x="1658389" y="3943003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3541F-D4D4-E86C-CD15-EA9C6F29078B}"/>
              </a:ext>
            </a:extLst>
          </p:cNvPr>
          <p:cNvCxnSpPr>
            <a:cxnSpLocks/>
          </p:cNvCxnSpPr>
          <p:nvPr/>
        </p:nvCxnSpPr>
        <p:spPr>
          <a:xfrm>
            <a:off x="1669473" y="4100944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29414-9F38-B51C-CFDC-E57BC46F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29" y="1183219"/>
            <a:ext cx="3885460" cy="39216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72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Model makes predictions specific to fuel type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66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 a linear model we can sometimes relate the coefficient values to an effect size</a:t>
            </a:r>
          </a:p>
          <a:p>
            <a:pPr lvl="0"/>
            <a:r>
              <a:rPr dirty="0"/>
              <a:t>Assumes the 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dirty="0"/>
              <a:t>Often need to </a:t>
            </a:r>
            <a:r>
              <a:rPr b="1" dirty="0"/>
              <a:t>adjust</a:t>
            </a:r>
            <a:r>
              <a:rPr dirty="0"/>
              <a:t> </a:t>
            </a:r>
            <a:r>
              <a:rPr b="1" dirty="0"/>
              <a:t>for other effects</a:t>
            </a:r>
          </a:p>
          <a:p>
            <a:pPr lvl="1"/>
            <a:r>
              <a:rPr dirty="0"/>
              <a:t>Other treatments</a:t>
            </a:r>
          </a:p>
          <a:p>
            <a:pPr lvl="1"/>
            <a:r>
              <a:rPr dirty="0"/>
              <a:t>Levels of other categorical variables</a:t>
            </a:r>
          </a:p>
          <a:p>
            <a:pPr lvl="1"/>
            <a:r>
              <a:rPr dirty="0"/>
              <a:t>Use </a:t>
            </a:r>
            <a:r>
              <a:rPr b="1" dirty="0"/>
              <a:t>partial slope</a:t>
            </a:r>
            <a:r>
              <a:rPr dirty="0"/>
              <a:t> of continuous variables</a:t>
            </a:r>
          </a:p>
          <a:p>
            <a:pPr lvl="0"/>
            <a:r>
              <a:rPr dirty="0"/>
              <a:t>In other words </a:t>
            </a:r>
            <a:r>
              <a:rPr lang="en-US" b="1" dirty="0"/>
              <a:t>interpret</a:t>
            </a:r>
            <a:r>
              <a:rPr dirty="0"/>
              <a:t> </a:t>
            </a:r>
            <a:r>
              <a:rPr b="1" dirty="0"/>
              <a:t>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897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Apply adjustment to diesel cars </a:t>
            </a:r>
          </a:p>
          <a:p>
            <a:r>
              <a:rPr lang="en-US" sz="2000" dirty="0"/>
              <a:t>The predictions for the two fuel types are now the same!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B363-BB37-8731-1893-ACDA0064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108008"/>
            <a:ext cx="3927492" cy="39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Least squares is a maximum likelihood estimate, given Normally distributed residuals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Outliers can have significant effect on linear model parameter estimates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Nonlinear Responses</a:t>
            </a:r>
          </a:p>
        </p:txBody>
      </p:sp>
    </p:spTree>
    <p:extLst>
      <p:ext uri="{BB962C8B-B14F-4D97-AF65-F5344CB8AC3E}">
        <p14:creationId xmlns:p14="http://schemas.microsoft.com/office/powerpoint/2010/main" val="414051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deal with models that do not have nonlinear response variables?</a:t>
                </a:r>
              </a:p>
              <a:p>
                <a:pPr lvl="0"/>
                <a:r>
                  <a:rPr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dirty="0"/>
                  <a:t> distributed</a:t>
                </a:r>
                <a:r>
                  <a:rPr lang="en-US" dirty="0"/>
                  <a:t> response</a:t>
                </a:r>
                <a:endParaRPr dirty="0"/>
              </a:p>
              <a:p>
                <a:pPr lvl="1"/>
                <a:r>
                  <a:rPr dirty="0"/>
                  <a:t>Probability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A binary classifier</a:t>
                </a:r>
              </a:p>
              <a:p>
                <a:pPr lvl="0"/>
                <a:r>
                  <a:rPr dirty="0"/>
                  <a:t>Example: Intensity of an arrival process,</a:t>
                </a:r>
                <a:r>
                  <a:rPr lang="en-US" dirty="0"/>
                  <a:t> with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dirty="0"/>
                  <a:t> response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is the average rate or </a:t>
                </a:r>
                <a:r>
                  <a:rPr b="1" dirty="0"/>
                  <a:t>intensity</a:t>
                </a:r>
                <a:r>
                  <a:rPr dirty="0"/>
                  <a:t> of a point process</a:t>
                </a:r>
              </a:p>
              <a:p>
                <a:pPr lvl="1"/>
                <a:r>
                  <a:rPr lang="en-US" dirty="0"/>
                  <a:t>P</a:t>
                </a:r>
                <a:r>
                  <a:rPr dirty="0"/>
                  <a:t>arameter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categories,</a:t>
                </a:r>
                <a:r>
                  <a:rPr lang="en-US" dirty="0"/>
                  <a:t> with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𝑀𝑢𝑙𝑡𝑖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response</a:t>
                </a:r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category classifier</a:t>
                </a:r>
              </a:p>
              <a:p>
                <a:pPr lvl="1"/>
                <a:r>
                  <a:rPr lang="en-US" dirty="0"/>
                  <a:t>Parameter</a:t>
                </a:r>
                <a:r>
                  <a:rPr dirty="0"/>
                  <a:t> is probability for each category,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nonlinear response models</a:t>
            </a:r>
          </a:p>
          <a:p>
            <a:pPr lvl="0"/>
            <a:r>
              <a:rPr b="1" dirty="0"/>
              <a:t>Nonlinear response is non-Normally distributed</a:t>
            </a:r>
          </a:p>
          <a:p>
            <a:pPr lvl="0"/>
            <a:r>
              <a:rPr lang="en-US" dirty="0"/>
              <a:t>Us</a:t>
            </a:r>
            <a:r>
              <a:rPr dirty="0"/>
              <a:t>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</a:t>
            </a:r>
            <a:r>
              <a:rPr b="1" dirty="0"/>
              <a:t>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link function</a:t>
            </a:r>
            <a:endParaRPr dirty="0"/>
          </a:p>
          <a:p>
            <a:pPr lvl="1"/>
            <a:r>
              <a:rPr dirty="0"/>
              <a:t>Works for all exponential family response distributions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General form for link function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dirty="0"/>
                  <a:t> 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𝙴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value of 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given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link function </a:t>
                </a:r>
                <a:r>
                  <a:rPr dirty="0"/>
                  <a:t>map</a:t>
                </a:r>
                <a:r>
                  <a:rPr lang="en-US" dirty="0"/>
                  <a:t>s</a:t>
                </a:r>
                <a:r>
                  <a:rPr dirty="0"/>
                  <a:t>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to a model linear in the model coefficients </a:t>
                </a:r>
                <a:endParaRPr dirty="0"/>
              </a:p>
              <a:p>
                <a:pPr lvl="0"/>
                <a:r>
                  <a:rPr lang="en-US" dirty="0"/>
                  <a:t>We fit a</a:t>
                </a:r>
                <a:r>
                  <a:rPr dirty="0"/>
                  <a:t> linear </a:t>
                </a:r>
                <a:r>
                  <a:rPr lang="en-US" dirty="0"/>
                  <a:t>a </a:t>
                </a:r>
                <a:r>
                  <a:rPr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link function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To find the value of the response variable we apply the </a:t>
                </a:r>
                <a:r>
                  <a:rPr b="1" dirty="0"/>
                  <a:t>inverse link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154" r="-1630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OLS has Normal response</a:t>
                </a:r>
              </a:p>
              <a:p>
                <a:pPr lvl="0"/>
                <a:r>
                  <a:rPr dirty="0"/>
                  <a:t>Link function for OLS is just unity,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Output of linear model directly maps to Normally distributed response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49"/>
            <a:ext cx="8229600" cy="4849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947" r="-100870" b="-5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8947" r="-1163" b="-5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9437" r="-100870" b="-6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39437" r="-1163" b="-6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9524" r="-10087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29524" r="-1163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29524" r="-100870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329524" r="-1163" b="-2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9524" r="-100870" b="-1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429524" r="-1163" b="-1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222" r="-100870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72222" r="-1163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1053" r="-10087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661053" r="-1163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3A949-63F6-1B7E-6BF9-C1BD5DFDC718}"/>
              </a:ext>
            </a:extLst>
          </p:cNvPr>
          <p:cNvSpPr txBox="1">
            <a:spLocks/>
          </p:cNvSpPr>
          <p:nvPr/>
        </p:nvSpPr>
        <p:spPr>
          <a:xfrm>
            <a:off x="333248" y="1093216"/>
            <a:ext cx="2775712" cy="39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hlinkClick r:id="rId3"/>
              </a:rPr>
              <a:t>Link functions </a:t>
            </a:r>
            <a:endParaRPr lang="en-US" dirty="0"/>
          </a:p>
          <a:p>
            <a:r>
              <a:rPr lang="en-US" dirty="0"/>
              <a:t>Supported in </a:t>
            </a:r>
            <a:r>
              <a:rPr lang="en-US" dirty="0" err="1">
                <a:hlinkClick r:id="rId4"/>
              </a:rPr>
              <a:t>statsmodels</a:t>
            </a:r>
            <a:endParaRPr lang="en-US" dirty="0">
              <a:hlinkClick r:id="rId4"/>
            </a:endParaRPr>
          </a:p>
          <a:p>
            <a:r>
              <a:rPr lang="en-US" dirty="0"/>
              <a:t>Supported in </a:t>
            </a:r>
            <a:r>
              <a:rPr lang="en-US" dirty="0">
                <a:hlinkClick r:id="rId5"/>
              </a:rPr>
              <a:t>Scikit-Learn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833"/>
            <a:ext cx="8229600" cy="37266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Construct a generalized linear model using a </a:t>
            </a:r>
            <a:r>
              <a:rPr b="1" dirty="0"/>
              <a:t>Binomial distribution</a:t>
            </a:r>
          </a:p>
          <a:p>
            <a:pPr lvl="0"/>
            <a:r>
              <a:rPr dirty="0"/>
              <a:t>Commonly known as </a:t>
            </a:r>
            <a:r>
              <a:rPr b="1" dirty="0">
                <a:hlinkClick r:id="rId2"/>
              </a:rPr>
              <a:t>logistic regression</a:t>
            </a:r>
          </a:p>
          <a:p>
            <a:pPr lvl="0"/>
            <a:r>
              <a:rPr dirty="0"/>
              <a:t>Logistic regression widely used as a classification model</a:t>
            </a:r>
          </a:p>
          <a:p>
            <a:pPr lvl="0"/>
            <a:r>
              <a:rPr dirty="0"/>
              <a:t>Logistic regression is linear model, with a binary response or label values, </a:t>
            </a:r>
            <a:r>
              <a:rPr dirty="0">
                <a:latin typeface="Courier"/>
              </a:rPr>
              <a:t>{False, True}</a:t>
            </a:r>
            <a:r>
              <a:rPr dirty="0"/>
              <a:t> or </a:t>
            </a:r>
            <a:r>
              <a:rPr dirty="0">
                <a:latin typeface="Courier"/>
              </a:rPr>
              <a:t>{0, 1}</a:t>
            </a:r>
          </a:p>
          <a:p>
            <a:pPr lvl="0"/>
            <a:r>
              <a:rPr dirty="0"/>
              <a:t>Response computed as a log likelihood, leading to a Binomial distributed response</a:t>
            </a:r>
          </a:p>
          <a:p>
            <a:pPr lvl="0"/>
            <a:r>
              <a:rPr dirty="0"/>
              <a:t>Categorical response is simple extension to categorical distribution</a:t>
            </a:r>
          </a:p>
          <a:p>
            <a:pPr lvl="1"/>
            <a:r>
              <a:rPr dirty="0"/>
              <a:t>One Binomial to many</a:t>
            </a:r>
          </a:p>
          <a:p>
            <a:pPr lvl="1"/>
            <a:r>
              <a:rPr dirty="0"/>
              <a:t>Many Binomial to many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odds ratio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Construct logistic regression as a GLM</a:t>
                </a:r>
              </a:p>
              <a:p>
                <a:pPr lvl="0"/>
                <a:r>
                  <a:rPr dirty="0"/>
                  <a:t>Start with a model for the </a:t>
                </a:r>
                <a:r>
                  <a:rPr b="1" dirty="0"/>
                  <a:t>log-odds</a:t>
                </a:r>
                <a:r>
                  <a:rPr dirty="0"/>
                  <a:t> of response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vs. 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Model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Define the link function, know as the or </a:t>
                </a:r>
                <a:r>
                  <a:rPr b="1" dirty="0"/>
                  <a:t>logit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5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Response of linear model is transformed to the binomially distributed random variable through the </a:t>
                </a:r>
                <a:r>
                  <a:rPr b="1" dirty="0"/>
                  <a:t>inverse link function</a:t>
                </a:r>
              </a:p>
              <a:p>
                <a:pPr lvl="0"/>
                <a:r>
                  <a:rPr dirty="0"/>
                  <a:t>Known as the </a:t>
                </a:r>
                <a:r>
                  <a:rPr b="1" dirty="0"/>
                  <a:t>inverse logit function</a:t>
                </a:r>
                <a:r>
                  <a:rPr dirty="0"/>
                  <a:t>, or </a:t>
                </a:r>
                <a:r>
                  <a:rPr b="1" dirty="0"/>
                  <a:t>logistic function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After some algebra we can arrive 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0"/>
                <a:r>
                  <a:rPr dirty="0"/>
                  <a:t>Homoscedastic Normally distributed residuals</a:t>
                </a:r>
              </a:p>
              <a:p>
                <a:pPr lvl="0"/>
                <a:r>
                  <a:rPr dirty="0"/>
                  <a:t>Want reasonable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0"/>
                <a:r>
                  <a:rPr dirty="0"/>
                  <a:t>Is model and its coefficients significant?</a:t>
                </a:r>
              </a:p>
              <a:p>
                <a:pPr lvl="1"/>
                <a:r>
                  <a:rPr dirty="0"/>
                  <a:t>F test and Omnibus test on model</a:t>
                </a:r>
              </a:p>
              <a:p>
                <a:pPr lvl="1"/>
                <a:r>
                  <a:rPr dirty="0"/>
                  <a:t>t-test on model parameter estimates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What does the logistic function look like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increases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decreases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  <a:blipFill>
                <a:blip r:embed="rId2"/>
                <a:stretch>
                  <a:fillRect l="-1533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What does the logistic function look like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Use threshold to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output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set threshold as error trade-off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Typically threshold = 0.5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  <a:blipFill>
                <a:blip r:embed="rId2"/>
                <a:stretch>
                  <a:fillRect l="-1152" t="-1278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2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479535" cy="25690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as: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650" b="1" dirty="0"/>
              <a:t>True Positives (TP)</a:t>
            </a:r>
            <a:r>
              <a:rPr sz="1650" dirty="0"/>
              <a:t>: Are positive and should be positive</a:t>
            </a:r>
            <a:endParaRPr lang="en-US" sz="165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True Negatives (TN)</a:t>
            </a:r>
            <a:r>
              <a:rPr sz="1800" dirty="0"/>
              <a:t>: Are negative and should be negative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Positives (FP)</a:t>
            </a:r>
            <a:r>
              <a:rPr sz="1800" dirty="0"/>
              <a:t>: Classified as positive but are actually negative; </a:t>
            </a:r>
            <a:r>
              <a:rPr sz="1800" b="1" dirty="0"/>
              <a:t>Type I errors</a:t>
            </a:r>
            <a:endParaRPr lang="en-US" sz="18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Negatives (FN)</a:t>
            </a:r>
            <a:r>
              <a:rPr sz="1800" dirty="0"/>
              <a:t>: Classified as negative but are actually positive; </a:t>
            </a:r>
            <a:r>
              <a:rPr sz="1800" b="1" dirty="0"/>
              <a:t>Type II errors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Organize these metrics into a </a:t>
            </a:r>
            <a:r>
              <a:rPr sz="1800" b="1" dirty="0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62466"/>
              </p:ext>
            </p:extLst>
          </p:nvPr>
        </p:nvGraphicFramePr>
        <p:xfrm>
          <a:off x="1877568" y="3645408"/>
          <a:ext cx="6116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other metrics are defined as follows:</a:t>
                </a:r>
              </a:p>
              <a:p>
                <a:pPr lvl="0"/>
                <a:r>
                  <a:rPr b="1" dirty="0"/>
                  <a:t>Accuracy</a:t>
                </a:r>
                <a:r>
                  <a:rPr dirty="0"/>
                  <a:t> = (TP + TN) / (TP + FP + TN + FN)</a:t>
                </a:r>
              </a:p>
              <a:p>
                <a:pPr lvl="0"/>
                <a:r>
                  <a:rPr dirty="0"/>
                  <a:t>Selectivity or </a:t>
                </a:r>
                <a:r>
                  <a:rPr b="1" dirty="0"/>
                  <a:t>Precision</a:t>
                </a:r>
                <a:r>
                  <a:rPr dirty="0"/>
                  <a:t> = TP / (TP + FP)</a:t>
                </a:r>
              </a:p>
              <a:p>
                <a:pPr lvl="1"/>
                <a:r>
                  <a:rPr dirty="0"/>
                  <a:t>Precision is the fraction of the relevant class predictions which are correct</a:t>
                </a:r>
              </a:p>
              <a:p>
                <a:pPr lvl="0"/>
                <a:r>
                  <a:rPr dirty="0"/>
                  <a:t>Sensitivity or </a:t>
                </a:r>
                <a:r>
                  <a:rPr b="1" dirty="0"/>
                  <a:t>Recall</a:t>
                </a:r>
                <a:r>
                  <a:rPr dirty="0"/>
                  <a:t> = TP / (TP + FN)</a:t>
                </a:r>
              </a:p>
              <a:p>
                <a:pPr lvl="1"/>
                <a:r>
                  <a:rPr dirty="0"/>
                  <a:t>Recall is the fraction of the relevant class were we able to predict</a:t>
                </a:r>
              </a:p>
              <a:p>
                <a:pPr lvl="0"/>
                <a:r>
                  <a:rPr dirty="0"/>
                  <a:t>Is a trade-off between precision and recall</a:t>
                </a:r>
              </a:p>
              <a:p>
                <a:pPr lvl="1"/>
                <a:r>
                  <a:rPr dirty="0"/>
                  <a:t>Consider </a:t>
                </a:r>
                <a:r>
                  <a:rPr b="1" dirty="0"/>
                  <a:t>changing the decision threshold</a:t>
                </a:r>
              </a:p>
              <a:p>
                <a:pPr lvl="1"/>
                <a:r>
                  <a:rPr dirty="0"/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lower recall, more false negative</a:t>
                </a:r>
              </a:p>
              <a:p>
                <a:pPr lvl="1"/>
                <a:r>
                  <a:rPr dirty="0"/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lower precision, more false positives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create model to predict which employes are likely to leave a company</a:t>
                </a:r>
              </a:p>
              <a:p>
                <a:r>
                  <a:rPr lang="en-US" dirty="0"/>
                  <a:t>Is a logistic regression problem with response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Employee characteristics are independent mixed numeric and categorical variables  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  <a:blipFill>
                <a:blip r:embed="rId2"/>
                <a:stretch>
                  <a:fillRect l="-963" t="-221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68B1D91-E5D9-875E-2557-84C46D61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3" y="3324508"/>
            <a:ext cx="8663341" cy="146048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2 coefficients for 3 salary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coefficient for 2 promotion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𝑝𝑟𝑜𝑚𝑜𝑡𝑖𝑜𝑛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𝑝𝑟𝑜𝑚𝑜𝑡𝑖𝑜𝑛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 satisfaction reduces </a:t>
                </a:r>
                <a:r>
                  <a:rPr lang="en-US" i="1" dirty="0"/>
                  <a:t>p(leave)</a:t>
                </a:r>
              </a:p>
              <a:p>
                <a:r>
                  <a:rPr lang="en-US" dirty="0"/>
                  <a:t>Model uses </a:t>
                </a:r>
                <a:r>
                  <a:rPr lang="en-US" b="1" dirty="0"/>
                  <a:t>method of contrasts</a:t>
                </a:r>
              </a:p>
              <a:p>
                <a:pPr lvl="1"/>
                <a:r>
                  <a:rPr lang="en-US" sz="1800" dirty="0"/>
                  <a:t>Intercept = high salary, no promotion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699" t="-2829" b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>
            <a:off x="4247804" y="2356658"/>
            <a:ext cx="3794852" cy="9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25795A-9EE9-B499-7BF2-C07DC2F97557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413348" cy="1106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604356" cy="89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9A47CA-0740-69F6-3C73-A95B987E960E}"/>
              </a:ext>
            </a:extLst>
          </p:cNvPr>
          <p:cNvCxnSpPr>
            <a:cxnSpLocks/>
          </p:cNvCxnSpPr>
          <p:nvPr/>
        </p:nvCxnSpPr>
        <p:spPr>
          <a:xfrm>
            <a:off x="4821382" y="3549535"/>
            <a:ext cx="677487" cy="54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A039D-53FF-E8D7-9ABE-242D76DD8F8C}"/>
              </a:ext>
            </a:extLst>
          </p:cNvPr>
          <p:cNvCxnSpPr>
            <a:cxnSpLocks/>
          </p:cNvCxnSpPr>
          <p:nvPr/>
        </p:nvCxnSpPr>
        <p:spPr>
          <a:xfrm>
            <a:off x="4713316" y="4094018"/>
            <a:ext cx="1167939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9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</a:t>
            </a:r>
            <a:r>
              <a:rPr lang="en-US" sz="1800" dirty="0"/>
              <a:t>s {no leave, leave}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function computes </a:t>
            </a:r>
            <a:r>
              <a:rPr lang="en-US" sz="1800" b="1" dirty="0"/>
              <a:t>probability of class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0.5 is not optimal in this case, high false negative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710432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3320934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7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0.35 gives better balance of error types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No threshold value will eliminate errors!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997221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2926079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8ADC1-5DA7-6472-EFB5-1F13B14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81549" cy="366445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Example: Evaluation of model predictions </a:t>
            </a:r>
          </a:p>
          <a:p>
            <a:r>
              <a:rPr lang="en-US" dirty="0"/>
              <a:t>Use decision threshold = 0.35</a:t>
            </a:r>
          </a:p>
          <a:p>
            <a:r>
              <a:rPr lang="en-US" dirty="0"/>
              <a:t>Examine </a:t>
            </a:r>
            <a:r>
              <a:rPr lang="en-US" b="1" dirty="0"/>
              <a:t>confusion matrix </a:t>
            </a:r>
          </a:p>
          <a:p>
            <a:pPr lvl="1"/>
            <a:r>
              <a:rPr lang="en-US" dirty="0"/>
              <a:t>Diagonal terms are correctly classified </a:t>
            </a:r>
          </a:p>
          <a:p>
            <a:pPr lvl="1"/>
            <a:r>
              <a:rPr lang="en-US" dirty="0"/>
              <a:t>Errors are the off-diagonal terms </a:t>
            </a:r>
          </a:p>
          <a:p>
            <a:r>
              <a:rPr lang="en-US" dirty="0"/>
              <a:t>Low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 from high error rate </a:t>
            </a:r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D810-5E05-77ED-C3B1-13DA5996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37" y="1769309"/>
            <a:ext cx="4707664" cy="19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significance of the GLM is expressed in terms of a statistic called </a:t>
                </a:r>
                <a:r>
                  <a:rPr b="1" dirty="0"/>
                  <a:t>deviance</a:t>
                </a:r>
              </a:p>
              <a:p>
                <a:pPr lvl="0"/>
                <a:r>
                  <a:rPr lang="en-US" dirty="0"/>
                  <a:t>OLS regression models often evaluated using variance ratios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error metrics like RMSE</a:t>
                </a:r>
              </a:p>
              <a:p>
                <a:pPr lvl="0"/>
                <a:r>
                  <a:rPr lang="en-US" dirty="0"/>
                  <a:t>Must use another metric, deviance, for GLM given a nonlinear mapping</a:t>
                </a:r>
              </a:p>
              <a:p>
                <a:pPr lvl="0"/>
                <a:r>
                  <a:rPr lang="en-US" dirty="0"/>
                  <a:t>Deviance is closely related to </a:t>
                </a:r>
                <a:r>
                  <a:rPr lang="en-US" b="1" dirty="0"/>
                  <a:t>log likelihood ratio</a:t>
                </a:r>
              </a:p>
              <a:p>
                <a:pPr lvl="0"/>
                <a:r>
                  <a:rPr dirty="0"/>
                  <a:t>It can be challenging to understand </a:t>
                </a:r>
                <a:r>
                  <a:rPr lang="en-US" dirty="0"/>
                  <a:t>what </a:t>
                </a:r>
                <a:r>
                  <a:rPr dirty="0"/>
                  <a:t>deviance means</a:t>
                </a:r>
              </a:p>
              <a:p>
                <a:pPr lvl="0"/>
                <a:r>
                  <a:rPr lang="en-US" dirty="0"/>
                  <a:t>Several commonly used forms of deviance complicate understanding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  <a:blipFill>
                <a:blip r:embed="rId2"/>
                <a:stretch>
                  <a:fillRect l="-963" t="-21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759"/>
                <a:ext cx="8229600" cy="3810762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of machine learning models</a:t>
                </a:r>
              </a:p>
              <a:p>
                <a:pPr lvl="0"/>
                <a:r>
                  <a:rPr dirty="0"/>
                  <a:t>The key representation is the model matrix</a:t>
                </a:r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feature or predictor values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There are two standards for signatures of ML functions</a:t>
                </a:r>
              </a:p>
              <a:p>
                <a:pPr lvl="1"/>
                <a:r>
                  <a:rPr dirty="0"/>
                  <a:t>A model matrix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b="1" dirty="0"/>
                  <a:t> (exogenous-features) </a:t>
                </a:r>
                <a:r>
                  <a:rPr dirty="0"/>
                  <a:t>and label array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b="1" dirty="0"/>
                  <a:t> (dependent-endogenous) </a:t>
                </a:r>
                <a:r>
                  <a:rPr dirty="0"/>
                  <a:t>- Scikit-learn and base </a:t>
                </a:r>
                <a:r>
                  <a:rPr dirty="0" err="1"/>
                  <a:t>Statsmodels</a:t>
                </a:r>
                <a:endParaRPr dirty="0"/>
              </a:p>
              <a:p>
                <a:pPr lvl="1"/>
                <a:r>
                  <a:rPr dirty="0"/>
                  <a:t>A </a:t>
                </a:r>
                <a:r>
                  <a:rPr b="1" dirty="0"/>
                  <a:t>data frame </a:t>
                </a:r>
                <a:r>
                  <a:rPr dirty="0"/>
                  <a:t>with all features (predictors) and label (dependent) columns plus a </a:t>
                </a:r>
                <a:r>
                  <a:rPr b="1" dirty="0"/>
                  <a:t>model formula </a:t>
                </a:r>
                <a:r>
                  <a:rPr dirty="0"/>
                  <a:t>- </a:t>
                </a:r>
                <a:r>
                  <a:rPr dirty="0" err="1"/>
                  <a:t>Statsmodels</a:t>
                </a:r>
                <a:r>
                  <a:rPr dirty="0"/>
                  <a:t> formula and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759"/>
                <a:ext cx="8229600" cy="3810762"/>
              </a:xfrm>
              <a:blipFill>
                <a:blip r:embed="rId2"/>
                <a:stretch>
                  <a:fillRect l="-667" t="-2080" b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significance of the GLM is expressed in terms of a statistic called </a:t>
                </a:r>
                <a:r>
                  <a:rPr b="1" dirty="0"/>
                  <a:t>deviance</a:t>
                </a:r>
              </a:p>
              <a:p>
                <a:pPr lvl="0"/>
                <a:r>
                  <a:rPr lang="en-US" dirty="0"/>
                  <a:t>Wrapping </a:t>
                </a:r>
                <a:r>
                  <a:rPr dirty="0"/>
                  <a:t>your head around deviance </a:t>
                </a:r>
                <a:r>
                  <a:rPr lang="en-US" dirty="0"/>
                  <a:t>takes some work</a:t>
                </a:r>
              </a:p>
              <a:p>
                <a:pPr lvl="0"/>
                <a:r>
                  <a:rPr lang="en-US" dirty="0"/>
                  <a:t>In summary, deviance compares the </a:t>
                </a:r>
                <a:r>
                  <a:rPr lang="en-US" b="1" dirty="0"/>
                  <a:t>log likelihood of a model </a:t>
                </a:r>
                <a:r>
                  <a:rPr lang="en-US" dirty="0"/>
                  <a:t>to </a:t>
                </a:r>
                <a:r>
                  <a:rPr lang="en-US" b="1" dirty="0"/>
                  <a:t>a reference model</a:t>
                </a:r>
                <a:endParaRPr b="1" dirty="0"/>
              </a:p>
              <a:p>
                <a:pPr lvl="0"/>
                <a:r>
                  <a:rPr lang="en-US" dirty="0"/>
                  <a:t>Let’s start with by defining some notation</a:t>
                </a:r>
                <a:endParaRPr dirty="0"/>
              </a:p>
              <a:p>
                <a:pPr lvl="1"/>
                <a:r>
                  <a:rPr lang="en-US" dirty="0"/>
                  <a:t>The model is written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, 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dirty="0"/>
              </a:p>
              <a:p>
                <a:pPr lvl="1"/>
                <a:r>
                  <a:rPr lang="en-US" dirty="0"/>
                  <a:t>The r</a:t>
                </a:r>
                <a:r>
                  <a:rPr dirty="0"/>
                  <a:t>eference mode</a:t>
                </a:r>
                <a:r>
                  <a:rPr lang="en-US" dirty="0"/>
                  <a:t>l is written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,</a:t>
                </a:r>
                <a:r>
                  <a:rPr lang="en-US" dirty="0"/>
                  <a:t>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array of observations</a:t>
                </a:r>
                <a:r>
                  <a:rPr lang="en-US" dirty="0"/>
                  <a:t> or model matrix</a:t>
                </a:r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log-likelihood of the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Deviance is based on the </a:t>
                </a:r>
                <a:r>
                  <a:rPr lang="en-US" b="1" dirty="0"/>
                  <a:t>log likelihood ratio </a:t>
                </a:r>
                <a:r>
                  <a:rPr lang="en-US" dirty="0"/>
                  <a:t>between a model and a reference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the factor of 2 scales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with 1 </a:t>
                </a:r>
                <a:r>
                  <a:rPr lang="en-US" dirty="0" err="1"/>
                  <a:t>DoF</a:t>
                </a:r>
                <a:endParaRPr lang="ar-AE" dirty="0"/>
              </a:p>
              <a:p>
                <a:r>
                  <a:rPr lang="en-US" dirty="0"/>
                  <a:t>Rearranging terms gives the formulation of deviance 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60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commonly used forms of deviance:</a:t>
                </a:r>
              </a:p>
              <a:p>
                <a:pPr lvl="0"/>
                <a:r>
                  <a:rPr lang="en-US" b="1" dirty="0"/>
                  <a:t>Residual deviance</a:t>
                </a:r>
                <a:r>
                  <a:rPr lang="en-US" dirty="0"/>
                  <a:t> uses a </a:t>
                </a:r>
                <a:r>
                  <a:rPr lang="en-US" b="1" dirty="0"/>
                  <a:t>saturated model</a:t>
                </a:r>
                <a:r>
                  <a:rPr lang="en-US" dirty="0"/>
                  <a:t> as a reference</a:t>
                </a:r>
              </a:p>
              <a:p>
                <a:pPr lvl="1"/>
                <a:r>
                  <a:rPr lang="en-US" dirty="0"/>
                  <a:t>Saturated model has a degree of freedom (parameter) for each observation used to fit</a:t>
                </a:r>
              </a:p>
              <a:p>
                <a:pPr lvl="1"/>
                <a:r>
                  <a:rPr lang="en-US" dirty="0"/>
                  <a:t>Model has a perfect fit to training data</a:t>
                </a:r>
              </a:p>
              <a:p>
                <a:pPr lvl="1"/>
                <a:r>
                  <a:rPr lang="en-US" dirty="0"/>
                  <a:t>But poor </a:t>
                </a:r>
                <a:r>
                  <a:rPr lang="en-US" b="1" dirty="0"/>
                  <a:t>generalization</a:t>
                </a:r>
                <a:r>
                  <a:rPr lang="en-US" dirty="0"/>
                  <a:t> or accuracy for new observations</a:t>
                </a:r>
              </a:p>
              <a:p>
                <a:pPr lvl="0"/>
                <a:r>
                  <a:rPr lang="en-US" b="1" dirty="0"/>
                  <a:t>Likelihood ratio test </a:t>
                </a:r>
                <a:r>
                  <a:rPr lang="en-US" dirty="0"/>
                  <a:t>uses a </a:t>
                </a:r>
                <a:r>
                  <a:rPr lang="en-US" b="1" dirty="0"/>
                  <a:t>null model</a:t>
                </a:r>
                <a:r>
                  <a:rPr lang="en-US" dirty="0"/>
                  <a:t> as a reference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the likelihood ratio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distributed</a:t>
                </a:r>
              </a:p>
              <a:p>
                <a:pPr lvl="1"/>
                <a:r>
                  <a:rPr lang="en-US" dirty="0"/>
                  <a:t>Null model explains none of the variance of the data</a:t>
                </a:r>
              </a:p>
              <a:p>
                <a:pPr lvl="1"/>
                <a:r>
                  <a:rPr lang="en-US" dirty="0"/>
                  <a:t>Example, for Normally distributed response null model is the mean of response vector</a:t>
                </a:r>
              </a:p>
              <a:p>
                <a:pPr lvl="1"/>
                <a:r>
                  <a:rPr lang="en-US" dirty="0"/>
                  <a:t>Example,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based on the probability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the response vector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  <a:blipFill>
                <a:blip r:embed="rId2"/>
                <a:stretch>
                  <a:fillRect l="-741" t="-249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deviance</a:t>
                </a:r>
                <a:r>
                  <a:rPr lang="en-US" dirty="0"/>
                  <a:t> </a:t>
                </a:r>
                <a:r>
                  <a:rPr dirty="0"/>
                  <a:t>statistic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distributed</a:t>
                </a:r>
              </a:p>
              <a:p>
                <a:pPr lvl="0"/>
                <a:r>
                  <a:rPr dirty="0"/>
                  <a:t>Can apply a significance test on a model</a:t>
                </a:r>
              </a:p>
              <a:p>
                <a:pPr lvl="0"/>
                <a:r>
                  <a:rPr dirty="0"/>
                  <a:t>A model with small deviance is little better that informed guessing</a:t>
                </a:r>
              </a:p>
              <a:p>
                <a:pPr lvl="1"/>
                <a:r>
                  <a:rPr dirty="0"/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and is </a:t>
                </a:r>
                <a:r>
                  <a:rPr b="1" dirty="0"/>
                  <a:t>not significant</a:t>
                </a:r>
                <a:r>
                  <a:rPr lang="en-US" b="1" dirty="0"/>
                  <a:t>ly different </a:t>
                </a:r>
                <a:r>
                  <a:rPr lang="en-US" dirty="0"/>
                  <a:t>than the reference model</a:t>
                </a:r>
                <a:endParaRPr dirty="0"/>
              </a:p>
              <a:p>
                <a:pPr lvl="0"/>
                <a:r>
                  <a:rPr dirty="0"/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Exhibits a </a:t>
                </a:r>
                <a:r>
                  <a:rPr lang="en-US" b="1" dirty="0"/>
                  <a:t>statistically </a:t>
                </a:r>
                <a:r>
                  <a:rPr b="1" dirty="0"/>
                  <a:t>significant improvement </a:t>
                </a:r>
                <a:r>
                  <a:rPr dirty="0"/>
                  <a:t>in accuracy</a:t>
                </a:r>
                <a:r>
                  <a:rPr lang="en-US" dirty="0"/>
                  <a:t> compared to reference model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Residual deviance</a:t>
                </a:r>
                <a:r>
                  <a:rPr lang="en-US" dirty="0"/>
                  <a:t> is 2 times the difference between the log likelihood of a saturated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Residual deviance has several important properties.</a:t>
                </a:r>
              </a:p>
              <a:p>
                <a:pPr lvl="0"/>
                <a:r>
                  <a:rPr lang="en-US" dirty="0"/>
                  <a:t>Log likelihood of saturated model is 0 for some common distributions</a:t>
                </a:r>
              </a:p>
              <a:p>
                <a:pPr lvl="1"/>
                <a:r>
                  <a:rPr lang="en-US" dirty="0"/>
                  <a:t>Example, Normal distribution</a:t>
                </a:r>
              </a:p>
              <a:p>
                <a:pPr lvl="1"/>
                <a:r>
                  <a:rPr lang="en-US" dirty="0"/>
                  <a:t>Example, Binomial distribution</a:t>
                </a:r>
              </a:p>
              <a:p>
                <a:pPr lvl="1"/>
                <a:r>
                  <a:rPr lang="en-US" dirty="0"/>
                  <a:t>In these cases deviance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In other cases log likelihood of saturated model is not 0:</a:t>
                </a:r>
              </a:p>
              <a:p>
                <a:pPr lvl="1"/>
                <a:r>
                  <a:rPr lang="en-US" dirty="0"/>
                  <a:t>Example, Poisson distribution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Normal saturated model:</a:t>
                </a:r>
              </a:p>
              <a:p>
                <a:pPr marL="0" lvl="0" indent="0">
                  <a:buNone/>
                </a:pPr>
                <a:r>
                  <a:rPr dirty="0"/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Now, the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  <a:blipFill>
                <a:blip r:embed="rId2"/>
                <a:stretch>
                  <a:fillRect l="-667" t="-2080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Binomial staturated model:</a:t>
                </a:r>
              </a:p>
              <a:p>
                <a:pPr marL="0" lvl="0" indent="0">
                  <a:buNone/>
                </a:pPr>
                <a:r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likelihood can be writen: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the log likelihood of the staturated model.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What are some key properties of deviance?</a:t>
                </a:r>
              </a:p>
              <a:p>
                <a:pPr lvl="0"/>
                <a:r>
                  <a:rPr lang="en-US" dirty="0"/>
                  <a:t>Deviance can be applied to any GLM</a:t>
                </a:r>
              </a:p>
              <a:p>
                <a:pPr lvl="0"/>
                <a:r>
                  <a:rPr dirty="0"/>
                  <a:t>Recall that log-likelihood is a negative number</a:t>
                </a:r>
              </a:p>
              <a:p>
                <a:pPr lvl="1"/>
                <a:r>
                  <a:rPr dirty="0"/>
                  <a:t>Higher log-likelihood has smaller negative magnitude</a:t>
                </a:r>
              </a:p>
              <a:p>
                <a:pPr lvl="1"/>
                <a:r>
                  <a:rPr dirty="0"/>
                  <a:t>Log-likelihood of reference model has large negative magnitude</a:t>
                </a:r>
              </a:p>
              <a:p>
                <a:pPr lvl="0"/>
                <a:r>
                  <a:rPr dirty="0"/>
                  <a:t>Deviance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always</a:t>
                </a:r>
              </a:p>
              <a:p>
                <a:pPr lvl="1"/>
                <a:r>
                  <a:rPr dirty="0"/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model with greater predictive power,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𝓁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, 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8ADC1-5DA7-6472-EFB5-1F13B14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663440" cy="36644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Example: fit model</a:t>
            </a:r>
          </a:p>
          <a:p>
            <a:pPr marL="0" lvl="0" indent="0">
              <a:buNone/>
            </a:pPr>
            <a:r>
              <a:rPr lang="en-US" sz="1800" dirty="0"/>
              <a:t>left ~ </a:t>
            </a:r>
            <a:r>
              <a:rPr lang="en-US" sz="1800" dirty="0" err="1"/>
              <a:t>satisfaction_level</a:t>
            </a:r>
            <a:r>
              <a:rPr lang="en-US" sz="1800" dirty="0"/>
              <a:t> + </a:t>
            </a:r>
            <a:r>
              <a:rPr lang="en-US" sz="1800" dirty="0" err="1"/>
              <a:t>average_montly_hours</a:t>
            </a:r>
            <a:r>
              <a:rPr lang="en-US" sz="1800" dirty="0"/>
              <a:t> + </a:t>
            </a:r>
            <a:r>
              <a:rPr lang="en-US" sz="1800" dirty="0" err="1"/>
              <a:t>last_evaluation</a:t>
            </a:r>
            <a:r>
              <a:rPr lang="en-US" sz="1800" dirty="0"/>
              <a:t> + C(salary) + C(promotion_last_5years)</a:t>
            </a:r>
          </a:p>
          <a:p>
            <a:r>
              <a:rPr lang="en-US" dirty="0"/>
              <a:t>Deviance shows the model is statistically significant compared to the saturated model 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 flipV="1">
            <a:off x="4915267" y="2281844"/>
            <a:ext cx="2553718" cy="850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 flipV="1">
            <a:off x="4915267" y="2527808"/>
            <a:ext cx="2354213" cy="604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Poisson regression </a:t>
                </a:r>
                <a:r>
                  <a:rPr dirty="0"/>
                  <a:t>is example of a GLM</a:t>
                </a:r>
              </a:p>
              <a:p>
                <a:pPr lvl="0"/>
                <a:r>
                  <a:rPr dirty="0"/>
                  <a:t>Poisson regression is example of nonlinear response model</a:t>
                </a:r>
              </a:p>
              <a:p>
                <a:pPr lvl="0"/>
                <a:r>
                  <a:rPr dirty="0"/>
                  <a:t>Recall, the Poisson distribution has an </a:t>
                </a:r>
                <a:r>
                  <a:rPr b="1" dirty="0"/>
                  <a:t>exponential form </a:t>
                </a:r>
                <a:r>
                  <a:rPr dirty="0"/>
                  <a:t>with a single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, is the </a:t>
                </a:r>
                <a:r>
                  <a:rPr b="1" dirty="0"/>
                  <a:t>expected arrival rate </a:t>
                </a:r>
                <a:r>
                  <a:rPr dirty="0"/>
                  <a:t>of the process</a:t>
                </a:r>
              </a:p>
              <a:p>
                <a:pPr lvl="0"/>
                <a:r>
                  <a:rPr dirty="0"/>
                  <a:t>Predictions</a:t>
                </a:r>
                <a:r>
                  <a:rPr lang="en-US" dirty="0"/>
                  <a:t> of response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:r>
                  <a:rPr lang="en-US" dirty="0"/>
                  <a:t>computed from </a:t>
                </a:r>
                <a:r>
                  <a:rPr dirty="0"/>
                  <a:t>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and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0"/>
                <a:r>
                  <a:rPr dirty="0"/>
                  <a:t>Link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dirty="0"/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To not </a:t>
            </a:r>
            <a:r>
              <a:rPr dirty="0"/>
              <a:t>bias the</a:t>
            </a:r>
            <a:r>
              <a:rPr lang="en-US" dirty="0"/>
              <a:t> regression coefficient</a:t>
            </a:r>
            <a:r>
              <a:rPr dirty="0"/>
              <a:t> estimation</a:t>
            </a:r>
            <a:r>
              <a:rPr lang="en-US" dirty="0"/>
              <a:t>, </a:t>
            </a:r>
            <a:r>
              <a:rPr dirty="0"/>
              <a:t>predictors </a:t>
            </a:r>
            <a:r>
              <a:rPr lang="en-US" dirty="0"/>
              <a:t>must </a:t>
            </a:r>
            <a:r>
              <a:rPr dirty="0"/>
              <a:t>have 0 mean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Extend relationship using a linear model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Expected arrival rate </a:t>
                </a:r>
                <a:r>
                  <a:rPr lang="en-US" dirty="0"/>
                  <a:t>depends on </a:t>
                </a:r>
                <a:r>
                  <a:rPr dirty="0"/>
                  <a:t>the independent variable</a:t>
                </a:r>
              </a:p>
              <a:p>
                <a:pPr lvl="0"/>
                <a:r>
                  <a:rPr dirty="0"/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</a:t>
                </a:r>
                <a:r>
                  <a:rPr lang="en-US" dirty="0"/>
                  <a:t>partial </a:t>
                </a:r>
                <a:r>
                  <a:rPr dirty="0"/>
                  <a:t>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dirty="0"/>
              </a:p>
              <a:p>
                <a:pPr lvl="1"/>
                <a:r>
                  <a:rPr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33755" cy="61401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Data for number of awards for students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Independent variables are program,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𝑐𝑎𝑑𝑒𝑚𝑖𝑐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𝑔𝑒𝑛𝑒𝑟𝑎𝑙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𝑣𝑜𝑐𝑎𝑡𝑖𝑜𝑛𝑎𝑙</m:t>
                        </m:r>
                      </m:e>
                    </m:d>
                  </m:oMath>
                </a14:m>
                <a:r>
                  <a:rPr lang="ar-AE" sz="2000" dirty="0"/>
                  <a:t> , </a:t>
                </a:r>
                <a:r>
                  <a:rPr lang="en-US" sz="2000" dirty="0"/>
                  <a:t>and math score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Count data - suitable for Poisson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exponential decrease in award counts by program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  <a:blipFill>
                <a:blip r:embed="rId2"/>
                <a:stretch>
                  <a:fillRect l="-1429" t="-1132" r="-2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3BC6CA-6748-B704-0AAA-4393A2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03" y="1109749"/>
            <a:ext cx="4352397" cy="333548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24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Poisson Regression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63785-FE0E-1E0A-4018-448CF53E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19" y="1236983"/>
            <a:ext cx="4165010" cy="3588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Fit model</a:t>
                </a:r>
              </a:p>
              <a:p>
                <a:pPr marL="0" lvl="0" indent="0">
                  <a:buNone/>
                </a:pPr>
                <a:r>
                  <a:rPr lang="en-US" sz="1800" dirty="0" err="1"/>
                  <a:t>num_awards</a:t>
                </a:r>
                <a:r>
                  <a:rPr lang="en-US" sz="1800" dirty="0"/>
                  <a:t> ~ math + C(prog)</a:t>
                </a:r>
              </a:p>
              <a:p>
                <a:r>
                  <a:rPr lang="en-US" dirty="0"/>
                  <a:t>Likelihood ratio indicates model is statistically significant compared to a null model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Intersect for mean rate of academic program</a:t>
                </a:r>
              </a:p>
              <a:p>
                <a:r>
                  <a:rPr lang="en-US" dirty="0"/>
                  <a:t>2 coefficients for 3 program levels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Increased math score increases rate of rewards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3"/>
                <a:stretch>
                  <a:fillRect l="-1307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57CF0-AB59-3633-748E-2191C271CCD7}"/>
              </a:ext>
            </a:extLst>
          </p:cNvPr>
          <p:cNvCxnSpPr>
            <a:cxnSpLocks/>
          </p:cNvCxnSpPr>
          <p:nvPr/>
        </p:nvCxnSpPr>
        <p:spPr>
          <a:xfrm>
            <a:off x="4110644" y="2743200"/>
            <a:ext cx="3649287" cy="72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4314-5E99-CE7B-6684-9C10D0CF65D8}"/>
              </a:ext>
            </a:extLst>
          </p:cNvPr>
          <p:cNvCxnSpPr>
            <a:cxnSpLocks/>
          </p:cNvCxnSpPr>
          <p:nvPr/>
        </p:nvCxnSpPr>
        <p:spPr>
          <a:xfrm>
            <a:off x="4729942" y="3707476"/>
            <a:ext cx="515389" cy="267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A7D637-6DE4-6ACB-5C74-4A2B91325ADC}"/>
              </a:ext>
            </a:extLst>
          </p:cNvPr>
          <p:cNvCxnSpPr>
            <a:cxnSpLocks/>
          </p:cNvCxnSpPr>
          <p:nvPr/>
        </p:nvCxnSpPr>
        <p:spPr>
          <a:xfrm>
            <a:off x="4609407" y="3067396"/>
            <a:ext cx="1425633" cy="69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F4B30-DA91-5577-C7BE-9C9A2F98A305}"/>
              </a:ext>
            </a:extLst>
          </p:cNvPr>
          <p:cNvCxnSpPr>
            <a:cxnSpLocks/>
          </p:cNvCxnSpPr>
          <p:nvPr/>
        </p:nvCxnSpPr>
        <p:spPr>
          <a:xfrm>
            <a:off x="4700847" y="3707476"/>
            <a:ext cx="621645" cy="546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646C9-457F-2D54-54B9-EE499A15EF09}"/>
              </a:ext>
            </a:extLst>
          </p:cNvPr>
          <p:cNvCxnSpPr>
            <a:cxnSpLocks/>
          </p:cNvCxnSpPr>
          <p:nvPr/>
        </p:nvCxnSpPr>
        <p:spPr>
          <a:xfrm>
            <a:off x="4783975" y="4254131"/>
            <a:ext cx="1076498" cy="366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7C3370-179F-E7B4-FB8D-BD34DD7C2A83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527069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F8CB7-40E9-432B-1A64-92BF44D6CD49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481349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53795" cy="63479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Fit of the model response to the observed award rate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award rate increases with program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Rate of awards increases with math score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  <a:blipFill>
                <a:blip r:embed="rId2"/>
                <a:stretch>
                  <a:fillRect l="-139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FC85EA-2704-1816-7DF4-6164E927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5" y="991169"/>
            <a:ext cx="3970799" cy="404634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Models with nonlinear response have non-Normal distributions</a:t>
            </a:r>
          </a:p>
          <a:p>
            <a:pPr lvl="0"/>
            <a:r>
              <a:t>The generalized linear model accommodates nonlinear response distributions</a:t>
            </a:r>
          </a:p>
          <a:p>
            <a:pPr lvl="0"/>
            <a:r>
              <a:t>Link function transforms to linear model</a:t>
            </a:r>
          </a:p>
          <a:p>
            <a:pPr lvl="1"/>
            <a:r>
              <a:t>Inverse link function transforms from Normal distribution to response distribution</a:t>
            </a:r>
          </a:p>
          <a:p>
            <a:pPr lvl="0"/>
            <a:r>
              <a:t>Evaluating Binomial response models</a:t>
            </a:r>
          </a:p>
          <a:p>
            <a:pPr lvl="1"/>
            <a:r>
              <a:t>Confusion matrix organizes</a:t>
            </a:r>
          </a:p>
          <a:p>
            <a:pPr lvl="1"/>
            <a:r>
              <a:t>Compute metrics from elements of confusion matrix</a:t>
            </a:r>
          </a:p>
          <a:p>
            <a:pPr lvl="1"/>
            <a:r>
              <a:t>Use multiple evaluation criteria</a:t>
            </a:r>
          </a:p>
          <a:p>
            <a:pPr lvl="0"/>
            <a:r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Scaling of features is required for many machine learning models</a:t>
                </a:r>
              </a:p>
              <a:p>
                <a:pPr lvl="0"/>
                <a:r>
                  <a:rPr dirty="0"/>
                  <a:t>Several commonly used approaches</a:t>
                </a:r>
              </a:p>
              <a:p>
                <a:pPr lvl="1"/>
                <a:r>
                  <a:rPr b="1" dirty="0"/>
                  <a:t>Z-score</a:t>
                </a:r>
                <a:r>
                  <a:rPr dirty="0"/>
                  <a:t> scaling results in features with zero mean and unit variance</a:t>
                </a:r>
              </a:p>
              <a:p>
                <a:pPr lvl="1"/>
                <a:r>
                  <a:rPr dirty="0"/>
                  <a:t>Use Z-score scaling for features approximately normally distributed</a:t>
                </a:r>
              </a:p>
              <a:p>
                <a:pPr lvl="1"/>
                <a:r>
                  <a:rPr b="1" dirty="0"/>
                  <a:t>Min-max</a:t>
                </a:r>
                <a:r>
                  <a:rPr dirty="0"/>
                  <a:t> scaling transforms feature values to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min-max scaling for features with truncated range of values</a:t>
                </a:r>
              </a:p>
              <a:p>
                <a:pPr lvl="0"/>
                <a:r>
                  <a:rPr dirty="0"/>
                  <a:t>Effect on model coefficients</a:t>
                </a:r>
              </a:p>
              <a:p>
                <a:pPr lvl="1"/>
                <a:r>
                  <a:rPr dirty="0"/>
                  <a:t>Scaling changes model coefficients by the scale factor applied</a:t>
                </a:r>
              </a:p>
              <a:p>
                <a:pPr lvl="1"/>
                <a:r>
                  <a:rPr dirty="0"/>
                  <a:t>Can re-scale (</a:t>
                </a:r>
                <a:r>
                  <a:rPr dirty="0" err="1"/>
                  <a:t>unscale</a:t>
                </a:r>
                <a:r>
                  <a:rPr dirty="0"/>
                  <a:t>) model coefficients before processing unknown cases</a:t>
                </a:r>
              </a:p>
              <a:p>
                <a:pPr lvl="1"/>
                <a:r>
                  <a:rPr dirty="0"/>
                  <a:t>Or use </a:t>
                </a:r>
                <a:r>
                  <a:rPr b="1" dirty="0"/>
                  <a:t>same scaling</a:t>
                </a:r>
                <a:r>
                  <a:rPr dirty="0"/>
                  <a:t> for unknown feature values and scale response</a:t>
                </a:r>
              </a:p>
              <a:p>
                <a:pPr lvl="0"/>
                <a:r>
                  <a:rPr dirty="0"/>
                  <a:t>When coding categorical variables as binary dummy variables no need to scale - already in range [0-1]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b="1" dirty="0"/>
              <a:t>Effects</a:t>
            </a:r>
            <a:r>
              <a:rPr dirty="0"/>
              <a:t> and </a:t>
            </a:r>
            <a:r>
              <a:rPr b="1" dirty="0"/>
              <a:t>adjustments</a:t>
            </a:r>
          </a:p>
          <a:p>
            <a:pPr lvl="0"/>
            <a:r>
              <a:rPr dirty="0"/>
              <a:t>Building models with nonlinear or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Binomial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  <a:p>
            <a:pPr lvl="1"/>
            <a:r>
              <a:rPr dirty="0"/>
              <a:t>Poisson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5994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can</a:t>
            </a:r>
            <a:r>
              <a:rPr lang="en-US" dirty="0"/>
              <a:t> we use</a:t>
            </a:r>
            <a:r>
              <a:rPr dirty="0"/>
              <a:t> categorical 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 - encodes the category</a:t>
            </a:r>
          </a:p>
          <a:p>
            <a:pPr lvl="1"/>
            <a:r>
              <a:rPr dirty="0"/>
              <a:t>n categories represented by n-1 dummy variables; all 0s encodes one level</a:t>
            </a:r>
          </a:p>
          <a:p>
            <a:pPr lvl="0"/>
            <a:r>
              <a:rPr dirty="0"/>
              <a:t>Binary variables are an exception</a:t>
            </a:r>
          </a:p>
          <a:p>
            <a:pPr lvl="1"/>
            <a:r>
              <a:rPr dirty="0"/>
              <a:t>Represent with a single binary variable. [0,1]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3565</Words>
  <Application>Microsoft Office PowerPoint</Application>
  <PresentationFormat>On-screen Show (16:9)</PresentationFormat>
  <Paragraphs>450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Courier</vt:lpstr>
      <vt:lpstr>Office Theme</vt:lpstr>
      <vt:lpstr>Models Categorical Variables and Nonlinear Response</vt:lpstr>
      <vt:lpstr>Review</vt:lpstr>
      <vt:lpstr>Review</vt:lpstr>
      <vt:lpstr>Review</vt:lpstr>
      <vt:lpstr>Review</vt:lpstr>
      <vt:lpstr>Review</vt:lpstr>
      <vt:lpstr>Introduction</vt:lpstr>
      <vt:lpstr>Working with Categorical Variables 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Responses</vt:lpstr>
      <vt:lpstr>Models with Nonlinear Response</vt:lpstr>
      <vt:lpstr>Models with Nonlinear Response</vt:lpstr>
      <vt:lpstr>The Generalized Linear Model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The Logistic Regression Model</vt:lpstr>
      <vt:lpstr>Logistic Regression Model</vt:lpstr>
      <vt:lpstr>Logistic Regression Model</vt:lpstr>
      <vt:lpstr>Evaluation of Classifiers</vt:lpstr>
      <vt:lpstr>Evaluation of Classifiers</vt:lpstr>
      <vt:lpstr>Example of Logistic Regression</vt:lpstr>
      <vt:lpstr>Example of Logistic Regression</vt:lpstr>
      <vt:lpstr>Evaluation of Classifiers</vt:lpstr>
      <vt:lpstr>Evaluation of Classifiers</vt:lpstr>
      <vt:lpstr>Example of Logistic Regression</vt:lpstr>
      <vt:lpstr>What is Deviance?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Properties of Deviance</vt:lpstr>
      <vt:lpstr>Example of Logistic Regression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124</cp:revision>
  <dcterms:created xsi:type="dcterms:W3CDTF">2024-08-16T02:30:27Z</dcterms:created>
  <dcterms:modified xsi:type="dcterms:W3CDTF">2024-10-01T03:43:44Z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