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0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Regularization and Sparse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11/07/2023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Idea!:</a:t>
                </a:r>
                <a:r>
                  <a:t> Try systematically pruning the model using some metric</a:t>
                </a:r>
              </a:p>
              <a:p>
                <a:pPr lvl="0"/>
                <a:r>
                  <a:t>Leads to the the </a:t>
                </a:r>
                <a:r>
                  <a:rPr b="1"/>
                  <a:t>step-wise regression algorithm</a:t>
                </a:r>
              </a:p>
              <a:p>
                <a:pPr lvl="1"/>
                <a:r>
                  <a:t>Forward step-wise regression adds most explanatory variable one at a time</a:t>
                </a:r>
                <a:br/>
                <a:endParaRPr/>
              </a:p>
              <a:p>
                <a:pPr lvl="1"/>
                <a:r>
                  <a:t>Backward step-wise regression removes least explanatory variable one at a time</a:t>
                </a:r>
                <a:br/>
                <a:endParaRPr/>
              </a:p>
              <a:p>
                <a:pPr lvl="1"/>
                <a:r>
                  <a:t>Can go both directions - see the R documentation</a:t>
                </a:r>
                <a:br/>
                <a:endParaRPr/>
              </a:p>
              <a:p>
                <a:pPr lvl="1"/>
                <a:r>
                  <a:t>Hard to find a good metric</a:t>
                </a:r>
              </a:p>
              <a:p>
                <a:pPr lvl="0"/>
                <a:r>
                  <a:t>But, making multiple hypothesis tests is a fraught undertaking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is null or insignificant predictor</a:t>
                </a:r>
              </a:p>
              <a:p>
                <a:pPr lvl="1"/>
                <a:r>
                  <a:t>High probability of Type 1 or Type 2 error</a:t>
                </a:r>
                <a:br/>
                <a:endParaRPr/>
              </a:p>
              <a:p>
                <a:pPr lvl="1"/>
                <a:r>
                  <a:t>Type 1 error, fail to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include insignificant predictor</a:t>
                </a:r>
                <a:br/>
                <a:endParaRPr/>
              </a:p>
              <a:p>
                <a:pPr lvl="1"/>
                <a:r>
                  <a:t>Type 2 error,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drop significant predictor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Regularization is a systematic approach to preventing over-fitting</a:t>
                </a:r>
              </a:p>
              <a:p>
                <a:pPr lvl="0"/>
                <a:r>
                  <a:t>To understand regularization need to understand the bias-variance trade-off</a:t>
                </a:r>
              </a:p>
              <a:p>
                <a:pPr lvl="0"/>
                <a:r>
                  <a:t>To better understand this trade-off decompose mean square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label vector</a:t>
                </a:r>
                <a:br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feature matrix</a:t>
                </a:r>
                <a:b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t> estimate from fitted model</a:t>
                </a:r>
              </a:p>
              <a:p>
                <a:pPr marL="0" lvl="0" indent="0">
                  <a:buNone/>
                </a:pPr>
                <a:r>
                  <a:t>Expanding this relation gives us:</a:t>
                </a:r>
              </a:p>
              <a:p>
                <a:pPr marL="0" lvl="0" indent="0">
                  <a:buNone/>
                </a:pPr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How do we interpret the bias-variance trade-off relationship:</a:t>
                </a:r>
                <a:br/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-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t>, the expected squared difference between the model output and the expected model output is the </a:t>
                </a:r>
                <a:r>
                  <a:rPr b="1"/>
                  <a:t>variance</a:t>
                </a:r>
                <a:r>
                  <a:t> of the model</a:t>
                </a:r>
                <a:br/>
                <a:r>
                  <a:t>- For low variance model,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/>
                <a:r>
                  <a:t>- Model </a:t>
                </a:r>
                <a:r>
                  <a:rPr b="1"/>
                  <a:t>generalizes</a:t>
                </a:r>
                <a:r>
                  <a:t> since variance is low for each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, the expected value of the difference between the model output and the expected model output is the </a:t>
                </a:r>
                <a:r>
                  <a:rPr b="1"/>
                  <a:t>bias</a:t>
                </a:r>
                <a:r>
                  <a:t> of the model</a:t>
                </a:r>
              </a:p>
              <a:p>
                <a:pPr lvl="1"/>
                <a:r>
                  <a:t>For </a:t>
                </a:r>
                <a:r>
                  <a:rPr b="1"/>
                  <a:t>unbiased model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]−</m:t>
                        </m:r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/>
              </a:p>
              <a:p>
                <a:pPr lvl="1"/>
                <a:r>
                  <a:t>Example: OLS model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t> is </a:t>
                </a:r>
                <a:r>
                  <a:rPr b="1"/>
                  <a:t>unbiased</a:t>
                </a: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is inherent or irreducable error in data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is a trade-off between bias and variance</a:t>
            </a:r>
          </a:p>
          <a:p>
            <a:pPr lvl="0"/>
            <a:r>
              <a:t>Need to find the optimal trade-off point</a:t>
            </a:r>
          </a:p>
        </p:txBody>
      </p:sp>
      <p:pic>
        <p:nvPicPr>
          <p:cNvPr id="4" name="Picture 1" descr="../images/BiasVaria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9200" y="1193800"/>
            <a:ext cx="415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The trade-off between bias and variance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For OLS model need to find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∝</m:t>
                    </m:r>
                    <m:r>
                      <a:rPr>
                        <a:latin typeface="Cambria Math" panose="02040503050406030204" pitchFamily="18" charset="0"/>
                      </a:rPr>
                      <m:t>𝐶𝑜𝑣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design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/>
              </a:p>
              <a:p>
                <a:pPr lvl="0"/>
                <a:r>
                  <a:t>Decompose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covariance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into </a:t>
                </a:r>
                <a:r>
                  <a:rPr b="1"/>
                  <a:t>eigenvalues</a:t>
                </a:r>
                <a:r>
                  <a:t> and </a:t>
                </a:r>
                <a:r>
                  <a:rPr b="1"/>
                  <a:t>eigenvectors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t> is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matrix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</a:t>
                </a:r>
                <a:r>
                  <a:rPr b="1"/>
                  <a:t>orthonormal eigenvectors</a:t>
                </a:r>
              </a:p>
              <a:p>
                <a:pPr lvl="0"/>
                <a:r>
                  <a:t>For real-valued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t> the eigenvectors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t> are real valued so: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Decompose the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×</m:t>
                </m:r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 covariance matrix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𝑐𝑜𝑣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den>
                </m:f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into </a:t>
            </a:r>
            <a:r>
              <a:rPr b="1"/>
              <a:t>eigenvalues</a:t>
            </a:r>
            <a:r>
              <a:t> and </a:t>
            </a:r>
            <a:r>
              <a:rPr b="1"/>
              <a:t>eigenvectors</a:t>
            </a:r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𝑐𝑜𝑣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𝑄</m:t>
                  </m:r>
                  <m:r>
                    <a:rPr>
                      <a:latin typeface="Cambria Math" panose="02040503050406030204" pitchFamily="18" charset="0"/>
                    </a:rPr>
                    <m:t>𝛬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:r>
              <a:t>And, the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 eigenvalues are represented as diagonal matrix: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𝛬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,0,…,0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,…,0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⋮, ⋮, ⋱, ⋮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0,0,…,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t>The inverse of the covariance can be computed from its eigendecomposition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t>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0,0,…,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At first look eigen-decomposition seems a bit mysterious</a:t>
                </a:r>
              </a:p>
              <a:p>
                <a:pPr lvl="0"/>
                <a:r>
                  <a:t>The eigenvalues are the </a:t>
                </a:r>
                <a:r>
                  <a:rPr b="1"/>
                  <a:t>roots</a:t>
                </a:r>
                <a:r>
                  <a:t> of the covariance matrix</a:t>
                </a:r>
              </a:p>
              <a:p>
                <a:pPr lvl="1"/>
                <a:r>
                  <a:t>Similar to the familiar roots of a polynomial</a:t>
                </a:r>
              </a:p>
              <a:p>
                <a:pPr lvl="0"/>
                <a:r>
                  <a:t>For square matrix,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, and some Euclidean norm 1 vector,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, we can find a root,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:endParaRPr/>
              </a:p>
              <a:p>
                <a:pPr lvl="0"/>
                <a:r>
                  <a:t>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dimensional matrix there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eigenvalues and orthogonal eigenvectors</a:t>
                </a:r>
              </a:p>
              <a:p>
                <a:pPr lvl="0"/>
                <a:r>
                  <a:t>But, there is no guarantee that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values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t> are unique</a:t>
                </a:r>
              </a:p>
              <a:p>
                <a:pPr lvl="1"/>
                <a:r>
                  <a:t>If columns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are colinear, there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&lt;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unique eigenvalues</a:t>
                </a:r>
                <a:br/>
                <a:endParaRPr/>
              </a:p>
              <a:p>
                <a:pPr lvl="1"/>
                <a:r>
                  <a:t>With colinear independent variables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Ill-Posed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If columns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are not linearly independent, the inverse of the covariance matrix is </a:t>
                </a:r>
                <a:r>
                  <a:rPr b="1"/>
                  <a:t>ill-posed</a:t>
                </a:r>
              </a:p>
              <a:p>
                <a:pPr marL="0" lvl="0" indent="0">
                  <a:buNone/>
                </a:pPr>
                <a:r>
                  <a:t>$$
cov(A) = Q \Lambda Q^T\\
cov(A)^{-1} = Q^T \Lambda^{-1} Q
$$</a:t>
                </a:r>
              </a:p>
              <a:p>
                <a:pPr lvl="0"/>
                <a:r>
                  <a:t>The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/>
              </a:p>
              <a:p>
                <a:pPr lvl="0"/>
                <a:r>
                  <a:t>For </a:t>
                </a:r>
                <a:r>
                  <a:rPr b="1"/>
                  <a:t>ill-posed</a:t>
                </a:r>
                <a:r>
                  <a:t> covariance matrix</a:t>
                </a:r>
              </a:p>
              <a:p>
                <a:pPr lvl="1"/>
                <a:r>
                  <a:t>The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/>
                <a:endParaRPr/>
              </a:p>
              <a:p>
                <a:pPr lvl="1"/>
                <a: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/>
              </a:p>
              <a:p>
                <a:pPr lvl="0"/>
                <a:r>
                  <a:t>Uh oh! The inverse covariance matrix </a:t>
                </a:r>
                <a:r>
                  <a:rPr b="1"/>
                  <a:t>does not exist!</a:t>
                </a:r>
              </a:p>
              <a:p>
                <a:pPr lvl="1"/>
                <a:r>
                  <a:t>With colinear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 →</m:t>
                    </m:r>
                  </m:oMath>
                </a14:m>
                <a:r>
                  <a:t> confounded fitting</a:t>
                </a:r>
                <a:br/>
                <a:endParaRPr/>
              </a:p>
              <a:p>
                <a:pPr lvl="1"/>
                <a:r>
                  <a:t>With unifromative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 →</m:t>
                    </m:r>
                  </m:oMath>
                </a14:m>
                <a:r>
                  <a:t> projecting random noise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/>
              </a:p>
              <a:p>
                <a:pPr lvl="0"/>
                <a:r>
                  <a:t>Recall: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/>
              </a:p>
              <a:p>
                <a:pPr lvl="0"/>
                <a:r>
                  <a:t>The </a:t>
                </a:r>
                <a:r>
                  <a:rPr b="1"/>
                  <a:t>normal equations provide a solution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/>
              </a:p>
              <a:p>
                <a:pPr lvl="0"/>
                <a:r>
                  <a:t>This solution requires finding the inverse of the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/>
              </a:p>
              <a:p>
                <a:pPr lvl="1"/>
                <a:r>
                  <a:t>But this inverse may be unstable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≈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/>
                <a:endParaRPr/>
              </a:p>
              <a:p>
                <a:pPr lvl="1"/>
                <a:r>
                  <a:t>In mathematical terminology we say the problem is </a:t>
                </a:r>
                <a:r>
                  <a:rPr b="1"/>
                  <a:t>ill-posed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718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Welcome to the Second Half of CSCI E-83!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Plan going forward:</a:t>
            </a:r>
          </a:p>
          <a:p>
            <a:pPr lvl="0"/>
            <a:r>
              <a:rPr dirty="0"/>
              <a:t>Week 8, Oct 24: Introduction to Linear Models</a:t>
            </a:r>
          </a:p>
          <a:p>
            <a:pPr lvl="0"/>
            <a:r>
              <a:rPr dirty="0"/>
              <a:t>Week 9, Oct 31: Linear Models Part 2 - Categorical data and nonlinear response models</a:t>
            </a:r>
          </a:p>
          <a:p>
            <a:pPr lvl="0"/>
            <a:r>
              <a:rPr dirty="0"/>
              <a:t>Week 10, Nov 7: Linear Models Part 3 - Regularization and sparse models</a:t>
            </a:r>
          </a:p>
          <a:p>
            <a:pPr lvl="0"/>
            <a:r>
              <a:rPr dirty="0"/>
              <a:t>Week 11, Nov14: Time Series Models</a:t>
            </a:r>
          </a:p>
          <a:p>
            <a:pPr lvl="0"/>
            <a:r>
              <a:rPr dirty="0"/>
              <a:t>Nov 18: Project proposal due</a:t>
            </a:r>
          </a:p>
          <a:p>
            <a:pPr lvl="0"/>
            <a:r>
              <a:rPr dirty="0"/>
              <a:t>Week12, Nov 23: Bayes MCMC methods</a:t>
            </a:r>
          </a:p>
          <a:p>
            <a:pPr lvl="0"/>
            <a:r>
              <a:rPr dirty="0"/>
              <a:t>Week 13, Nov 28: Hierarchical </a:t>
            </a:r>
            <a:r>
              <a:t>Bayesian models</a:t>
            </a:r>
            <a:endParaRPr dirty="0"/>
          </a:p>
          <a:p>
            <a:pPr lvl="0"/>
            <a:r>
              <a:rPr dirty="0"/>
              <a:t>Week 14, Dec 5: - More on time series? - No assignment</a:t>
            </a:r>
            <a:br>
              <a:rPr dirty="0"/>
            </a:br>
            <a:endParaRPr dirty="0"/>
          </a:p>
          <a:p>
            <a:pPr lvl="0"/>
            <a:r>
              <a:rPr dirty="0"/>
              <a:t>Dec 21: Submit Graduate Independent Projects</a:t>
            </a:r>
          </a:p>
          <a:p>
            <a:pPr marL="0" lvl="0" indent="0">
              <a:buNone/>
            </a:pPr>
            <a:r>
              <a:rPr dirty="0"/>
              <a:t>Let me know if you have suggestions to update this schedule</a:t>
            </a:r>
          </a:p>
        </p:txBody>
      </p:sp>
    </p:spTree>
    <p:extLst>
      <p:ext uri="{BB962C8B-B14F-4D97-AF65-F5344CB8AC3E}">
        <p14:creationId xmlns:p14="http://schemas.microsoft.com/office/powerpoint/2010/main" val="9721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/>
              </a:p>
              <a:p>
                <a:pPr lvl="0"/>
                <a:r>
                  <a:t>We can add a </a:t>
                </a:r>
                <a:r>
                  <a:rPr b="1"/>
                  <a:t>bias term</a:t>
                </a:r>
                <a:r>
                  <a:t> to the diagonal of the covariance matrix</a:t>
                </a:r>
              </a:p>
              <a:p>
                <a:pPr marL="0" lvl="0" indent="0">
                  <a:buNone/>
                </a:pPr>
                <a:r>
                  <a:t>the </a:t>
                </a:r>
                <a:r>
                  <a:rPr b="1"/>
                  <a:t>L2 or Euclidean norm</a:t>
                </a:r>
                <a:r>
                  <a:t> minimization problem):</a:t>
                </a:r>
              </a:p>
              <a:p>
                <a:pPr marL="0" lvl="0" indent="0">
                  <a:buNone/>
                </a:pPr>
                <a:r>
                  <a:t>$$min [\parallel A \cdot x - b \parallel +\ \alpha^2 \parallel b\parallel]\\  or \\
b = (A^TA + \alpha^2 I)^{-1}A^Tx$$</a:t>
                </a:r>
              </a:p>
              <a:p>
                <a:pPr marL="0" lvl="0" indent="0">
                  <a:buNone/>
                </a:pPr>
                <a:r>
                  <a:t>Where the L2 norm of the coefficient vector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|"/>
                          <m:endChr m:val="|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How can we understand this relationship?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/>
              </a:p>
              <a:p>
                <a:pPr lvl="0"/>
                <a:r>
                  <a:t>Adds values along the diagonal of the covariance matrix</a:t>
                </a:r>
              </a:p>
              <a:p>
                <a:pPr lvl="1"/>
                <a:r>
                  <a:t>This creates a so called </a:t>
                </a:r>
                <a:r>
                  <a:rPr b="1"/>
                  <a:t>ridge</a:t>
                </a:r>
                <a:r>
                  <a:t> in the covariance,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𝑟𝑒𝑔𝑢𝑙𝑎𝑟𝑖𝑧𝑒𝑑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/>
                <a:endParaRPr/>
              </a:p>
              <a:p>
                <a:pPr lvl="1"/>
                <a:r>
                  <a:t>Leads to the term </a:t>
                </a:r>
                <a:r>
                  <a:rPr b="1"/>
                  <a:t>ridge regression</a:t>
                </a:r>
              </a:p>
              <a:p>
                <a:pPr lvl="0"/>
                <a:r>
                  <a:t>Constrain the L2 norm values of the model coefficients using the </a:t>
                </a:r>
                <a:r>
                  <a:rPr b="1"/>
                  <a:t>penalty term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/>
              </a:p>
              <a:p>
                <a:pPr lvl="1"/>
                <a:r>
                  <a:t>Larger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is more bias but lover variance</a:t>
                </a:r>
                <a:br/>
                <a:endParaRPr/>
              </a:p>
              <a:p>
                <a:pPr lvl="1"/>
                <a:r>
                  <a:t>Larger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makes the inverse of the covariance more stable</a:t>
                </a:r>
              </a:p>
              <a:p>
                <a:pPr lvl="0"/>
                <a:r>
                  <a:t>L2 regularization is a </a:t>
                </a:r>
                <a:r>
                  <a:rPr b="1"/>
                  <a:t>soft constraint</a:t>
                </a:r>
                <a:r>
                  <a:t> on the model coefficients</a:t>
                </a:r>
              </a:p>
              <a:p>
                <a:pPr lvl="1"/>
                <a:r>
                  <a:t>Even smallest coefficients are not driven to 0</a:t>
                </a:r>
                <a:br/>
                <a:endParaRPr/>
              </a:p>
              <a:p>
                <a:pPr lvl="1"/>
                <a:r>
                  <a:t>Coefficients can grow in value, but under the constraint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Eigen-decomposition of the regularized covariance matrix: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p>
                    <m:sSup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𝐴</m:t>
                  </m:r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𝛼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𝐼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𝑄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⋮, ⋮, ⋱, ⋮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</m:e>
                  </m:d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sup>
                  </m:sSup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The inverse regularized covariance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0,0,…,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With any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t>, the inverse eigenvalues of the inverse covariance matrix are bounded</a:t>
                </a:r>
              </a:p>
              <a:p>
                <a:pPr marL="0" lvl="0" indent="0">
                  <a:buNone/>
                </a:pPr>
                <a:r>
                  <a:t>Increasing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increases bias, but increases the stability of the inverse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Example:</a:t>
                </a:r>
                <a:r>
                  <a:t> compute the eigenvalues of a covariance matrix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test_scores[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'socst_zero_mean'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test_scores[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'socst'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np.mean(test_scores[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'socst'</a:t>
                </a:r>
                <a:r>
                  <a:rPr>
                    <a:latin typeface="Courier"/>
                  </a:rPr>
                  <a:t>])</a:t>
                </a:r>
                <a:br/>
                <a:r>
                  <a:rPr>
                    <a:latin typeface="Courier"/>
                  </a:rPr>
                  <a:t>Y, 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dmatrices(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"socst_zero_mean ~ C(ses, levels=[1,2,3])*C(prog, levels=[1,2,3])"</a:t>
                </a:r>
                <a:r>
                  <a:rPr>
                    <a:latin typeface="Courier"/>
                  </a:rPr>
                  <a:t>, data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test_scores)</a:t>
                </a:r>
                <a:br/>
                <a:r>
                  <a:rPr>
                    <a:latin typeface="Courier"/>
                  </a:rPr>
                  <a:t>cov_X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np.matmul(np.transpose(X),X)</a:t>
                </a:r>
                <a:br/>
                <a:r>
                  <a:rPr>
                    <a:latin typeface="Courier"/>
                  </a:rPr>
                  <a:t>cov_X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np.divide(cov_X, </a:t>
                </a:r>
                <a:r>
                  <a:rPr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>
                    <a:latin typeface="Courier"/>
                  </a:rPr>
                  <a:t>(cov_X.shape[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]))</a:t>
                </a:r>
                <a:br/>
                <a:r>
                  <a:rPr>
                    <a:latin typeface="Courier"/>
                  </a:rPr>
                  <a:t>np.real(np.linalg.eigvals(cov_X))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array([41.33783544, 13.34471885,  8.85600018,  2.37491505,  1.7218998 ,
##         1.6220889 ,  0.11774255,  0.38848204,  0.45853941])</a:t>
                </a:r>
              </a:p>
              <a:p>
                <a:pPr marL="0" lvl="0" indent="0">
                  <a:buNone/>
                </a:pPr>
                <a:r>
                  <a:t>The condition number of the covariance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∼90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:r>
                  <a:rPr b="1"/>
                  <a:t>Add regularization</a:t>
                </a:r>
                <a: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t> and compute the eigenvalues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alpha_sqr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 </a:t>
                </a:r>
                <a:br/>
                <a:r>
                  <a:rPr>
                    <a:latin typeface="Courier"/>
                  </a:rPr>
                  <a:t>alpha_sqr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np.diag([alpha_sqr]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cov_X.shape[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])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#alpha_sqr = np.diag([alpha] * cov_X.shape[0])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#cov_X = np.divide(np.matmul(np.transpose(X),X), float(cov_X.shape[0]))</a:t>
                </a:r>
                <a:br/>
                <a:r>
                  <a:rPr>
                    <a:latin typeface="Courier"/>
                  </a:rPr>
                  <a:t>cov_X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np.add(cov_X, alpha_sqr)</a:t>
                </a:r>
                <a:br/>
                <a:r>
                  <a:rPr>
                    <a:latin typeface="Courier"/>
                  </a:rPr>
                  <a:t>np.real(np.linalg.eigvals(cov_X))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array([41.43783544, 13.44471885,  8.95600018,  2.47491505,  1.8218998 ,
##         1.7220889 ,  0.21774255,  0.48848204,  0.55853941])</a:t>
                </a:r>
              </a:p>
              <a:p>
                <a:pPr marL="0" lvl="0" indent="0">
                  <a:buNone/>
                </a:pPr>
                <a:r>
                  <a:t>The condition number of the covariance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∼74</m:t>
                    </m:r>
                  </m:oMath>
                </a14:m>
                <a:endParaRPr/>
              </a:p>
              <a:p>
                <a:pPr lvl="0"/>
                <a:r>
                  <a:t>Notice that the largest and most influential eigenvalues hardly change</a:t>
                </a:r>
              </a:p>
              <a:p>
                <a:pPr lvl="0"/>
                <a:r>
                  <a:t>Limited bias in this case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 constrains the Euclidean norm of the parameter vector,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⃗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e>
                </m:acc>
              </m:oMath>
            </a14:m>
            <a:endParaRPr/>
          </a:p>
          <a:p>
            <a:pPr lvl="0"/>
            <a:r>
              <a:t>The norm of the coefficient vector,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⃗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e>
                </m:acc>
              </m:oMath>
            </a14:m>
            <a:r>
              <a:t>, is constrained</a:t>
            </a:r>
          </a:p>
        </p:txBody>
      </p:sp>
      <p:pic>
        <p:nvPicPr>
          <p:cNvPr id="4" name="Picture 1" descr="../images/L2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4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L2 norm constraint of model coefficients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Notice that L2 regularization is a </a:t>
            </a:r>
            <a:r>
              <a:rPr b="1"/>
              <a:t>soft constraint</a:t>
            </a:r>
            <a:r>
              <a:t> on parameter values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Example: Increasing constraint on model coefficients with larger L2 regularization hyperparameter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regularized_coefs(df_train, df_test,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n_coefs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'socst_zero_mean ~ C(ses)*C(prog)'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'socst_zero_mean'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'''Function that computes a linear model for each value of the regularization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parameter alpha and returns an array of the coefficient values. The L1_wt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determines the trade-off between L1 and L2 regularization'''</a:t>
            </a:r>
            <a:br/>
            <a:r>
              <a:rPr>
                <a:latin typeface="Courier"/>
              </a:rPr>
              <a:t>    coefs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np.zeros((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(alphas),n_coefs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i,alpha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enumerate</a:t>
            </a:r>
            <a:r>
              <a:rPr>
                <a:latin typeface="Courier"/>
              </a:rPr>
              <a:t>(alphas):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First compute the training MSE</a:t>
            </a:r>
            <a:br/>
            <a:r>
              <a:rPr>
                <a:latin typeface="Courier"/>
              </a:rPr>
              <a:t>        temp_mod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df_train).fit_regularized(alpha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alpha,L1_wt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L1_wt)</a:t>
            </a:r>
            <a:br/>
            <a:r>
              <a:rPr>
                <a:latin typeface="Courier"/>
              </a:rPr>
              <a:t>        coefs[i,:]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temp_mod.params</a:t>
            </a:r>
            <a:br/>
            <a:r>
              <a:rPr>
                <a:latin typeface="Courier"/>
              </a:rPr>
              <a:t>        MSE_train.append(np.mean(np.square(df_train[label]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temp_mod.predict(df_train))))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Then compute the test MSE</a:t>
            </a:r>
            <a:br/>
            <a:r>
              <a:rPr>
                <a:latin typeface="Courier"/>
              </a:rPr>
              <a:t>        MSE_test.append(np.mean(np.square(df_test[label]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temp_mod.predict(df_test))))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coefs, MSE_train, MSE_test</a:t>
            </a:r>
            <a:br/>
            <a:br/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0.3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0.003</a:t>
            </a:r>
            <a:r>
              <a:rPr>
                <a:latin typeface="Courier"/>
              </a:rPr>
              <a:t>)   </a:t>
            </a:r>
            <a:br/>
            <a:r>
              <a:rPr>
                <a:latin typeface="Courier"/>
              </a:rPr>
              <a:t>Betas, MSE_test,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L2 regularization hyperparameter</a:t>
            </a:r>
          </a:p>
        </p:txBody>
      </p:sp>
      <p:pic>
        <p:nvPicPr>
          <p:cNvPr id="3" name="Picture 1" descr="10_ModelsInHighDimensions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The L1 norm provides regularization with different properties</a:t>
                </a:r>
              </a:p>
              <a:p>
                <a:pPr lvl="0"/>
                <a:r>
                  <a:t>Constrains the model parameters using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∥+ 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This form looks a lot like the L2 regularization formulation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∥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t> is the L1 norm</a:t>
                </a:r>
              </a:p>
              <a:p>
                <a:pPr lvl="0"/>
                <a:r>
                  <a:t>Compute the L1 norm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model parameters: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t> is the absolute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are the properties of the L1 regularization</a:t>
            </a:r>
          </a:p>
          <a:p>
            <a:pPr lvl="0"/>
            <a:r>
              <a:t>L1 norm is a </a:t>
            </a:r>
            <a:r>
              <a:rPr b="1"/>
              <a:t>hard constraint</a:t>
            </a:r>
          </a:p>
          <a:p>
            <a:pPr lvl="0"/>
            <a:r>
              <a:t>L1 regularization drives coefficients to zero</a:t>
            </a:r>
          </a:p>
          <a:p>
            <a:pPr lvl="0"/>
            <a:r>
              <a:t>The hard constraint property leads to the term </a:t>
            </a:r>
            <a:r>
              <a:rPr b="1"/>
              <a:t>lasso regularization</a:t>
            </a:r>
          </a:p>
          <a:p>
            <a:pPr lvl="0"/>
            <a:r>
              <a:t>Lasso regression is a method of </a:t>
            </a:r>
            <a:r>
              <a:rPr b="1"/>
              <a:t>feature selection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There are a number of assumptions in linear models that you overlook at your peril!</a:t>
            </a:r>
          </a:p>
          <a:p>
            <a:pPr lvl="0"/>
            <a:r>
              <a:t>The feature or predictor variables should be </a:t>
            </a:r>
            <a:r>
              <a:rPr b="1"/>
              <a:t>independent</a:t>
            </a:r>
            <a:r>
              <a:t> of one another</a:t>
            </a:r>
          </a:p>
          <a:p>
            <a:pPr lvl="1"/>
            <a:r>
              <a:t>This is rarely true in practice</a:t>
            </a:r>
            <a:br/>
            <a:endParaRPr/>
          </a:p>
          <a:p>
            <a:pPr lvl="1"/>
            <a:r>
              <a:rPr b="1"/>
              <a:t>Multi-collinearity</a:t>
            </a:r>
            <a:r>
              <a:t> between features makes the model </a:t>
            </a:r>
            <a:r>
              <a:rPr b="1"/>
              <a:t>under-determined</a:t>
            </a:r>
          </a:p>
          <a:p>
            <a:pPr lvl="0"/>
            <a:r>
              <a:t>We assume that numeric features or predictors have </a:t>
            </a:r>
            <a:r>
              <a:rPr b="1"/>
              <a:t>zero mean</a:t>
            </a:r>
            <a:r>
              <a:t> and about the </a:t>
            </a:r>
            <a:r>
              <a:rPr b="1"/>
              <a:t>same scale</a:t>
            </a:r>
          </a:p>
          <a:p>
            <a:pPr lvl="1"/>
            <a:r>
              <a:t>Do not want to bias the estimation of regression coefficients with predictors that do not have a 0 mean</a:t>
            </a:r>
            <a:br/>
            <a:endParaRPr/>
          </a:p>
          <a:p>
            <a:pPr lvl="1"/>
            <a:r>
              <a:t>Do not want to have predictors with a large numeric range dominate training</a:t>
            </a:r>
          </a:p>
          <a:p>
            <a:pPr lvl="0"/>
            <a:r>
              <a:t>Values of each predictor or feature should be iid</a:t>
            </a:r>
          </a:p>
          <a:p>
            <a:pPr lvl="1"/>
            <a:r>
              <a:t>If variance changes with sample, the optimal value of the coefficient is not constant</a:t>
            </a:r>
            <a:br/>
            <a:endParaRPr/>
          </a:p>
          <a:p>
            <a:pPr lvl="1"/>
            <a:r>
              <a:t>If there </a:t>
            </a:r>
            <a:r>
              <a:rPr b="1"/>
              <a:t>serial correlation</a:t>
            </a:r>
            <a:r>
              <a:t> in the predictor values, the iid assumption is violated - use time series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Lasso regularization is a strong constraint on coefficient values</a:t>
            </a:r>
          </a:p>
          <a:p>
            <a:pPr lvl="0"/>
            <a:r>
              <a:t>Some coefficients are forced to zero</a:t>
            </a:r>
          </a:p>
          <a:p>
            <a:pPr lvl="0"/>
            <a:r>
              <a:t>The constraint curve is like a </a:t>
            </a:r>
            <a:r>
              <a:rPr i="1"/>
              <a:t>lasso</a:t>
            </a:r>
          </a:p>
        </p:txBody>
      </p:sp>
      <p:pic>
        <p:nvPicPr>
          <p:cNvPr id="4" name="Picture 1" descr="../images/L1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193800"/>
            <a:ext cx="482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L1 norm constraint of model coefficients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1.0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#, formula=formula)</a:t>
            </a:r>
            <a:br/>
            <a:r>
              <a:rPr>
                <a:latin typeface="Courier"/>
              </a:rPr>
              <a:t>Betas[: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array([[ -6.13412699,   3.62867936,  10.20615579,   5.88403028,
##         -10.44293454,  -0.68215407,  -2.3846305 ,   9.37695361,
##           1.44233432],
##        [ -5.72441839,   3.43435166,   8.75855958,   4.84586199,
##          -9.40956564,   0.05313331,   0.        ,   7.99487046,
##           0.        ],
##        [ -5.55039369,   3.33123726,   8.51053097,   4.79924961,
##          -9.03159592,   0.        ,   0.        ,   7.41265712,
##           0.        ],
##        [ -5.35379746,   3.19004869,   8.26727483,   4.72128125,
##          -8.68047004,   0.        ,   0.        ,   6.87279024,
##           0.        ],
##        [ -5.15720816,   3.04893453,   8.02408465,   4.64326246,
##          -8.32934311,   0.        ,   0.        ,   6.33285484,
##           0.        ]])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</p:txBody>
      </p:sp>
      <p:pic>
        <p:nvPicPr>
          <p:cNvPr id="3" name="Picture 1" descr="10_ModelsInHighDimensions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Elastic Net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Do we always have to choose between the soft constraint of L2 and the hard constraint of L1?</a:t>
                </a:r>
              </a:p>
              <a:p>
                <a:pPr lvl="0"/>
                <a:r>
                  <a:t>L2 regularization works well for </a:t>
                </a:r>
                <a:r>
                  <a:rPr b="1"/>
                  <a:t>colinear features</a:t>
                </a:r>
                <a:r>
                  <a:t> as soft constraint</a:t>
                </a:r>
              </a:p>
              <a:p>
                <a:pPr lvl="1"/>
                <a:r>
                  <a:t>Down-weights colinear features</a:t>
                </a:r>
                <a:br/>
                <a:endParaRPr/>
              </a:p>
              <a:p>
                <a:pPr lvl="1"/>
                <a:r>
                  <a:t>But soft constraint so poor model selection</a:t>
                </a:r>
              </a:p>
              <a:p>
                <a:pPr lvl="0"/>
                <a:r>
                  <a:t>L1 regularization provides </a:t>
                </a:r>
                <a:r>
                  <a:rPr b="1"/>
                  <a:t>good model selection</a:t>
                </a:r>
                <a:r>
                  <a:t> as hard constraint</a:t>
                </a:r>
              </a:p>
              <a:p>
                <a:pPr lvl="1"/>
                <a:r>
                  <a:t>Drives coefficients of non-informative variables to 0</a:t>
                </a:r>
              </a:p>
              <a:p>
                <a:pPr lvl="1"/>
                <a:r>
                  <a:t>But poor selection for colinear features</a:t>
                </a:r>
              </a:p>
              <a:p>
                <a:pPr lvl="0"/>
                <a:r>
                  <a:t>The </a:t>
                </a:r>
                <a:r>
                  <a:rPr b="1"/>
                  <a:t>Elastic Net</a:t>
                </a:r>
                <a:r>
                  <a:t> weights L1 and L2 regularization</a:t>
                </a:r>
              </a:p>
              <a:p>
                <a:pPr lvl="1"/>
                <a:r>
                  <a:t>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t> weights L1 vs. L2 regularization</a:t>
                </a:r>
                <a:br/>
                <a:endParaRPr/>
              </a:p>
              <a:p>
                <a:pPr lvl="1"/>
                <a:r>
                  <a:t>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sets strength of regularization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∥+ 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+ 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Elastic Net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Elastic Net Regularization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</p:txBody>
      </p:sp>
      <p:pic>
        <p:nvPicPr>
          <p:cNvPr id="3" name="Picture 1" descr="10_ModelsInHighDimensions_files/figure-pptx/unnamed-chunk-12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Elastic Net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Check the model summary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endParaRPr/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lm_elastic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smf.ols(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"socst_zero_mean ~ C(ses)*C(prog)"</a:t>
                </a:r>
                <a:r>
                  <a:rPr>
                    <a:latin typeface="Courier"/>
                  </a:rPr>
                  <a:t>, data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test_scores_train).fit_regularized(alpha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, L1_wt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0.5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lm_elastic.params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Intercept                  -3.715924
## C(ses)[T.2]                 2.048593
## C(ses)[T.3]                 4.615190
## C(prog)[T.2]                3.589684
## C(prog)[T.3]               -5.103465
## C(ses)[T.2]:C(prog)[T.2]    0.455652
## C(ses)[T.3]:C(prog)[T.2]    2.310118
## C(ses)[T.2]:C(prog)[T.3]    2.149526
## C(ses)[T.3]:C(prog)[T.3]    0.000000
## dtype: float64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t="-6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0_ModelsInHighDimensions_files/figure-pptx/unnamed-chunk-14-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Over-fit models and regularization</a:t>
            </a:r>
          </a:p>
          <a:p>
            <a:pPr lvl="0"/>
            <a:r>
              <a:rPr b="1"/>
              <a:t>Bias variance trade-off</a:t>
            </a:r>
            <a:r>
              <a:t> between fit to training data (bias) and generalization error (vaiance)</a:t>
            </a:r>
          </a:p>
          <a:p>
            <a:pPr lvl="0"/>
            <a:r>
              <a:t>Prefer minimal or </a:t>
            </a:r>
            <a:r>
              <a:rPr b="1"/>
              <a:t>sparse models</a:t>
            </a:r>
          </a:p>
          <a:p>
            <a:pPr lvl="0"/>
            <a:r>
              <a:t>L2 regularization is a soft constraint</a:t>
            </a:r>
          </a:p>
          <a:p>
            <a:pPr lvl="0"/>
            <a:r>
              <a:t>L1 regularization is a hard constraint</a:t>
            </a:r>
          </a:p>
          <a:p>
            <a:pPr lvl="0"/>
            <a:r>
              <a:t>ElasticNet trade-off between L1 and L2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Representation of machine learning models</a:t>
                </a:r>
              </a:p>
              <a:p>
                <a:pPr lvl="0"/>
                <a:r>
                  <a:t>The key representation is the model matrix</a:t>
                </a:r>
              </a:p>
              <a:p>
                <a:pPr lvl="1"/>
                <a:r>
                  <a:t>Column of 1s for intercept</a:t>
                </a:r>
                <a:br/>
                <a:endParaRPr/>
              </a:p>
              <a:p>
                <a:pPr lvl="1"/>
                <a:r>
                  <a:t>Columns of feature or predictor values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There are two standards for signatures of ML functions</a:t>
                </a:r>
              </a:p>
              <a:p>
                <a:pPr lvl="1"/>
                <a:r>
                  <a:t>A model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 (exogenous-features) and label array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t> (dependent-endogenous) - Scikit-learn and base Statsmodels</a:t>
                </a:r>
                <a:br/>
                <a:endParaRPr/>
              </a:p>
              <a:p>
                <a:pPr lvl="1"/>
                <a:r>
                  <a:t>A data frame with all features (predictors) and label (dependent) columns plus a model formula - Statsmodels formula and 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 r="-519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Models with nonlinear response have non-Normal distributions</a:t>
            </a:r>
          </a:p>
          <a:p>
            <a:pPr lvl="0"/>
            <a:r>
              <a:t>The generalized linear model accommodates nonlinear response distributions</a:t>
            </a:r>
          </a:p>
          <a:p>
            <a:pPr lvl="0"/>
            <a:r>
              <a:t>Link function transforms to linear model</a:t>
            </a:r>
          </a:p>
          <a:p>
            <a:pPr lvl="1"/>
            <a:r>
              <a:t>Inverse link function transforms from Normal distribution to response distribution</a:t>
            </a:r>
          </a:p>
          <a:p>
            <a:pPr lvl="0"/>
            <a:r>
              <a:t>Evaluating Binomial response models</a:t>
            </a:r>
          </a:p>
          <a:p>
            <a:pPr lvl="1"/>
            <a:r>
              <a:t>Confusion matrix organizes</a:t>
            </a:r>
          </a:p>
          <a:p>
            <a:pPr lvl="1"/>
            <a:r>
              <a:t>Compute metrics from elements of confusion matrix</a:t>
            </a:r>
          </a:p>
          <a:p>
            <a:pPr lvl="1"/>
            <a:r>
              <a:t>Use multiple evaluation criteria</a:t>
            </a:r>
          </a:p>
          <a:p>
            <a:pPr lvl="0"/>
            <a:r>
              <a:t>Compare model performance with deviance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Example: We suspect that the terms, ses and prog are significant in predicting social science test scores:</a:t>
            </a:r>
          </a:p>
          <a:p>
            <a:pPr lvl="0" indent="0">
              <a:buNone/>
            </a:pPr>
            <a:r>
              <a:rPr>
                <a:latin typeface="Courier"/>
              </a:rPr>
              <a:t>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'socst ~ C(ses)*C(prog)'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#linear_model = smf.ols("socst ~ C(ses)*C(prog)", data=test_scores_train).fit()</a:t>
            </a:r>
            <a:br/>
            <a:r>
              <a:rPr>
                <a:latin typeface="Courier"/>
              </a:rPr>
              <a:t>linear_model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test_scores_train).fit()</a:t>
            </a:r>
            <a:br/>
            <a:r>
              <a:rPr>
                <a:latin typeface="Courier"/>
              </a:rPr>
              <a:t>linear_model.summary()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OLS Regression Results                            
## ==============================================================================
## Dep. Variable:                  socst   R-squared:                       0.348
## Model:                            OLS   Adj. R-squared:                  0.309
## Method:                 Least Squares   F-statistic:                     8.753
## Date:                Thu, 15 Aug 2024   Prob (F-statistic):           1.55e-09
## Time:                        19:32:47   Log-Likelihood:                -495.01
## No. Observations:                 140   AIC:                             1008.
## Df Residuals:                     131   BIC:                             1035.
## Df Model:                           8                                         
## Covariance Type:            nonrobust                                         
## ============================================================================================
##                                coef    std err          t      P&gt;|t|      [0.025      0.975]
## --------------------------------------------------------------------------------------------
## Intercept                   46.1667      2.478     18.627      0.000      41.264      51.070
## C(ses)[T.2]                  3.7564      3.437      1.093      0.276      -3.043      10.556
## C(ses)[T.3]                 10.3333      4.293      2.407      0.017       1.841      18.826
## C(prog)[T.2]                 6.0476      3.378      1.791      0.076      -0.634      12.729
## C(prog)[T.3]               -10.2917      3.919     -2.626      0.010     -18.044      -2.539
## C(ses)[T.2]:C(prog)[T.2]    -0.8457      4.402     -0.192      0.848      -9.555       7.863
## C(ses)[T.3]:C(prog)[T.2]    -2.5476      5.114     -0.498      0.619     -12.664       7.569
## C(ses)[T.2]:C(prog)[T.3]     9.2257      4.954      1.862      0.065      -0.573      19.025
## C(ses)[T.3]:C(prog)[T.3]     1.2917      6.788      0.190      0.849     -12.136      14.719
## ==============================================================================
## Omnibus:                       10.190   Durbin-Watson:                   2.059
## Prob(Omnibus):                  0.006   Jarque-Bera (JB):               10.371
## Skew:                          -0.651   Prob(JB):                      0.00560
## Kurtosis:                       3.290   Cond. No.                         18.7
## ==============================================================================
## 
## Notes:
## [1] Standard Errors assume that the covariance matrix of the errors is correctly specified.
## """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Example: After 3 or 4 rounds of </a:t>
            </a:r>
            <a:r>
              <a:rPr i="1"/>
              <a:t>guess and cut</a:t>
            </a:r>
            <a:r>
              <a:t> feature pruning, we arrive at a model with only significant coefficients:</a:t>
            </a:r>
          </a:p>
          <a:p>
            <a:pPr lvl="0" indent="0">
              <a:buNone/>
            </a:pPr>
            <a:r>
              <a:rPr>
                <a:latin typeface="Courier"/>
              </a:rPr>
              <a:t>linear_model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</a:t>
            </a:r>
            <a:r>
              <a:rPr>
                <a:solidFill>
                  <a:srgbClr val="4070A0"/>
                </a:solidFill>
                <a:latin typeface="Courier"/>
              </a:rPr>
              <a:t>"socst ~ - 1 + C(ses):C(prog)"</a:t>
            </a:r>
            <a:r>
              <a:rPr>
                <a:latin typeface="Courier"/>
              </a:rPr>
              <a:t>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test_scores_train).fit()</a:t>
            </a:r>
            <a:br/>
            <a:r>
              <a:rPr>
                <a:latin typeface="Courier"/>
              </a:rPr>
              <a:t>linear_model.summary()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OLS Regression Results                            
## ==============================================================================
## Dep. Variable:                  socst   R-squared:                       0.348
## Model:                            OLS   Adj. R-squared:                  0.309
## Method:                 Least Squares   F-statistic:                     8.753
## Date:                Thu, 15 Aug 2024   Prob (F-statistic):           1.55e-09
## Time:                        19:32:47   Log-Likelihood:                -495.01
## No. Observations:                 140   AIC:                             1008.
## Df Residuals:                     131   BIC:                             1035.
## Df Model:                           8                                         
## Covariance Type:            nonrobust                                         
## ========================================================================================
##                            coef    std err          t      P&gt;|t|      [0.025      0.975]
## ----------------------------------------------------------------------------------------
## C(ses)[1]:C(prog)[1]    46.1667      2.478     18.627      0.000      41.264      51.070
## C(ses)[2]:C(prog)[1]    49.9231      2.381     20.965      0.000      45.212      54.634
## C(ses)[3]:C(prog)[1]    56.5000      3.505     16.120      0.000      49.566      63.434
## C(ses)[1]:C(prog)[2]    52.2143      2.295     22.755      0.000      47.675      56.754
## C(ses)[2]:C(prog)[2]    55.1250      1.518     36.320      0.000      52.123      58.127
## C(ses)[3]:C(prog)[2]    60.0000      1.568     38.277      0.000      56.899      63.101
## C(ses)[1]:C(prog)[3]    35.8750      3.035     11.819      0.000      29.870      41.880
## C(ses)[2]:C(prog)[3]    48.8571      1.874     26.077      0.000      45.151      52.563
## C(ses)[3]:C(prog)[3]    47.5000      4.293     11.065      0.000      39.008      55.992
## ==============================================================================
## Omnibus:                       10.190   Durbin-Watson:                   2.059
## Prob(Omnibus):                  0.006   Jarque-Bera (JB):               10.371
## Skew:                          -0.651   Prob(JB):                      0.00560
## Kurtosis:                       3.290   Cond. No.                         2.83
## ==============================================================================
## 
## Notes:
## [1] Standard Errors assume that the covariance matrix of the errors is correctly specified.
## """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Let’s compare the results of the unpruned and pruned models</a:t>
            </a:r>
          </a:p>
          <a:p>
            <a:pPr lvl="0"/>
            <a:r>
              <a:t>The metrics indicate the fit is exactly the same</a:t>
            </a:r>
          </a:p>
          <a:p>
            <a:pPr lvl="0"/>
            <a:r>
              <a:t>Why prefer the sparse (pruned) model?</a:t>
            </a:r>
          </a:p>
          <a:p>
            <a:pPr lvl="0"/>
            <a:r>
              <a:t>What are the consequences of the over-fit model?</a:t>
            </a:r>
          </a:p>
          <a:p>
            <a:pPr lvl="1"/>
            <a:r>
              <a:t>Several predictors (features) are included that are not needed</a:t>
            </a:r>
            <a:br/>
            <a:endParaRPr/>
          </a:p>
          <a:p>
            <a:pPr lvl="1"/>
            <a:r>
              <a:t>Including non-significant predictors can only increase noise and reduce generalization of a model</a:t>
            </a:r>
            <a:br/>
            <a:endParaRPr/>
          </a:p>
          <a:p>
            <a:pPr lvl="1"/>
            <a:r>
              <a:t>Colinear features confound model fiting - change of coefficient values correlated</a:t>
            </a:r>
          </a:p>
          <a:p>
            <a:pPr lvl="1"/>
            <a:r>
              <a:t>For model with linear response, consider the effect of an unexpected value of a non-significant predictor</a:t>
            </a:r>
          </a:p>
          <a:p>
            <a:pPr lvl="0"/>
            <a:r>
              <a:t>But manually pruning a model with a great many features is a doomed task!</a:t>
            </a:r>
          </a:p>
          <a:p>
            <a:pPr lvl="1"/>
            <a:r>
              <a:t>What if we included all the interactions with type of school, race and sex?</a:t>
            </a:r>
            <a:br/>
            <a:endParaRPr/>
          </a:p>
          <a:p>
            <a:pPr lvl="1"/>
            <a:r>
              <a:t>We now have up to 5th order interaction - 45 model coefficients with none significant!!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t>We want our models to be </a:t>
            </a:r>
            <a:r>
              <a:rPr b="1"/>
              <a:t>sparse</a:t>
            </a:r>
          </a:p>
          <a:p>
            <a:pPr lvl="0"/>
            <a:r>
              <a:t>A sparse model has the minimum complexity required to explain the data</a:t>
            </a:r>
          </a:p>
          <a:p>
            <a:pPr lvl="0"/>
            <a:r>
              <a:t>The sparse model is a manifestation of </a:t>
            </a:r>
            <a:r>
              <a:rPr b="1"/>
              <a:t>Occam’s Razor</a:t>
            </a:r>
          </a:p>
          <a:p>
            <a:pPr lvl="1"/>
            <a:r>
              <a:t>A scientific principle that the simplest of competing theories is the preferred one</a:t>
            </a:r>
          </a:p>
          <a:p>
            <a:pPr lvl="0"/>
            <a:r>
              <a:t>Sparse models use the minimum number of independent variables (features)</a:t>
            </a:r>
          </a:p>
          <a:p>
            <a:pPr lvl="1"/>
            <a:r>
              <a:t>Are considered </a:t>
            </a:r>
            <a:r>
              <a:rPr b="1"/>
              <a:t>parsimonious</a:t>
            </a:r>
            <a:br/>
            <a:endParaRPr/>
          </a:p>
          <a:p>
            <a:pPr lvl="1"/>
            <a:r>
              <a:t>Generalize well</a:t>
            </a:r>
          </a:p>
          <a:p>
            <a:pPr lvl="0"/>
            <a:r>
              <a:t>Use regularization methods to identify minimum coefficient 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4078</Words>
  <Application>Microsoft Office PowerPoint</Application>
  <PresentationFormat>On-screen Show (16:9)</PresentationFormat>
  <Paragraphs>253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Courier</vt:lpstr>
      <vt:lpstr>Office Theme</vt:lpstr>
      <vt:lpstr>Regularization and Sparse Models</vt:lpstr>
      <vt:lpstr>Welcome to the Second Half of CSCI E-83!</vt:lpstr>
      <vt:lpstr>Review</vt:lpstr>
      <vt:lpstr>Review</vt:lpstr>
      <vt:lpstr>Review</vt:lpstr>
      <vt:lpstr>Dealing with Overfit Models</vt:lpstr>
      <vt:lpstr>Dealing with Overfit Models</vt:lpstr>
      <vt:lpstr>Dealing with Overfit Models</vt:lpstr>
      <vt:lpstr>Dealing with Overfit Models</vt:lpstr>
      <vt:lpstr>Dealing with Overfit Models</vt:lpstr>
      <vt:lpstr>Regularization - The Bias-Variance Trade-Off</vt:lpstr>
      <vt:lpstr>Regularization - The Bias-Variance Trade-Off</vt:lpstr>
      <vt:lpstr>Regularization - The Bias-Variance Trade-Off</vt:lpstr>
      <vt:lpstr>Eigendecomposition - Review</vt:lpstr>
      <vt:lpstr>Eigendecomposition - Review</vt:lpstr>
      <vt:lpstr>Eigendecomposition - Review</vt:lpstr>
      <vt:lpstr>Eigendecomposition - Review</vt:lpstr>
      <vt:lpstr>Regularization - Ill-Posed Problems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L1 Regularization</vt:lpstr>
      <vt:lpstr>L1 Regularization</vt:lpstr>
      <vt:lpstr>L1 Regularization</vt:lpstr>
      <vt:lpstr>L1 Regularization</vt:lpstr>
      <vt:lpstr>L1 Regularization</vt:lpstr>
      <vt:lpstr>Elastic Net Regularization</vt:lpstr>
      <vt:lpstr>Elastic Net Regularization</vt:lpstr>
      <vt:lpstr>Elastic Net Regularization</vt:lpstr>
      <vt:lpstr>Elastic Net Regularization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and Sparse Models</dc:title>
  <dc:creator>Steve Elston</dc:creator>
  <cp:keywords/>
  <cp:lastModifiedBy>Stephen Elston</cp:lastModifiedBy>
  <cp:revision>1</cp:revision>
  <dcterms:created xsi:type="dcterms:W3CDTF">2024-08-16T02:32:57Z</dcterms:created>
  <dcterms:modified xsi:type="dcterms:W3CDTF">2024-09-23T22:02:35Z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11/07/2023</vt:lpwstr>
  </property>
  <property fmtid="{D5CDD505-2E9C-101B-9397-08002B2CF9AE}" pid="3" name="output">
    <vt:lpwstr/>
  </property>
</Properties>
</file>