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37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10" y="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0028-71D2-4800-AD8E-38BD1BCDF688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90C29-277A-4C0B-9914-D82F5D04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Dealing with Outliers and </a:t>
            </a:r>
            <a:r>
              <a:rPr lang="en-US"/>
              <a:t>Over Dispersion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t>Compare the influence functions of the mean and median estimators</a:t>
            </a:r>
          </a:p>
          <a:p>
            <a:pPr lvl="0"/>
            <a:r>
              <a:t>Mean estimator has linear influence function</a:t>
            </a:r>
          </a:p>
          <a:p>
            <a:pPr lvl="1"/>
            <a:r>
              <a:t>Influence of outliers is </a:t>
            </a:r>
            <a:r>
              <a:rPr b="1"/>
              <a:t>unbounded</a:t>
            </a:r>
            <a:br/>
            <a:endParaRPr/>
          </a:p>
          <a:p>
            <a:pPr lvl="1"/>
            <a:r>
              <a:t>Derivative of the influence function is constant</a:t>
            </a:r>
          </a:p>
          <a:p>
            <a:pPr lvl="0"/>
            <a:r>
              <a:t>Influence function of median estimator is discontinuous</a:t>
            </a:r>
          </a:p>
          <a:p>
            <a:pPr lvl="1"/>
            <a:r>
              <a:t>Influence of any observation is constant</a:t>
            </a:r>
            <a:br/>
            <a:endParaRPr/>
          </a:p>
          <a:p>
            <a:pPr lvl="1"/>
            <a:r>
              <a:t>Derivative of influence function is not defined</a:t>
            </a:r>
          </a:p>
        </p:txBody>
      </p:sp>
      <p:pic>
        <p:nvPicPr>
          <p:cNvPr id="4" name="Picture 1" descr="../images/MeanMedianInfluenc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92400" y="1193800"/>
            <a:ext cx="3771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Influence functions for mean and median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Could we simply edit out the outliers?</a:t>
                </a:r>
              </a:p>
              <a:p>
                <a:pPr lvl="0"/>
                <a:r>
                  <a:t>But what fraction of the data are outliers?</a:t>
                </a:r>
              </a:p>
              <a:p>
                <a:pPr lvl="0"/>
                <a:r>
                  <a:t>Know as the </a:t>
                </a:r>
                <a:r>
                  <a:rPr b="1"/>
                  <a:t>alpha trimmed mean</a:t>
                </a:r>
                <a:r>
                  <a:t> algorithm</a:t>
                </a:r>
              </a:p>
              <a:p>
                <a:pPr lvl="1"/>
                <a:r>
                  <a:t>Order the values and remove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t> highest and lowest</a:t>
                </a:r>
                <a:br/>
                <a:endParaRPr/>
              </a:p>
              <a:p>
                <a:pPr lvl="1"/>
                <a:r>
                  <a:t>But, alpha trimming is a bit arbitrary</a:t>
                </a:r>
                <a:br/>
                <a:endParaRPr/>
              </a:p>
              <a:p>
                <a:pPr lvl="1"/>
                <a:r>
                  <a:t>Is a biased estimator, with bias increasing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br/>
                <a:endParaRPr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t> is the median</a:t>
                </a:r>
              </a:p>
              <a:p>
                <a:pPr lvl="0"/>
                <a:r>
                  <a:t>Alpha trimming hard to implement in higher dimensions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AlphaTrimming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13100" y="1193800"/>
            <a:ext cx="271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Influence functions for alpha trimmed mean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Are there better estimators when outliers are present</a:t>
            </a:r>
          </a:p>
          <a:p>
            <a:pPr lvl="0"/>
            <a:r>
              <a:t>Yes, but must accept some bias</a:t>
            </a:r>
          </a:p>
          <a:p>
            <a:pPr lvl="0"/>
            <a:r>
              <a:t>Idea; estimator can be unbiased near the expected value, but limit influence of outliers</a:t>
            </a:r>
          </a:p>
          <a:p>
            <a:pPr lvl="1"/>
            <a:r>
              <a:t>Trade-off between high robustness and low bias</a:t>
            </a:r>
          </a:p>
          <a:p>
            <a:pPr lvl="0"/>
            <a:r>
              <a:t>Many ideas have been tried</a:t>
            </a:r>
          </a:p>
          <a:p>
            <a:pPr lvl="1"/>
            <a:r>
              <a:t>A major research focus in the 1970s and 1980s</a:t>
            </a:r>
            <a:br/>
            <a:endParaRPr/>
          </a:p>
          <a:p>
            <a:pPr lvl="1"/>
            <a:r>
              <a:rPr b="1"/>
              <a:t>Huber estimator</a:t>
            </a:r>
            <a:br/>
            <a:endParaRPr/>
          </a:p>
          <a:p>
            <a:pPr lvl="1"/>
            <a:r>
              <a:t>Family of </a:t>
            </a:r>
            <a:r>
              <a:rPr b="1"/>
              <a:t>M-estimators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What are the properties of the Huber estimator?</a:t>
                </a:r>
              </a:p>
              <a:p>
                <a:pPr lvl="0"/>
                <a:r>
                  <a:t>Influence function is linear near the mean but constant away from the mean</a:t>
                </a:r>
              </a:p>
              <a:p>
                <a:pPr lvl="1"/>
                <a:r>
                  <a:rPr b="1"/>
                  <a:t>hinge point</a:t>
                </a:r>
                <a:r>
                  <a:t> is at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±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  <m:r>
                      <a:rPr>
                        <a:latin typeface="Cambria Math" panose="02040503050406030204" pitchFamily="18" charset="0"/>
                      </a:rPr>
                      <m:t>𝑀𝐴𝐷</m:t>
                    </m:r>
                  </m:oMath>
                </a14:m>
                <a:r>
                  <a:t>, 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𝑀𝐴𝐷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</a:t>
                </a:r>
                <a:r>
                  <a:rPr b="1"/>
                  <a:t>median absolute deviation</a:t>
                </a:r>
                <a:br/>
                <a:endParaRPr/>
              </a:p>
              <a:p>
                <a:pPr lvl="1"/>
                <a:r>
                  <a:t>Robustness and bias increases 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 decreases</a:t>
                </a:r>
              </a:p>
              <a:p>
                <a:pPr lvl="0"/>
                <a:r>
                  <a:t>Huber estimator is low bias</a:t>
                </a:r>
              </a:p>
              <a:p>
                <a:pPr lvl="1"/>
                <a:r>
                  <a:t>Unbiased for samples near the point estimate</a:t>
                </a:r>
                <a:br/>
                <a:endParaRPr/>
              </a:p>
              <a:p>
                <a:pPr lvl="1"/>
                <a:r>
                  <a:t>Constant influence away from the point estimate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Huber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30400" y="1193800"/>
            <a:ext cx="5270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Influence function of the Huber estimator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b="1"/>
                  <a:t>M-estimators</a:t>
                </a:r>
                <a:r>
                  <a:t> tapper influence to zero</a:t>
                </a:r>
              </a:p>
              <a:p>
                <a:pPr lvl="0"/>
                <a:r>
                  <a:t>Approximately linear influence near point estimate</a:t>
                </a:r>
              </a:p>
              <a:p>
                <a:pPr lvl="1"/>
                <a:r>
                  <a:t>So nearly unbiased near the point estimate</a:t>
                </a:r>
              </a:p>
              <a:p>
                <a:pPr lvl="0"/>
                <a:r>
                  <a:t>Influence tappers to 0 for extreme outliers</a:t>
                </a:r>
              </a:p>
              <a:p>
                <a:pPr lvl="0"/>
                <a:r>
                  <a:t>An example is </a:t>
                </a:r>
                <a:r>
                  <a:rPr b="1"/>
                  <a:t>Tukey’s biweight</a:t>
                </a:r>
              </a:p>
              <a:p>
                <a:pPr lvl="1"/>
                <a:r>
                  <a:t>Only a single parameter for biweight function,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/>
                <a:endParaRPr/>
              </a:p>
              <a:p>
                <a:pPr lvl="1"/>
                <a:r>
                  <a:t>Robustness and bias increase with decreasing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TukeysBiweight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85900" y="1193800"/>
            <a:ext cx="6172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Influence function of the Tukey’s Biweight M-estimator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regression with Huber loss function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## Define the robust regression model and fit it to the data</a:t>
            </a:r>
            <a:br/>
            <a:r>
              <a:rPr>
                <a:latin typeface="Courier"/>
              </a:rPr>
              <a:t>ols_model_huber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smf.rlm(formula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'y~x'</a:t>
            </a:r>
            <a:r>
              <a:rPr>
                <a:latin typeface="Courier"/>
              </a:rPr>
              <a:t>, data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sim_data_ol).fit()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Add predicted to pandas data frame</a:t>
            </a:r>
            <a:br/>
            <a:r>
              <a:rPr>
                <a:latin typeface="Courier"/>
              </a:rPr>
              <a:t>sim_data_ol[</a:t>
            </a:r>
            <a:r>
              <a:rPr>
                <a:solidFill>
                  <a:srgbClr val="4070A0"/>
                </a:solidFill>
                <a:latin typeface="Courier"/>
              </a:rPr>
              <a:t>'predicted_huber'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ols_model_huber.predict(sim_data_ol.x)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## Display sumamry</a:t>
            </a:r>
            <a:br/>
            <a:r>
              <a:rPr>
                <a:latin typeface="Courier"/>
              </a:rPr>
              <a:t>ols_model_huber.summary()</a:t>
            </a:r>
          </a:p>
        </p:txBody>
      </p:sp>
      <p:pic>
        <p:nvPicPr>
          <p:cNvPr id="3" name="Picture 1" descr="08_IntroductionToLinearModels_files/figure-pptx/unnamed-chunk-2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regression with Huber loss function</a:t>
            </a:r>
          </a:p>
        </p:txBody>
      </p:sp>
      <p:pic>
        <p:nvPicPr>
          <p:cNvPr id="3" name="Picture 1" descr="08_IntroductionToLinearModels_files/figure-pptx/unnamed-chunk-26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667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Notice the different slope for the regression with Huber loss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t>Linear models are a flexible and widely used class of models</a:t>
            </a:r>
          </a:p>
          <a:p>
            <a:pPr lvl="0"/>
            <a:r>
              <a:t>Fit model coefficients by </a:t>
            </a:r>
            <a:r>
              <a:rPr b="1"/>
              <a:t>least squares</a:t>
            </a:r>
            <a:r>
              <a:t> estimation</a:t>
            </a:r>
          </a:p>
          <a:p>
            <a:pPr lvl="0"/>
            <a:r>
              <a:t>Can use many types of predictor variables</a:t>
            </a:r>
          </a:p>
          <a:p>
            <a:pPr lvl="0"/>
            <a:r>
              <a:t>SGD and L-FBGS algorithms allow massive scaling of linear models</a:t>
            </a:r>
          </a:p>
          <a:p>
            <a:pPr lvl="0"/>
            <a:r>
              <a:t>We prefer the simplest model that does a reasonable job</a:t>
            </a:r>
          </a:p>
          <a:p>
            <a:pPr lvl="1"/>
            <a:r>
              <a:t>The principle of </a:t>
            </a:r>
            <a:r>
              <a:rPr b="1"/>
              <a:t>Occam’s razor</a:t>
            </a:r>
          </a:p>
          <a:p>
            <a:pPr lvl="0"/>
            <a:r>
              <a:t>Must consider the </a:t>
            </a:r>
            <a:r>
              <a:rPr b="1"/>
              <a:t>bias-variance trade-off</a:t>
            </a:r>
          </a:p>
          <a:p>
            <a:pPr lvl="0"/>
            <a:r>
              <a:t>Use robust methods if outliers are present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When evaluating any machine learning model consider </a:t>
                </a:r>
                <a:r>
                  <a:rPr b="1"/>
                  <a:t>all evaluation methods available</a:t>
                </a:r>
              </a:p>
              <a:p>
                <a:pPr lvl="0"/>
                <a:r>
                  <a:t>No one method best all of the time</a:t>
                </a:r>
              </a:p>
              <a:p>
                <a:pPr lvl="1"/>
                <a:r>
                  <a:t>Homoskedastic Normally distributed residuals</a:t>
                </a:r>
                <a:br/>
                <a:endParaRPr/>
              </a:p>
              <a:p>
                <a:pPr lvl="1"/>
                <a:r>
                  <a:t>Reasonable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, RMSE, etc</a:t>
                </a:r>
              </a:p>
              <a:p>
                <a:pPr lvl="1"/>
                <a:r>
                  <a:t>Are the model coefficients all significant?</a:t>
                </a:r>
              </a:p>
              <a:p>
                <a:pPr lvl="0"/>
                <a:r>
                  <a:rPr b="1"/>
                  <a:t>Different methods highlight different problems</a:t>
                </a:r>
                <a:r>
                  <a:t> with your model</a:t>
                </a:r>
              </a:p>
              <a:p>
                <a:pPr lvl="0"/>
                <a:r>
                  <a:t>Don’t forget to check that the </a:t>
                </a:r>
                <a:r>
                  <a:rPr b="1"/>
                  <a:t>model must make sense</a:t>
                </a:r>
                <a:r>
                  <a:t> for your application!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Linear Model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t>There are a number of assumptions in linear models that you overlook at your peril!</a:t>
            </a:r>
          </a:p>
          <a:p>
            <a:pPr lvl="0"/>
            <a:r>
              <a:t>The feature or predictor variables should be </a:t>
            </a:r>
            <a:r>
              <a:rPr b="1"/>
              <a:t>independent</a:t>
            </a:r>
            <a:r>
              <a:t> of one another</a:t>
            </a:r>
          </a:p>
          <a:p>
            <a:pPr lvl="1"/>
            <a:r>
              <a:t>This is rarely true in practice</a:t>
            </a:r>
            <a:br/>
            <a:endParaRPr/>
          </a:p>
          <a:p>
            <a:pPr lvl="1"/>
            <a:r>
              <a:rPr b="1"/>
              <a:t>Multi-colinearity</a:t>
            </a:r>
            <a:r>
              <a:t> between features makes the model </a:t>
            </a:r>
            <a:r>
              <a:rPr b="1"/>
              <a:t>under-determined</a:t>
            </a:r>
          </a:p>
          <a:p>
            <a:pPr lvl="0"/>
            <a:r>
              <a:t>We assume that numeric features or predictors have zero mean and about the same scale</a:t>
            </a:r>
          </a:p>
          <a:p>
            <a:pPr lvl="1"/>
            <a:r>
              <a:t>We do not want to bias the estimation of regression coefficients with predictors that do not have a 0 mean</a:t>
            </a:r>
            <a:br/>
            <a:endParaRPr/>
          </a:p>
          <a:p>
            <a:pPr lvl="1"/>
            <a:r>
              <a:t>We do not want to have predictors with a large numeric range dominate training</a:t>
            </a:r>
            <a:br/>
            <a:endParaRPr/>
          </a:p>
          <a:p>
            <a:pPr lvl="1"/>
            <a:r>
              <a:t>Example: income is in the range of 10s or 100s of thousands and age is in the range of 10s, but apriori income is no more important than age as a predictor</a:t>
            </a:r>
          </a:p>
          <a:p>
            <a:pPr lvl="0"/>
            <a:r>
              <a:t>Values of each predictor or feature should be iid</a:t>
            </a:r>
          </a:p>
          <a:p>
            <a:pPr lvl="1"/>
            <a:r>
              <a:t>If variance changes with sample, the optimal value of the coefficient could not be constant</a:t>
            </a:r>
            <a:br/>
            <a:endParaRPr/>
          </a:p>
          <a:p>
            <a:pPr lvl="1"/>
            <a:r>
              <a:t>If there </a:t>
            </a:r>
            <a:r>
              <a:rPr b="1"/>
              <a:t>serial correlation</a:t>
            </a:r>
            <a:r>
              <a:t> in the predictor values, the iid assumption is violated - but can account for this such as in time series models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t>Outliers are a persistent problem with statistical and machine learning models</a:t>
            </a:r>
          </a:p>
          <a:p>
            <a:pPr lvl="0"/>
            <a:r>
              <a:t>What are outliers?</a:t>
            </a:r>
          </a:p>
          <a:p>
            <a:pPr lvl="1"/>
            <a:r>
              <a:t>Errors or noisy measurements</a:t>
            </a:r>
            <a:br/>
            <a:endParaRPr/>
          </a:p>
          <a:p>
            <a:pPr lvl="1"/>
            <a:r>
              <a:t>Result of improper stratification</a:t>
            </a:r>
          </a:p>
          <a:p>
            <a:pPr lvl="0"/>
            <a:r>
              <a:t>But, may be of interest</a:t>
            </a:r>
          </a:p>
          <a:p>
            <a:pPr lvl="1"/>
            <a:r>
              <a:t>Depending on the application, outliers can be the </a:t>
            </a:r>
            <a:r>
              <a:rPr b="1"/>
              <a:t>most interesting values</a:t>
            </a:r>
            <a:r>
              <a:t>!!</a:t>
            </a:r>
            <a:br/>
            <a:endParaRPr/>
          </a:p>
          <a:p>
            <a:pPr lvl="1"/>
            <a:r>
              <a:t>May need to explicitly model</a:t>
            </a:r>
          </a:p>
          <a:p>
            <a:pPr lvl="1"/>
            <a:r>
              <a:t>Example: Fraud detection</a:t>
            </a:r>
            <a:br/>
            <a:endParaRPr/>
          </a:p>
          <a:p>
            <a:pPr lvl="1"/>
            <a:r>
              <a:t>Example: Scientific discovery</a:t>
            </a:r>
          </a:p>
          <a:p>
            <a:pPr lvl="0"/>
            <a:r>
              <a:t>Outliers can be hard to detect</a:t>
            </a:r>
          </a:p>
          <a:p>
            <a:pPr lvl="1"/>
            <a:r>
              <a:t>Difficult in high-dimensions</a:t>
            </a:r>
            <a:br/>
            <a:endParaRPr/>
          </a:p>
          <a:p>
            <a:pPr lvl="1"/>
            <a:r>
              <a:t>Often find by influence on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Add a single outlier regression data set</a:t>
            </a:r>
          </a:p>
          <a:p>
            <a:pPr lvl="0" indent="0">
              <a:buNone/>
            </a:pPr>
            <a:r>
              <a:rPr>
                <a:latin typeface="Courier"/>
              </a:rPr>
              <a:t>## Intercept = 5.098  Partial Slope = 0.365</a:t>
            </a:r>
          </a:p>
        </p:txBody>
      </p:sp>
      <p:pic>
        <p:nvPicPr>
          <p:cNvPr id="3" name="Picture 1" descr="08_IntroductionToLinearModels_files/figure-pptx/unnamed-chunk-23-2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667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This outlier has </a:t>
            </a:r>
            <a:r>
              <a:rPr b="1"/>
              <a:t>high leverage</a:t>
            </a:r>
            <a:r>
              <a:t> and changes the slope significantly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b="1"/>
                  <a:t>Cook’s distance</a:t>
                </a:r>
                <a: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, measures the influence of an outlier on a model</a:t>
                </a:r>
              </a:p>
              <a:p>
                <a:pPr lvl="0"/>
                <a:r>
                  <a:t>Cook’s distance for the ith data point is the degree of freedom adjusted average squared error against a model without this value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d>
                                        <m:d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den>
                      </m:f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where,</a:t>
                </a:r>
                <a:br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the jth prediction computed with all observations</a:t>
                </a:r>
                <a:br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the jth prediction computed without the ith observation</a:t>
                </a:r>
                <a:br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number of parameters</a:t>
                </a:r>
                <a:br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number of data points</a:t>
                </a:r>
              </a:p>
              <a:p>
                <a:pPr lvl="0"/>
                <a:r>
                  <a:t>Cook’s distance is computed using a </a:t>
                </a:r>
                <a:r>
                  <a:rPr b="1"/>
                  <a:t>leave-one-out resampling algorithm!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b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Plot Cook’s distance as </a:t>
            </a:r>
            <a:r>
              <a:rPr b="1"/>
              <a:t>leverage</a:t>
            </a:r>
            <a:r>
              <a:t> vs. the residual size</a:t>
            </a:r>
          </a:p>
          <a:p>
            <a:pPr lvl="0" indent="0">
              <a:buNone/>
            </a:pPr>
            <a:r>
              <a:rPr>
                <a:latin typeface="Courier"/>
              </a:rPr>
              <a:t>_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influence_plot(ols_model_ol)</a:t>
            </a:r>
          </a:p>
        </p:txBody>
      </p:sp>
      <p:pic>
        <p:nvPicPr>
          <p:cNvPr id="3" name="Picture 1" descr="08_IntroductionToLinearModels_files/figure-pptx/unnamed-chunk-24-2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lvl="0"/>
            <a:r>
              <a:t>Outlying points shown at edges of plot</a:t>
            </a:r>
          </a:p>
          <a:p>
            <a:pPr lvl="1"/>
            <a:r>
              <a:t>Not all outliers have high leverage</a:t>
            </a:r>
            <a:br/>
            <a:endParaRPr/>
          </a:p>
          <a:p>
            <a:pPr lvl="1"/>
            <a:r>
              <a:t>Can detect outliers in moderate dimensions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t>Why are linear models sensitive to outliers</a:t>
            </a:r>
          </a:p>
          <a:p>
            <a:pPr lvl="0"/>
            <a:r>
              <a:t>Ordinary linear regression uses </a:t>
            </a:r>
            <a:r>
              <a:rPr b="1"/>
              <a:t>squared error loss</a:t>
            </a:r>
            <a:r>
              <a:t> function</a:t>
            </a:r>
          </a:p>
          <a:p>
            <a:pPr lvl="1"/>
            <a:r>
              <a:t>Optimal if the errors are iid Normal</a:t>
            </a:r>
            <a:br/>
            <a:endParaRPr/>
          </a:p>
          <a:p>
            <a:pPr lvl="1"/>
            <a:r>
              <a:t>Is an </a:t>
            </a:r>
            <a:r>
              <a:rPr b="1"/>
              <a:t>unbiased estimator</a:t>
            </a:r>
          </a:p>
          <a:p>
            <a:pPr lvl="0"/>
            <a:r>
              <a:t>In 1-dimension median is robust to outliers</a:t>
            </a:r>
          </a:p>
          <a:p>
            <a:pPr lvl="1"/>
            <a:r>
              <a:t>But far from an optimal estimator</a:t>
            </a:r>
            <a:br/>
            <a:endParaRPr/>
          </a:p>
          <a:p>
            <a:pPr lvl="1"/>
            <a:r>
              <a:t>High bias</a:t>
            </a:r>
            <a:br/>
            <a:endParaRPr/>
          </a:p>
          <a:p>
            <a:pPr lvl="1"/>
            <a:r>
              <a:t>Hard to implement beyond 1-dimension</a:t>
            </a:r>
          </a:p>
          <a:p>
            <a:pPr lvl="0"/>
            <a:r>
              <a:t>We can study the response of estimators to outliers using an </a:t>
            </a:r>
            <a:r>
              <a:rPr b="1"/>
              <a:t>influence function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1139</Words>
  <Application>Microsoft Office PowerPoint</Application>
  <PresentationFormat>On-screen Show (16:9)</PresentationFormat>
  <Paragraphs>131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Courier</vt:lpstr>
      <vt:lpstr>Office Theme</vt:lpstr>
      <vt:lpstr>Dealing with Outliers and Over Dispersion</vt:lpstr>
      <vt:lpstr>Linear Model Assumptions</vt:lpstr>
      <vt:lpstr>Dealing With Outliers</vt:lpstr>
      <vt:lpstr>Dealing With Outliers</vt:lpstr>
      <vt:lpstr>PowerPoint Presentation</vt:lpstr>
      <vt:lpstr>Dealing With Outliers</vt:lpstr>
      <vt:lpstr>Dealing With Outliers</vt:lpstr>
      <vt:lpstr>PowerPoint Presentation</vt:lpstr>
      <vt:lpstr>Dealing With Outliers</vt:lpstr>
      <vt:lpstr>Dealing With Outliers</vt:lpstr>
      <vt:lpstr>Dealing With Outliers</vt:lpstr>
      <vt:lpstr>Dealing With Outliers</vt:lpstr>
      <vt:lpstr>Dealing With Outliers</vt:lpstr>
      <vt:lpstr>Dealing With Outliers</vt:lpstr>
      <vt:lpstr>Dealing With Outliers</vt:lpstr>
      <vt:lpstr>Dealing With Outliers</vt:lpstr>
      <vt:lpstr>PowerPoint Presentation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Models</dc:title>
  <dc:creator>Steve Elston</dc:creator>
  <cp:keywords/>
  <cp:lastModifiedBy>Stephen Elston</cp:lastModifiedBy>
  <cp:revision>44</cp:revision>
  <dcterms:created xsi:type="dcterms:W3CDTF">2024-08-16T02:31:51Z</dcterms:created>
  <dcterms:modified xsi:type="dcterms:W3CDTF">2024-09-22T15:41:36Z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10/23/2023</vt:lpwstr>
  </property>
  <property fmtid="{D5CDD505-2E9C-101B-9397-08002B2CF9AE}" pid="3" name="output">
    <vt:lpwstr/>
  </property>
</Properties>
</file>