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06" r:id="rId2"/>
    <p:sldId id="307" r:id="rId3"/>
    <p:sldId id="309" r:id="rId4"/>
    <p:sldId id="308" r:id="rId5"/>
    <p:sldId id="261" r:id="rId6"/>
    <p:sldId id="302" r:id="rId7"/>
    <p:sldId id="262" r:id="rId8"/>
    <p:sldId id="264" r:id="rId9"/>
    <p:sldId id="265" r:id="rId10"/>
    <p:sldId id="303"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304" r:id="rId27"/>
    <p:sldId id="282" r:id="rId28"/>
    <p:sldId id="284" r:id="rId29"/>
    <p:sldId id="285" r:id="rId30"/>
    <p:sldId id="305" r:id="rId31"/>
    <p:sldId id="286"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05" d="100"/>
          <a:sy n="105" d="100"/>
        </p:scale>
        <p:origin x="418" y="43"/>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9/16/2024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9/16/2024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9/16/2024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Digital_twin" TargetMode="External"/><Relationship Id="rId2" Type="http://schemas.openxmlformats.org/officeDocument/2006/relationships/hyperlink" Target="https://en.wikipedia.org/wiki/Monte_Carlo_method"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ncbi.nlm.nih.gov/pmc/articles/PMC292473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7003"/>
            <a:ext cx="7772400" cy="1515861"/>
          </a:xfrm>
        </p:spPr>
        <p:txBody>
          <a:bodyPr/>
          <a:lstStyle/>
          <a:p>
            <a:pPr marL="0" lvl="0" indent="0">
              <a:buNone/>
            </a:pPr>
            <a:r>
              <a:rPr lang="en-US" b="1" dirty="0"/>
              <a:t>Sampling and Simulation</a:t>
            </a:r>
            <a:endParaRPr b="1" dirty="0"/>
          </a:p>
        </p:txBody>
      </p:sp>
      <p:sp>
        <p:nvSpPr>
          <p:cNvPr id="3" name="Subtitle 2"/>
          <p:cNvSpPr>
            <a:spLocks noGrp="1"/>
          </p:cNvSpPr>
          <p:nvPr>
            <p:ph type="subTitle" idx="1"/>
          </p:nvPr>
        </p:nvSpPr>
        <p:spPr>
          <a:xfrm>
            <a:off x="1371600" y="1878957"/>
            <a:ext cx="6400800" cy="563301"/>
          </a:xfrm>
        </p:spPr>
        <p:txBody>
          <a:bodyPr>
            <a:normAutofit fontScale="32500" lnSpcReduction="20000"/>
          </a:bodyPr>
          <a:lstStyle/>
          <a:p>
            <a:pPr marL="0" lvl="0" indent="0">
              <a:buNone/>
            </a:pPr>
            <a:br>
              <a:rPr dirty="0"/>
            </a:br>
            <a:br>
              <a:rPr dirty="0"/>
            </a:br>
            <a:r>
              <a:rPr sz="5900" b="1" dirty="0"/>
              <a:t>Steve Elston</a:t>
            </a:r>
          </a:p>
        </p:txBody>
      </p:sp>
      <p:sp>
        <p:nvSpPr>
          <p:cNvPr id="4" name="Date Placeholder 3"/>
          <p:cNvSpPr>
            <a:spLocks noGrp="1"/>
          </p:cNvSpPr>
          <p:nvPr>
            <p:ph type="dt" sz="half" idx="10"/>
          </p:nvPr>
        </p:nvSpPr>
        <p:spPr/>
        <p:txBody>
          <a:bodyPr/>
          <a:lstStyle/>
          <a:p>
            <a:pPr marL="0" lvl="0" indent="0">
              <a:buNone/>
            </a:pPr>
            <a:r>
              <a:t>09/04/2023</a:t>
            </a:r>
          </a:p>
        </p:txBody>
      </p:sp>
      <p:pic>
        <p:nvPicPr>
          <p:cNvPr id="5" name="Picture 2" descr="Image result for harvard extension school logo">
            <a:extLst>
              <a:ext uri="{FF2B5EF4-FFF2-40B4-BE49-F238E27FC236}">
                <a16:creationId xmlns:a16="http://schemas.microsoft.com/office/drawing/2014/main" id="{4589CD93-89FF-3DF6-420D-DE6D671B6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067" y="3659436"/>
            <a:ext cx="2345803" cy="9651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4191BF-5D24-EFDF-F46A-91EA7CBF856B}"/>
              </a:ext>
            </a:extLst>
          </p:cNvPr>
          <p:cNvSpPr txBox="1"/>
          <p:nvPr/>
        </p:nvSpPr>
        <p:spPr>
          <a:xfrm>
            <a:off x="1805276" y="4705706"/>
            <a:ext cx="5744633" cy="369332"/>
          </a:xfrm>
          <a:prstGeom prst="rect">
            <a:avLst/>
          </a:prstGeom>
          <a:noFill/>
        </p:spPr>
        <p:txBody>
          <a:bodyPr wrap="square" rtlCol="0">
            <a:spAutoFit/>
          </a:bodyPr>
          <a:lstStyle/>
          <a:p>
            <a:pPr algn="ctr"/>
            <a:r>
              <a:rPr lang="en-US" sz="1100" dirty="0"/>
              <a:t>Copyright 2018, 2019, 2020, 2021, 2022, 2023 2024, Stephen F Elston. All rights reserved</a:t>
            </a:r>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Sampling Distributions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34005"/>
                <a:ext cx="8229600" cy="3903516"/>
              </a:xfrm>
            </p:spPr>
            <p:txBody>
              <a:bodyPr>
                <a:normAutofit fontScale="85000" lnSpcReduction="10000"/>
              </a:bodyPr>
              <a:lstStyle/>
              <a:p>
                <a:pPr marL="0" lvl="0" indent="0">
                  <a:buNone/>
                </a:pPr>
                <a:r>
                  <a:rPr dirty="0"/>
                  <a:t>Sampling of a population is done from an unknown </a:t>
                </a:r>
                <a:r>
                  <a:rPr b="1" dirty="0"/>
                  <a:t>population distribution</a:t>
                </a:r>
                <a:r>
                  <a:rPr dirty="0"/>
                  <a:t>, </a:t>
                </a:r>
                <a14:m>
                  <m:oMath xmlns:m="http://schemas.openxmlformats.org/officeDocument/2006/math">
                    <m:r>
                      <a:rPr>
                        <a:latin typeface="Cambria Math" panose="02040503050406030204" pitchFamily="18" charset="0"/>
                      </a:rPr>
                      <m:t>ℱ</m:t>
                    </m:r>
                  </m:oMath>
                </a14:m>
                <a:endParaRPr dirty="0"/>
              </a:p>
              <a:p>
                <a:pPr lvl="0"/>
                <a:r>
                  <a:rPr dirty="0"/>
                  <a:t>If we continue to take random samples from the population and compute estimates of a statistic, we generate a </a:t>
                </a:r>
                <a:r>
                  <a:rPr b="1" dirty="0"/>
                  <a:t>sampling distribution</a:t>
                </a:r>
              </a:p>
              <a:p>
                <a:pPr lvl="1"/>
                <a:r>
                  <a:rPr dirty="0"/>
                  <a:t>Hypothetical concept of the sampling distribution is a foundation of </a:t>
                </a:r>
                <a:r>
                  <a:rPr b="1" dirty="0"/>
                  <a:t>frequentist statistics</a:t>
                </a:r>
              </a:p>
              <a:p>
                <a:pPr lvl="1"/>
                <a:r>
                  <a:rPr dirty="0"/>
                  <a:t>Example, we could continue to sample the population and compute sample means, </a:t>
                </a:r>
                <a14:m>
                  <m:oMath xmlns:m="http://schemas.openxmlformats.org/officeDocument/2006/math">
                    <m:d>
                      <m:dPr>
                        <m:begChr m:val="["/>
                        <m:endChr m:val="]"/>
                        <m:ctrlPr>
                          <a:rPr i="1">
                            <a:latin typeface="Cambria Math" panose="02040503050406030204" pitchFamily="18" charset="0"/>
                          </a:rPr>
                        </m:ctrlPr>
                      </m:dPr>
                      <m:e>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𝑥</m:t>
                                </m:r>
                              </m:e>
                            </m:acc>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𝑥</m:t>
                                </m:r>
                              </m:e>
                            </m:acc>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𝑥</m:t>
                                </m:r>
                              </m:e>
                            </m:acc>
                          </m:e>
                          <m:sub>
                            <m:r>
                              <a:rPr>
                                <a:latin typeface="Cambria Math" panose="02040503050406030204" pitchFamily="18" charset="0"/>
                              </a:rPr>
                              <m:t>𝑛</m:t>
                            </m:r>
                          </m:sub>
                        </m:sSub>
                      </m:e>
                    </m:d>
                  </m:oMath>
                </a14:m>
                <a:endParaRPr dirty="0"/>
              </a:p>
              <a:p>
                <a:pPr lvl="0"/>
                <a:r>
                  <a:rPr b="1" dirty="0"/>
                  <a:t>Frequentist statistics</a:t>
                </a:r>
                <a:r>
                  <a:rPr dirty="0"/>
                  <a:t> built on the idea of randomly resampling the population distribution and recomputing a statistic</a:t>
                </a:r>
              </a:p>
              <a:p>
                <a:pPr lvl="1"/>
                <a:r>
                  <a:rPr dirty="0"/>
                  <a:t>In the frequentist world, statistical inferences are performed on the sampling distribution</a:t>
                </a:r>
              </a:p>
              <a:p>
                <a:pPr lvl="1"/>
                <a:r>
                  <a:rPr dirty="0"/>
                  <a:t>Sampling process must not bias the estimates of the statistic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34005"/>
                <a:ext cx="8229600" cy="3903516"/>
              </a:xfrm>
              <a:blipFill>
                <a:blip r:embed="rId2"/>
                <a:stretch>
                  <a:fillRect l="-741" t="-1719" b="-156"/>
                </a:stretch>
              </a:blipFill>
            </p:spPr>
            <p:txBody>
              <a:bodyPr/>
              <a:lstStyle/>
              <a:p>
                <a:r>
                  <a:rPr lang="en-US">
                    <a:noFill/>
                  </a:rPr>
                  <a:t> </a:t>
                </a:r>
              </a:p>
            </p:txBody>
          </p:sp>
        </mc:Fallback>
      </mc:AlternateContent>
    </p:spTree>
    <p:extLst>
      <p:ext uri="{BB962C8B-B14F-4D97-AF65-F5344CB8AC3E}">
        <p14:creationId xmlns:p14="http://schemas.microsoft.com/office/powerpoint/2010/main" val="3796366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Sampling Distributions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85873"/>
                <a:ext cx="8229600" cy="904973"/>
              </a:xfrm>
            </p:spPr>
            <p:txBody>
              <a:bodyPr>
                <a:normAutofit fontScale="77500" lnSpcReduction="20000"/>
              </a:bodyPr>
              <a:lstStyle/>
              <a:p>
                <a:pPr marL="0" lvl="0" indent="0">
                  <a:buNone/>
                </a:pPr>
                <a:r>
                  <a:rPr dirty="0"/>
                  <a:t>Sampling of a population is done from an unknown </a:t>
                </a:r>
                <a:r>
                  <a:rPr b="1" dirty="0"/>
                  <a:t>population distribution</a:t>
                </a:r>
                <a:r>
                  <a:rPr dirty="0"/>
                  <a:t>, </a:t>
                </a:r>
                <a14:m>
                  <m:oMath xmlns:m="http://schemas.openxmlformats.org/officeDocument/2006/math">
                    <m:r>
                      <a:rPr>
                        <a:latin typeface="Cambria Math" panose="02040503050406030204" pitchFamily="18" charset="0"/>
                      </a:rPr>
                      <m:t>ℱ</m:t>
                    </m:r>
                  </m:oMath>
                </a14:m>
                <a:endParaRPr dirty="0"/>
              </a:p>
              <a:p>
                <a:pPr lvl="0"/>
                <a:r>
                  <a:rPr dirty="0"/>
                  <a:t>Any statistic, </a:t>
                </a:r>
                <a14:m>
                  <m:oMath xmlns:m="http://schemas.openxmlformats.org/officeDocument/2006/math">
                    <m:r>
                      <a:rPr>
                        <a:latin typeface="Cambria Math" panose="02040503050406030204" pitchFamily="18" charset="0"/>
                      </a:rPr>
                      <m:t>𝑠</m:t>
                    </m:r>
                  </m:oMath>
                </a14:m>
                <a:r>
                  <a:rPr dirty="0"/>
                  <a:t>, we compute for the generating process is an approximation for the population, </a:t>
                </a:r>
                <a14:m>
                  <m:oMath xmlns:m="http://schemas.openxmlformats.org/officeDocument/2006/math">
                    <m:r>
                      <a:rPr>
                        <a:latin typeface="Cambria Math" panose="02040503050406030204" pitchFamily="18" charset="0"/>
                      </a:rPr>
                      <m:t>𝑠</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ℱ</m:t>
                            </m:r>
                          </m:e>
                        </m:acc>
                      </m:e>
                    </m:d>
                  </m:oMath>
                </a14:m>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85873"/>
                <a:ext cx="8229600" cy="904973"/>
              </a:xfrm>
              <a:blipFill>
                <a:blip r:embed="rId2"/>
                <a:stretch>
                  <a:fillRect l="-667" t="-8725" r="-889" b="-8054"/>
                </a:stretch>
              </a:blipFill>
            </p:spPr>
            <p:txBody>
              <a:bodyPr/>
              <a:lstStyle/>
              <a:p>
                <a:r>
                  <a:rPr lang="en-US">
                    <a:noFill/>
                  </a:rPr>
                  <a:t> </a:t>
                </a:r>
              </a:p>
            </p:txBody>
          </p:sp>
        </mc:Fallback>
      </mc:AlternateContent>
      <p:pic>
        <p:nvPicPr>
          <p:cNvPr id="4" name="Picture 1" descr="../images/SamplingDistribuion.png"/>
          <p:cNvPicPr>
            <a:picLocks noGrp="1" noChangeAspect="1"/>
          </p:cNvPicPr>
          <p:nvPr/>
        </p:nvPicPr>
        <p:blipFill>
          <a:blip r:embed="rId3"/>
          <a:stretch>
            <a:fillRect/>
          </a:stretch>
        </p:blipFill>
        <p:spPr bwMode="auto">
          <a:xfrm>
            <a:off x="2415572" y="1914382"/>
            <a:ext cx="5130800" cy="2882900"/>
          </a:xfrm>
          <a:prstGeom prst="rect">
            <a:avLst/>
          </a:prstGeom>
          <a:noFill/>
          <a:ln w="9525">
            <a:noFill/>
            <a:headEnd/>
            <a:tailEnd/>
          </a:ln>
        </p:spPr>
      </p:pic>
      <p:sp>
        <p:nvSpPr>
          <p:cNvPr id="5" name="TextBox 3"/>
          <p:cNvSpPr txBox="1"/>
          <p:nvPr/>
        </p:nvSpPr>
        <p:spPr>
          <a:xfrm>
            <a:off x="734992" y="4720818"/>
            <a:ext cx="8229600" cy="372525"/>
          </a:xfrm>
          <a:prstGeom prst="rect">
            <a:avLst/>
          </a:prstGeom>
          <a:noFill/>
        </p:spPr>
        <p:txBody>
          <a:bodyPr/>
          <a:lstStyle/>
          <a:p>
            <a:pPr marL="0" lvl="0" indent="0" algn="ctr">
              <a:buNone/>
            </a:pPr>
            <a:r>
              <a:rPr dirty="0"/>
              <a:t>Sampling distribution of unknown population parameter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Sampling and the Law of Large Numbers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lvl="0" indent="0">
                  <a:buNone/>
                </a:pPr>
                <a:r>
                  <a:rPr lang="en-US" dirty="0"/>
                  <a:t>The </a:t>
                </a:r>
                <a:r>
                  <a:rPr lang="en-US" b="1" dirty="0"/>
                  <a:t>weak law of large numbers</a:t>
                </a:r>
                <a:r>
                  <a:rPr lang="en-US" dirty="0"/>
                  <a:t> is a theorem that states that </a:t>
                </a:r>
                <a:r>
                  <a:rPr lang="en-US" b="1" dirty="0"/>
                  <a:t>statistics of independent unbiased random samples converge to the population values as more samples are used</a:t>
                </a:r>
              </a:p>
              <a:p>
                <a:pPr lvl="0"/>
                <a:r>
                  <a:rPr lang="en-US" dirty="0"/>
                  <a:t>Example, for a population distribution, </a:t>
                </a:r>
                <a14:m>
                  <m:oMath xmlns:m="http://schemas.openxmlformats.org/officeDocument/2006/math">
                    <m:r>
                      <a:rPr lang="en-US">
                        <a:latin typeface="Cambria Math" panose="02040503050406030204" pitchFamily="18" charset="0"/>
                      </a:rPr>
                      <m:t>𝒩</m:t>
                    </m:r>
                    <m:d>
                      <m:dPr>
                        <m:ctrlPr>
                          <a:rPr lang="ar-AE" i="1">
                            <a:latin typeface="Cambria Math" panose="02040503050406030204" pitchFamily="18" charset="0"/>
                          </a:rPr>
                        </m:ctrlPr>
                      </m:dPr>
                      <m:e>
                        <m:r>
                          <a:rPr lang="ar-AE">
                            <a:latin typeface="Cambria Math" panose="02040503050406030204" pitchFamily="18" charset="0"/>
                          </a:rPr>
                          <m:t>𝜇</m:t>
                        </m:r>
                        <m:r>
                          <a:rPr lang="ar-AE">
                            <a:latin typeface="Cambria Math" panose="02040503050406030204" pitchFamily="18" charset="0"/>
                          </a:rPr>
                          <m:t>,</m:t>
                        </m:r>
                        <m:r>
                          <a:rPr lang="ar-AE">
                            <a:latin typeface="Cambria Math" panose="02040503050406030204" pitchFamily="18" charset="0"/>
                          </a:rPr>
                          <m:t>𝜎</m:t>
                        </m:r>
                      </m:e>
                    </m:d>
                  </m:oMath>
                </a14:m>
                <a:r>
                  <a:rPr lang="ar-AE" dirty="0"/>
                  <a:t>, </a:t>
                </a:r>
                <a:r>
                  <a:rPr lang="en-US" dirty="0"/>
                  <a:t>the sample mean is:</a:t>
                </a:r>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𝐿𝑒𝑡</m:t>
                      </m:r>
                      <m:r>
                        <a:rPr lang="en-US">
                          <a:latin typeface="Cambria Math" panose="02040503050406030204" pitchFamily="18" charset="0"/>
                        </a:rPr>
                        <m:t> </m:t>
                      </m:r>
                      <m:acc>
                        <m:accPr>
                          <m:chr m:val="‾"/>
                          <m:ctrlPr>
                            <a:rPr lang="ar-AE" i="1">
                              <a:latin typeface="Cambria Math" panose="02040503050406030204" pitchFamily="18" charset="0"/>
                            </a:rPr>
                          </m:ctrlPr>
                        </m:accPr>
                        <m:e>
                          <m:r>
                            <a:rPr lang="ar-AE">
                              <a:latin typeface="Cambria Math" panose="02040503050406030204" pitchFamily="18" charset="0"/>
                            </a:rPr>
                            <m:t>𝑋</m:t>
                          </m:r>
                        </m:e>
                      </m:acc>
                      <m:r>
                        <a:rPr lang="ar-AE">
                          <a:latin typeface="Cambria Math" panose="02040503050406030204" pitchFamily="18" charset="0"/>
                        </a:rPr>
                        <m:t>=</m:t>
                      </m:r>
                      <m:f>
                        <m:fPr>
                          <m:ctrlPr>
                            <a:rPr lang="ar-AE" i="1">
                              <a:latin typeface="Cambria Math" panose="02040503050406030204" pitchFamily="18" charset="0"/>
                            </a:rPr>
                          </m:ctrlPr>
                        </m:fPr>
                        <m:num>
                          <m:r>
                            <a:rPr lang="ar-AE">
                              <a:latin typeface="Cambria Math" panose="02040503050406030204" pitchFamily="18" charset="0"/>
                            </a:rPr>
                            <m:t>1</m:t>
                          </m:r>
                        </m:num>
                        <m:den>
                          <m:r>
                            <a:rPr lang="ar-AE">
                              <a:latin typeface="Cambria Math" panose="02040503050406030204" pitchFamily="18" charset="0"/>
                            </a:rPr>
                            <m:t>𝑛</m:t>
                          </m:r>
                        </m:den>
                      </m:f>
                      <m:nary>
                        <m:naryPr>
                          <m:chr m:val="∑"/>
                          <m:limLoc m:val="undOvr"/>
                          <m:ctrlPr>
                            <a:rPr lang="ar-AE" i="1">
                              <a:latin typeface="Cambria Math" panose="02040503050406030204" pitchFamily="18" charset="0"/>
                            </a:rPr>
                          </m:ctrlPr>
                        </m:naryPr>
                        <m:sub>
                          <m:r>
                            <a:rPr lang="ar-AE">
                              <a:latin typeface="Cambria Math" panose="02040503050406030204" pitchFamily="18" charset="0"/>
                            </a:rPr>
                            <m:t>𝑖</m:t>
                          </m:r>
                          <m:r>
                            <a:rPr lang="ar-AE">
                              <a:latin typeface="Cambria Math" panose="02040503050406030204" pitchFamily="18" charset="0"/>
                            </a:rPr>
                            <m:t>=</m:t>
                          </m:r>
                          <m:r>
                            <a:rPr lang="ar-AE">
                              <a:latin typeface="Cambria Math" panose="02040503050406030204" pitchFamily="18" charset="0"/>
                            </a:rPr>
                            <m:t>1</m:t>
                          </m:r>
                        </m:sub>
                        <m:sup>
                          <m:r>
                            <a:rPr lang="ar-AE">
                              <a:latin typeface="Cambria Math" panose="02040503050406030204" pitchFamily="18" charset="0"/>
                            </a:rPr>
                            <m:t>𝑛</m:t>
                          </m:r>
                        </m:sup>
                        <m:e>
                          <m:sSub>
                            <m:sSubPr>
                              <m:ctrlPr>
                                <a:rPr lang="ar-AE" i="1">
                                  <a:latin typeface="Cambria Math" panose="02040503050406030204" pitchFamily="18" charset="0"/>
                                </a:rPr>
                              </m:ctrlPr>
                            </m:sSubPr>
                            <m:e>
                              <m:r>
                                <a:rPr lang="ar-AE">
                                  <a:latin typeface="Cambria Math" panose="02040503050406030204" pitchFamily="18" charset="0"/>
                                </a:rPr>
                                <m:t>𝑋</m:t>
                              </m:r>
                            </m:e>
                            <m:sub>
                              <m:r>
                                <a:rPr lang="ar-AE">
                                  <a:latin typeface="Cambria Math" panose="02040503050406030204" pitchFamily="18" charset="0"/>
                                </a:rPr>
                                <m:t>𝑖</m:t>
                              </m:r>
                            </m:sub>
                          </m:sSub>
                        </m:e>
                      </m:nary>
                    </m:oMath>
                  </m:oMathPara>
                </a14:m>
                <a:endParaRPr lang="ar-AE" dirty="0"/>
              </a:p>
              <a:p>
                <a:r>
                  <a:rPr lang="en-US" dirty="0"/>
                  <a:t>Then by the weak law of large numbers:</a:t>
                </a:r>
              </a:p>
              <a:p>
                <a:pPr marL="0" indent="0">
                  <a:buNone/>
                </a:pPr>
                <a14:m>
                  <m:oMathPara xmlns:m="http://schemas.openxmlformats.org/officeDocument/2006/math">
                    <m:oMathParaPr>
                      <m:jc m:val="centerGroup"/>
                    </m:oMathParaPr>
                    <m:oMath xmlns:m="http://schemas.openxmlformats.org/officeDocument/2006/math">
                      <m:acc>
                        <m:accPr>
                          <m:chr m:val="̅"/>
                          <m:ctrlPr>
                            <a:rPr lang="ar-AE" i="1" smtClean="0">
                              <a:latin typeface="Cambria Math" panose="02040503050406030204" pitchFamily="18" charset="0"/>
                            </a:rPr>
                          </m:ctrlPr>
                        </m:accPr>
                        <m:e>
                          <m:r>
                            <a:rPr lang="ar-AE"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m:oMathPara>
                </a14:m>
                <a:endParaRPr lang="ar-AE" dirty="0"/>
              </a:p>
              <a:p>
                <a:pPr lvl="0"/>
                <a:r>
                  <a:rPr lang="en-US" dirty="0"/>
                  <a:t>This result is reassuring, the larger the sample the more the statistic converges to the population parameter</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41" t="-1975" b="-1436"/>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Sampling and the Law of Large Numbers</a:t>
            </a:r>
          </a:p>
        </p:txBody>
      </p:sp>
      <p:sp>
        <p:nvSpPr>
          <p:cNvPr id="3" name="Content Placeholder 2"/>
          <p:cNvSpPr>
            <a:spLocks noGrp="1"/>
          </p:cNvSpPr>
          <p:nvPr>
            <p:ph idx="1"/>
          </p:nvPr>
        </p:nvSpPr>
        <p:spPr>
          <a:xfrm>
            <a:off x="457200" y="1200150"/>
            <a:ext cx="8229600" cy="3533895"/>
          </a:xfrm>
        </p:spPr>
        <p:txBody>
          <a:bodyPr>
            <a:normAutofit fontScale="85000" lnSpcReduction="10000"/>
          </a:bodyPr>
          <a:lstStyle/>
          <a:p>
            <a:pPr marL="0" lvl="0" indent="0">
              <a:buNone/>
            </a:pPr>
            <a:r>
              <a:rPr dirty="0"/>
              <a:t>The</a:t>
            </a:r>
            <a:r>
              <a:rPr lang="en-US" dirty="0"/>
              <a:t> weak</a:t>
            </a:r>
            <a:r>
              <a:rPr dirty="0"/>
              <a:t> law of large numbers is foundational to statistics</a:t>
            </a:r>
          </a:p>
          <a:p>
            <a:pPr lvl="0"/>
            <a:r>
              <a:rPr dirty="0"/>
              <a:t>We rely on the law of large numbers whenever we work with samples</a:t>
            </a:r>
          </a:p>
          <a:p>
            <a:pPr lvl="0"/>
            <a:r>
              <a:rPr dirty="0"/>
              <a:t>Assume that </a:t>
            </a:r>
            <a:r>
              <a:rPr b="1" dirty="0"/>
              <a:t>larger samples are more representatives of the population we are sampling</a:t>
            </a:r>
          </a:p>
          <a:p>
            <a:pPr lvl="0"/>
            <a:r>
              <a:rPr dirty="0"/>
              <a:t>Is foundation of sampling theory, plus modern computational methods</a:t>
            </a:r>
            <a:endParaRPr lang="en-US" dirty="0"/>
          </a:p>
          <a:p>
            <a:pPr lvl="1"/>
            <a:r>
              <a:rPr lang="en-US" dirty="0"/>
              <a:t>S</a:t>
            </a:r>
            <a:r>
              <a:rPr dirty="0"/>
              <a:t>imulation</a:t>
            </a:r>
            <a:endParaRPr lang="en-US" dirty="0"/>
          </a:p>
          <a:p>
            <a:pPr lvl="1"/>
            <a:r>
              <a:rPr lang="en-US" dirty="0"/>
              <a:t>B</a:t>
            </a:r>
            <a:r>
              <a:rPr dirty="0"/>
              <a:t>ootstrap resampling</a:t>
            </a:r>
            <a:endParaRPr lang="en-US" dirty="0"/>
          </a:p>
          <a:p>
            <a:pPr lvl="1"/>
            <a:r>
              <a:rPr dirty="0"/>
              <a:t>Monte Carlo methods</a:t>
            </a:r>
            <a:endParaRPr lang="en-US" dirty="0"/>
          </a:p>
          <a:p>
            <a:pPr lvl="1"/>
            <a:r>
              <a:rPr lang="en-US" dirty="0"/>
              <a:t>Etc.</a:t>
            </a:r>
            <a:endParaRPr dirty="0"/>
          </a:p>
          <a:p>
            <a:pPr lvl="0"/>
            <a:r>
              <a:rPr dirty="0"/>
              <a:t>If the real world did not follow this theorem, then much of statistics (along with much of science and technology) would have to be rethought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Sampling and the Law of Large Numbers</a:t>
            </a:r>
          </a:p>
        </p:txBody>
      </p:sp>
      <p:sp>
        <p:nvSpPr>
          <p:cNvPr id="3" name="Content Placeholder 2"/>
          <p:cNvSpPr>
            <a:spLocks noGrp="1"/>
          </p:cNvSpPr>
          <p:nvPr>
            <p:ph idx="1"/>
          </p:nvPr>
        </p:nvSpPr>
        <p:spPr/>
        <p:txBody>
          <a:bodyPr/>
          <a:lstStyle/>
          <a:p>
            <a:pPr marL="0" lvl="0" indent="0">
              <a:buNone/>
            </a:pPr>
            <a:r>
              <a:t>The weak law of large numbers has a long history</a:t>
            </a:r>
          </a:p>
          <a:p>
            <a:pPr lvl="0"/>
            <a:r>
              <a:t>Jacob Bernoulli posthumously published the first proof for the Binomial distribution in 1713</a:t>
            </a:r>
          </a:p>
          <a:p>
            <a:pPr lvl="0"/>
            <a:r>
              <a:t>Law of large numbers is sometimes referred to as </a:t>
            </a:r>
            <a:r>
              <a:rPr b="1"/>
              <a:t>Bernoulli’s theorem</a:t>
            </a:r>
          </a:p>
          <a:p>
            <a:pPr lvl="0"/>
            <a:r>
              <a:t>A more general proof was published by Poisson in 1837.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362708" cy="871538"/>
          </a:xfrm>
        </p:spPr>
        <p:txBody>
          <a:bodyPr>
            <a:normAutofit/>
          </a:bodyPr>
          <a:lstStyle/>
          <a:p>
            <a:pPr marL="0" lvl="0" indent="0">
              <a:buNone/>
            </a:pPr>
            <a:r>
              <a:rPr sz="2800" dirty="0"/>
              <a:t>Sampling and the Law of Large Numbers</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457200" y="1076326"/>
                <a:ext cx="4654951" cy="3518297"/>
              </a:xfrm>
            </p:spPr>
            <p:txBody>
              <a:bodyPr>
                <a:noAutofit/>
              </a:bodyPr>
              <a:lstStyle/>
              <a:p>
                <a:pPr marL="0" lvl="0" indent="0">
                  <a:buNone/>
                </a:pPr>
                <a:r>
                  <a:rPr lang="en-US" sz="2400" dirty="0"/>
                  <a:t>A simple example:</a:t>
                </a:r>
              </a:p>
              <a:p>
                <a:pPr marL="342900" lvl="0" indent="-342900">
                  <a:buFont typeface="Arial" panose="020B0604020202020204" pitchFamily="34" charset="0"/>
                  <a:buChar char="•"/>
                </a:pPr>
                <a:r>
                  <a:rPr lang="en-US" sz="2400" dirty="0"/>
                  <a:t>The mean of fair coin flips (0,1) = (T,H) converges to the expected value with more flips</a:t>
                </a:r>
              </a:p>
              <a:p>
                <a:pPr marL="342900" lvl="0" indent="-342900">
                  <a:buFont typeface="Arial" panose="020B0604020202020204" pitchFamily="34" charset="0"/>
                  <a:buChar char="•"/>
                </a:pPr>
                <a:r>
                  <a:rPr lang="en-US" sz="2400" dirty="0"/>
                  <a:t>The mean converges to the expected value of 0.5 for </a:t>
                </a:r>
                <a14:m>
                  <m:oMath xmlns:m="http://schemas.openxmlformats.org/officeDocument/2006/math">
                    <m:r>
                      <a:rPr lang="en-US" sz="2400">
                        <a:latin typeface="Cambria Math" panose="02040503050406030204" pitchFamily="18" charset="0"/>
                      </a:rPr>
                      <m:t>𝑛</m:t>
                    </m:r>
                    <m:r>
                      <a:rPr lang="en-US" sz="2400">
                        <a:latin typeface="Cambria Math" panose="02040503050406030204" pitchFamily="18" charset="0"/>
                      </a:rPr>
                      <m:t>=</m:t>
                    </m:r>
                    <m:r>
                      <a:rPr lang="en-US" sz="2400">
                        <a:latin typeface="Cambria Math" panose="02040503050406030204" pitchFamily="18" charset="0"/>
                      </a:rPr>
                      <m:t>5</m:t>
                    </m:r>
                    <m:r>
                      <a:rPr lang="en-US" sz="2400">
                        <a:latin typeface="Cambria Math" panose="02040503050406030204" pitchFamily="18" charset="0"/>
                      </a:rPr>
                      <m:t>, </m:t>
                    </m:r>
                    <m:r>
                      <a:rPr lang="en-US" sz="2400">
                        <a:latin typeface="Cambria Math" panose="02040503050406030204" pitchFamily="18" charset="0"/>
                      </a:rPr>
                      <m:t>50</m:t>
                    </m:r>
                    <m:r>
                      <a:rPr lang="en-US" sz="2400">
                        <a:latin typeface="Cambria Math" panose="02040503050406030204" pitchFamily="18" charset="0"/>
                      </a:rPr>
                      <m:t>, </m:t>
                    </m:r>
                    <m:r>
                      <a:rPr lang="en-US" sz="2400">
                        <a:latin typeface="Cambria Math" panose="02040503050406030204" pitchFamily="18" charset="0"/>
                      </a:rPr>
                      <m:t>500</m:t>
                    </m:r>
                    <m:r>
                      <a:rPr lang="en-US" sz="2400">
                        <a:latin typeface="Cambria Math" panose="02040503050406030204" pitchFamily="18" charset="0"/>
                      </a:rPr>
                      <m:t>, </m:t>
                    </m:r>
                    <m:r>
                      <a:rPr lang="en-US" sz="2400">
                        <a:latin typeface="Cambria Math" panose="02040503050406030204" pitchFamily="18" charset="0"/>
                      </a:rPr>
                      <m:t>5000</m:t>
                    </m:r>
                  </m:oMath>
                </a14:m>
                <a:endParaRPr sz="2400"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457200" y="1076326"/>
                <a:ext cx="4654951" cy="3518297"/>
              </a:xfrm>
              <a:blipFill>
                <a:blip r:embed="rId2"/>
                <a:stretch>
                  <a:fillRect l="-1963" t="-1386" r="-1702"/>
                </a:stretch>
              </a:blipFill>
            </p:spPr>
            <p:txBody>
              <a:bodyPr/>
              <a:lstStyle/>
              <a:p>
                <a:r>
                  <a:rPr lang="en-US">
                    <a:noFill/>
                  </a:rPr>
                  <a:t> </a:t>
                </a:r>
              </a:p>
            </p:txBody>
          </p:sp>
        </mc:Fallback>
      </mc:AlternateContent>
      <p:pic>
        <p:nvPicPr>
          <p:cNvPr id="3" name="Picture 1" descr="../images/BrenoulliSample.png"/>
          <p:cNvPicPr>
            <a:picLocks noGrp="1" noChangeAspect="1"/>
          </p:cNvPicPr>
          <p:nvPr/>
        </p:nvPicPr>
        <p:blipFill>
          <a:blip r:embed="rId3"/>
          <a:stretch>
            <a:fillRect/>
          </a:stretch>
        </p:blipFill>
        <p:spPr bwMode="auto">
          <a:xfrm>
            <a:off x="5451259" y="1593448"/>
            <a:ext cx="3604806" cy="216109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Sampling and the Law of Large Numbers</a:t>
            </a:r>
          </a:p>
        </p:txBody>
      </p:sp>
      <p:sp>
        <p:nvSpPr>
          <p:cNvPr id="3" name="Content Placeholder 2"/>
          <p:cNvSpPr>
            <a:spLocks noGrp="1"/>
          </p:cNvSpPr>
          <p:nvPr>
            <p:ph idx="1"/>
          </p:nvPr>
        </p:nvSpPr>
        <p:spPr>
          <a:xfrm>
            <a:off x="457200" y="2091159"/>
            <a:ext cx="3578506" cy="1736203"/>
          </a:xfrm>
        </p:spPr>
        <p:txBody>
          <a:bodyPr/>
          <a:lstStyle/>
          <a:p>
            <a:pPr marL="0" lvl="0" indent="0">
              <a:buNone/>
            </a:pPr>
            <a:r>
              <a:rPr dirty="0"/>
              <a:t>A simple example</a:t>
            </a:r>
            <a:r>
              <a:rPr lang="en-US" dirty="0"/>
              <a:t>:</a:t>
            </a:r>
            <a:r>
              <a:rPr dirty="0"/>
              <a:t> </a:t>
            </a:r>
            <a:r>
              <a:rPr lang="en-US" dirty="0"/>
              <a:t>M</a:t>
            </a:r>
            <a:r>
              <a:rPr dirty="0"/>
              <a:t>ean of fair coin flips (0,1) = (T,H) converges to the expected value with more flips</a:t>
            </a:r>
          </a:p>
        </p:txBody>
      </p:sp>
      <p:pic>
        <p:nvPicPr>
          <p:cNvPr id="4" name="Picture 1" descr="../images/LLN_Bernoulli.png"/>
          <p:cNvPicPr>
            <a:picLocks noGrp="1" noChangeAspect="1"/>
          </p:cNvPicPr>
          <p:nvPr/>
        </p:nvPicPr>
        <p:blipFill>
          <a:blip r:embed="rId2"/>
          <a:stretch>
            <a:fillRect/>
          </a:stretch>
        </p:blipFill>
        <p:spPr bwMode="auto">
          <a:xfrm>
            <a:off x="4195798" y="950730"/>
            <a:ext cx="4912032" cy="3643893"/>
          </a:xfrm>
          <a:prstGeom prst="rect">
            <a:avLst/>
          </a:prstGeom>
          <a:noFill/>
          <a:ln w="9525">
            <a:noFill/>
            <a:headEnd/>
            <a:tailEnd/>
          </a:ln>
        </p:spPr>
      </p:pic>
      <p:sp>
        <p:nvSpPr>
          <p:cNvPr id="5" name="TextBox 3"/>
          <p:cNvSpPr txBox="1"/>
          <p:nvPr/>
        </p:nvSpPr>
        <p:spPr>
          <a:xfrm>
            <a:off x="4718613" y="4594623"/>
            <a:ext cx="4313497" cy="508000"/>
          </a:xfrm>
          <a:prstGeom prst="rect">
            <a:avLst/>
          </a:prstGeom>
          <a:noFill/>
        </p:spPr>
        <p:txBody>
          <a:bodyPr/>
          <a:lstStyle/>
          <a:p>
            <a:pPr marL="0" lvl="0" indent="0" algn="ctr">
              <a:buNone/>
            </a:pPr>
            <a:r>
              <a:rPr dirty="0"/>
              <a:t>Convergence of mean estimates for fair coin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T</a:t>
            </a:r>
            <a:r>
              <a:rPr dirty="0"/>
              <a:t>he Central Limit Theorem (CLT)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pPr marL="0" lvl="0" indent="0">
                  <a:buNone/>
                </a:pPr>
                <a:r>
                  <a:rPr lang="en-US" dirty="0"/>
                  <a:t>Law of large number is almost too obvious, but the CLT is tricky!</a:t>
                </a:r>
              </a:p>
              <a:p>
                <a:pPr lvl="0"/>
                <a:r>
                  <a:rPr lang="en-US" dirty="0"/>
                  <a:t>Law of large number applied to any statistic, but the CLT applies only to the </a:t>
                </a:r>
                <a:r>
                  <a:rPr lang="en-US" b="1" dirty="0"/>
                  <a:t>mean</a:t>
                </a:r>
              </a:p>
              <a:p>
                <a:pPr lvl="0"/>
                <a:r>
                  <a:rPr lang="en-US" dirty="0"/>
                  <a:t>Let </a:t>
                </a:r>
                <a14:m>
                  <m:oMath xmlns:m="http://schemas.openxmlformats.org/officeDocument/2006/math">
                    <m:r>
                      <a:rPr lang="en-US">
                        <a:latin typeface="Cambria Math" panose="02040503050406030204" pitchFamily="18" charset="0"/>
                      </a:rPr>
                      <m:t>𝑋</m:t>
                    </m:r>
                  </m:oMath>
                </a14:m>
                <a:r>
                  <a:rPr lang="en-US" dirty="0"/>
                  <a:t> be a random variable representing the population</a:t>
                </a:r>
              </a:p>
              <a:p>
                <a:pPr lvl="1"/>
                <a14:m>
                  <m:oMath xmlns:m="http://schemas.openxmlformats.org/officeDocument/2006/math">
                    <m:r>
                      <a:rPr lang="en-US">
                        <a:latin typeface="Cambria Math" panose="02040503050406030204" pitchFamily="18" charset="0"/>
                      </a:rPr>
                      <m:t>𝑋</m:t>
                    </m:r>
                  </m:oMath>
                </a14:m>
                <a:r>
                  <a:rPr lang="en-US" dirty="0"/>
                  <a:t> is allowed to have </a:t>
                </a:r>
                <a:r>
                  <a:rPr lang="en-US" b="1" dirty="0"/>
                  <a:t>any distribution</a:t>
                </a:r>
                <a:r>
                  <a:rPr lang="en-US" dirty="0"/>
                  <a:t> (not limited to normal), and let </a:t>
                </a:r>
                <a14:m>
                  <m:oMath xmlns:m="http://schemas.openxmlformats.org/officeDocument/2006/math">
                    <m:r>
                      <a:rPr lang="en-US">
                        <a:latin typeface="Cambria Math" panose="02040503050406030204" pitchFamily="18" charset="0"/>
                      </a:rPr>
                      <m:t>𝜇</m:t>
                    </m:r>
                  </m:oMath>
                </a14:m>
                <a:r>
                  <a:rPr lang="en-US" dirty="0"/>
                  <a:t> be your </a:t>
                </a:r>
                <a:r>
                  <a:rPr lang="en-US" b="1" dirty="0"/>
                  <a:t>true population mean</a:t>
                </a:r>
                <a:r>
                  <a:rPr lang="en-US" dirty="0"/>
                  <a:t> and </a:t>
                </a:r>
                <a14:m>
                  <m:oMath xmlns:m="http://schemas.openxmlformats.org/officeDocument/2006/math">
                    <m:r>
                      <a:rPr lang="en-US">
                        <a:latin typeface="Cambria Math" panose="02040503050406030204" pitchFamily="18" charset="0"/>
                      </a:rPr>
                      <m:t>𝜎</m:t>
                    </m:r>
                  </m:oMath>
                </a14:m>
                <a:r>
                  <a:rPr lang="en-US" dirty="0"/>
                  <a:t> the </a:t>
                </a:r>
                <a:r>
                  <a:rPr lang="en-US" b="1" dirty="0"/>
                  <a:t>true population standard deviation</a:t>
                </a:r>
              </a:p>
              <a:p>
                <a:pPr lvl="1"/>
                <a:r>
                  <a:rPr lang="en-US" dirty="0"/>
                  <a:t>Given sample size </a:t>
                </a:r>
                <a14:m>
                  <m:oMath xmlns:m="http://schemas.openxmlformats.org/officeDocument/2006/math">
                    <m:r>
                      <a:rPr lang="en-US">
                        <a:latin typeface="Cambria Math" panose="02040503050406030204" pitchFamily="18" charset="0"/>
                      </a:rPr>
                      <m:t>𝑛</m:t>
                    </m:r>
                  </m:oMath>
                </a14:m>
                <a:r>
                  <a:rPr lang="en-US" dirty="0"/>
                  <a:t>, the sampling distribution of </a:t>
                </a:r>
                <a14:m>
                  <m:oMath xmlns:m="http://schemas.openxmlformats.org/officeDocument/2006/math">
                    <m:acc>
                      <m:accPr>
                        <m:chr m:val="‾"/>
                        <m:ctrlPr>
                          <a:rPr lang="ar-AE" i="1">
                            <a:latin typeface="Cambria Math" panose="02040503050406030204" pitchFamily="18" charset="0"/>
                          </a:rPr>
                        </m:ctrlPr>
                      </m:accPr>
                      <m:e>
                        <m:r>
                          <a:rPr lang="ar-AE">
                            <a:latin typeface="Cambria Math" panose="02040503050406030204" pitchFamily="18" charset="0"/>
                          </a:rPr>
                          <m:t>𝑋</m:t>
                        </m:r>
                      </m:e>
                    </m:acc>
                  </m:oMath>
                </a14:m>
                <a:r>
                  <a:rPr lang="en-US" dirty="0"/>
                  <a:t>is</a:t>
                </a:r>
              </a:p>
              <a:p>
                <a:pPr marL="0" lvl="0" indent="0">
                  <a:buNone/>
                </a:pPr>
                <a14:m>
                  <m:oMathPara xmlns:m="http://schemas.openxmlformats.org/officeDocument/2006/math">
                    <m:oMathParaPr>
                      <m:jc m:val="center"/>
                    </m:oMathParaPr>
                    <m:oMath xmlns:m="http://schemas.openxmlformats.org/officeDocument/2006/math">
                      <m:acc>
                        <m:accPr>
                          <m:chr m:val="‾"/>
                          <m:ctrlPr>
                            <a:rPr lang="ar-AE" i="1">
                              <a:latin typeface="Cambria Math" panose="02040503050406030204" pitchFamily="18" charset="0"/>
                            </a:rPr>
                          </m:ctrlPr>
                        </m:accPr>
                        <m:e>
                          <m:r>
                            <a:rPr lang="ar-AE">
                              <a:latin typeface="Cambria Math" panose="02040503050406030204" pitchFamily="18" charset="0"/>
                            </a:rPr>
                            <m:t>𝑋</m:t>
                          </m:r>
                        </m:e>
                      </m:acc>
                      <m:r>
                        <a:rPr lang="ar-AE">
                          <a:latin typeface="Cambria Math" panose="02040503050406030204" pitchFamily="18" charset="0"/>
                        </a:rPr>
                        <m:t>∼</m:t>
                      </m:r>
                      <m:r>
                        <a:rPr lang="ar-AE">
                          <a:latin typeface="Cambria Math" panose="02040503050406030204" pitchFamily="18" charset="0"/>
                        </a:rPr>
                        <m:t>𝑁</m:t>
                      </m:r>
                      <m:d>
                        <m:dPr>
                          <m:ctrlPr>
                            <a:rPr lang="ar-AE" i="1">
                              <a:latin typeface="Cambria Math" panose="02040503050406030204" pitchFamily="18" charset="0"/>
                            </a:rPr>
                          </m:ctrlPr>
                        </m:dPr>
                        <m:e>
                          <m:r>
                            <a:rPr lang="ar-AE">
                              <a:latin typeface="Cambria Math" panose="02040503050406030204" pitchFamily="18" charset="0"/>
                            </a:rPr>
                            <m:t>𝜇</m:t>
                          </m:r>
                          <m:r>
                            <a:rPr lang="ar-AE">
                              <a:latin typeface="Cambria Math" panose="02040503050406030204" pitchFamily="18" charset="0"/>
                            </a:rPr>
                            <m:t>,</m:t>
                          </m:r>
                          <m:f>
                            <m:fPr>
                              <m:ctrlPr>
                                <a:rPr lang="ar-AE" i="1">
                                  <a:latin typeface="Cambria Math" panose="02040503050406030204" pitchFamily="18" charset="0"/>
                                </a:rPr>
                              </m:ctrlPr>
                            </m:fPr>
                            <m:num>
                              <m:r>
                                <a:rPr lang="ar-AE">
                                  <a:latin typeface="Cambria Math" panose="02040503050406030204" pitchFamily="18" charset="0"/>
                                </a:rPr>
                                <m:t>𝜎</m:t>
                              </m:r>
                            </m:num>
                            <m:den>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 </m:t>
                                  </m:r>
                                </m:deg>
                                <m:e>
                                  <m:r>
                                    <a:rPr lang="ar-AE">
                                      <a:latin typeface="Cambria Math" panose="02040503050406030204" pitchFamily="18" charset="0"/>
                                    </a:rPr>
                                    <m:t>𝑛</m:t>
                                  </m:r>
                                </m:e>
                              </m:rad>
                            </m:den>
                          </m:f>
                        </m:e>
                      </m:d>
                    </m:oMath>
                  </m:oMathPara>
                </a14:m>
                <a:endParaRP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1257"/>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I</a:t>
            </a:r>
            <a:r>
              <a:rPr dirty="0"/>
              <a:t>mportance of</a:t>
            </a:r>
            <a:r>
              <a:rPr lang="en-US" dirty="0"/>
              <a:t> the</a:t>
            </a:r>
            <a:r>
              <a:rPr dirty="0"/>
              <a:t> CLT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0" indent="0">
                  <a:buNone/>
                </a:pPr>
                <a:r>
                  <a:rPr lang="en-US" dirty="0"/>
                  <a:t>CLT is a sort of guarantee</a:t>
                </a:r>
              </a:p>
              <a:p>
                <a:pPr lvl="0"/>
                <a:r>
                  <a:rPr lang="en-US" dirty="0"/>
                  <a:t>Sampling distribution of mean estimates do not depend on the population distribution the sample was drawn from</a:t>
                </a:r>
              </a:p>
              <a:p>
                <a:pPr lvl="0"/>
                <a:r>
                  <a:rPr lang="en-US" b="1" dirty="0"/>
                  <a:t>Standard deviation</a:t>
                </a:r>
                <a:r>
                  <a:rPr lang="en-US" dirty="0"/>
                  <a:t> </a:t>
                </a:r>
                <a14:m>
                  <m:oMath xmlns:m="http://schemas.openxmlformats.org/officeDocument/2006/math">
                    <m:r>
                      <a:rPr lang="en-US">
                        <a:latin typeface="Cambria Math" panose="02040503050406030204" pitchFamily="18" charset="0"/>
                      </a:rPr>
                      <m:t>𝑠</m:t>
                    </m:r>
                  </m:oMath>
                </a14:m>
                <a:r>
                  <a:rPr lang="en-US" dirty="0"/>
                  <a:t> of the sampling distribution of </a:t>
                </a:r>
                <a14:m>
                  <m:oMath xmlns:m="http://schemas.openxmlformats.org/officeDocument/2006/math">
                    <m:acc>
                      <m:accPr>
                        <m:chr m:val="‾"/>
                        <m:ctrlPr>
                          <a:rPr lang="ar-AE" i="1">
                            <a:latin typeface="Cambria Math" panose="02040503050406030204" pitchFamily="18" charset="0"/>
                          </a:rPr>
                        </m:ctrlPr>
                      </m:accPr>
                      <m:e>
                        <m:r>
                          <a:rPr lang="ar-AE">
                            <a:latin typeface="Cambria Math" panose="02040503050406030204" pitchFamily="18" charset="0"/>
                          </a:rPr>
                          <m:t>𝑥</m:t>
                        </m:r>
                      </m:e>
                    </m:acc>
                  </m:oMath>
                </a14:m>
                <a:r>
                  <a:rPr lang="ar-AE" dirty="0"/>
                  <a:t> </a:t>
                </a:r>
                <a:r>
                  <a:rPr lang="en-US" dirty="0"/>
                  <a:t>converges as </a:t>
                </a:r>
                <a14:m>
                  <m:oMath xmlns:m="http://schemas.openxmlformats.org/officeDocument/2006/math">
                    <m:r>
                      <a:rPr lang="en-US">
                        <a:latin typeface="Cambria Math" panose="02040503050406030204" pitchFamily="18" charset="0"/>
                      </a:rPr>
                      <m:t>1</m:t>
                    </m:r>
                    <m:r>
                      <a:rPr lang="en-US">
                        <a:latin typeface="Cambria Math" panose="02040503050406030204" pitchFamily="18" charset="0"/>
                      </a:rPr>
                      <m:t>/</m:t>
                    </m:r>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 </m:t>
                        </m:r>
                      </m:deg>
                      <m:e>
                        <m:r>
                          <a:rPr lang="ar-AE">
                            <a:latin typeface="Cambria Math" panose="02040503050406030204" pitchFamily="18" charset="0"/>
                          </a:rPr>
                          <m:t>𝑛</m:t>
                        </m:r>
                      </m:e>
                    </m:rad>
                  </m:oMath>
                </a14:m>
                <a:endParaRPr lang="ar-AE" dirty="0"/>
              </a:p>
              <a:p>
                <a:pPr lvl="0"/>
                <a:r>
                  <a:rPr lang="en-US" dirty="0"/>
                  <a:t>Only depends on the population’s mean and variance, and on the sample size</a:t>
                </a:r>
              </a:p>
              <a:p>
                <a:pPr lvl="0"/>
                <a:r>
                  <a:rPr lang="en-US" dirty="0"/>
                  <a:t>CLT is the basis for hypothesis testing</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1" t="-1436" r="-444" b="-1616"/>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300976" cy="871538"/>
          </a:xfrm>
        </p:spPr>
        <p:txBody>
          <a:bodyPr>
            <a:normAutofit/>
          </a:bodyPr>
          <a:lstStyle/>
          <a:p>
            <a:pPr marL="0" lvl="0" indent="0">
              <a:buNone/>
            </a:pPr>
            <a:r>
              <a:rPr sz="2800" dirty="0"/>
              <a:t>Example of CLT</a:t>
            </a:r>
          </a:p>
        </p:txBody>
      </p:sp>
      <p:sp>
        <p:nvSpPr>
          <p:cNvPr id="4" name="Text Placeholder 3"/>
          <p:cNvSpPr>
            <a:spLocks noGrp="1"/>
          </p:cNvSpPr>
          <p:nvPr>
            <p:ph type="body" sz="half" idx="2"/>
          </p:nvPr>
        </p:nvSpPr>
        <p:spPr>
          <a:xfrm>
            <a:off x="457201" y="2739342"/>
            <a:ext cx="3389452" cy="1057154"/>
          </a:xfrm>
        </p:spPr>
        <p:txBody>
          <a:bodyPr>
            <a:normAutofit/>
          </a:bodyPr>
          <a:lstStyle/>
          <a:p>
            <a:pPr marL="0" lvl="0" indent="0">
              <a:buNone/>
            </a:pPr>
            <a:r>
              <a:rPr sz="2400" dirty="0"/>
              <a:t>Start with a mixture of Normal distributions</a:t>
            </a:r>
          </a:p>
        </p:txBody>
      </p:sp>
      <p:pic>
        <p:nvPicPr>
          <p:cNvPr id="3" name="Picture 1" descr="04_SamplingAndSimulation_files/figure-pptx/unnamed-chunk-3-1.png"/>
          <p:cNvPicPr>
            <a:picLocks noGrp="1" noChangeAspect="1"/>
          </p:cNvPicPr>
          <p:nvPr/>
        </p:nvPicPr>
        <p:blipFill>
          <a:blip r:embed="rId2"/>
          <a:stretch>
            <a:fillRect/>
          </a:stretch>
        </p:blipFill>
        <p:spPr bwMode="auto">
          <a:xfrm>
            <a:off x="3888933" y="1513872"/>
            <a:ext cx="5105400" cy="31877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Review</a:t>
            </a:r>
            <a:endParaRPr dirty="0"/>
          </a:p>
        </p:txBody>
      </p:sp>
      <p:sp>
        <p:nvSpPr>
          <p:cNvPr id="3" name="Content Placeholder 2"/>
          <p:cNvSpPr>
            <a:spLocks noGrp="1"/>
          </p:cNvSpPr>
          <p:nvPr>
            <p:ph idx="1"/>
          </p:nvPr>
        </p:nvSpPr>
        <p:spPr>
          <a:xfrm>
            <a:off x="457200" y="1063229"/>
            <a:ext cx="8229600" cy="3874292"/>
          </a:xfrm>
        </p:spPr>
        <p:txBody>
          <a:bodyPr>
            <a:normAutofit fontScale="85000" lnSpcReduction="10000"/>
          </a:bodyPr>
          <a:lstStyle/>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past two week we have worked on several important topics in scientific visualization. Performing visualization is an essential part of the entire data science pipeline, initial exploration (EDA), understanding the fit and errors in models, evaluating model results and finally, presenting results and discoveries to colleagues.    </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focus is visualization methods for modern data sets are growing in size and complexity. </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goal is to understand key relationships in large complex data sets.  These relationships can often be multi-dimensional, making visualization one of the few options to gain understanding.   </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primary difficulty is the large numbers of variables with many potential relationships rather than data set size. Visualizations can often help us understand complexity that no simple set of statistics will enlighten. For example, one can perform correlation analysis, but this gives us no insight into the nature of a dependency, linear or nonlinear for example.  </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We must always keep in mind the limits of human perception which limit understanding complex relationships. Our goal is to create plots that illuminate key relationships in the data such as trends of one variable against another, changes in characteristics, such as variance, of one variable vs. another </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We use aesthetics to project additional dimensions of complex data onto the 2-dimensional plot surface.</a:t>
            </a: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2791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266252" cy="871538"/>
          </a:xfrm>
        </p:spPr>
        <p:txBody>
          <a:bodyPr>
            <a:normAutofit/>
          </a:bodyPr>
          <a:lstStyle/>
          <a:p>
            <a:pPr marL="0" lvl="0" indent="0">
              <a:buNone/>
            </a:pPr>
            <a:r>
              <a:rPr sz="2800" dirty="0"/>
              <a:t>Example CLT</a:t>
            </a:r>
          </a:p>
        </p:txBody>
      </p:sp>
      <p:sp>
        <p:nvSpPr>
          <p:cNvPr id="4" name="Text Placeholder 3"/>
          <p:cNvSpPr>
            <a:spLocks noGrp="1"/>
          </p:cNvSpPr>
          <p:nvPr>
            <p:ph type="body" sz="half" idx="2"/>
          </p:nvPr>
        </p:nvSpPr>
        <p:spPr>
          <a:xfrm>
            <a:off x="457201" y="2415251"/>
            <a:ext cx="2725837" cy="2022873"/>
          </a:xfrm>
        </p:spPr>
        <p:txBody>
          <a:bodyPr>
            <a:normAutofit lnSpcReduction="10000"/>
          </a:bodyPr>
          <a:lstStyle/>
          <a:p>
            <a:pPr marL="342900" lvl="0" indent="-342900">
              <a:buFont typeface="Arial" panose="020B0604020202020204" pitchFamily="34" charset="0"/>
              <a:buChar char="•"/>
            </a:pPr>
            <a:r>
              <a:rPr sz="2200" dirty="0"/>
              <a:t>Sample distribution of the mean of mixture of </a:t>
            </a:r>
            <a:r>
              <a:rPr sz="2200" dirty="0" err="1"/>
              <a:t>Normal</a:t>
            </a:r>
            <a:r>
              <a:rPr lang="en-US" sz="2200" dirty="0" err="1"/>
              <a:t>s</a:t>
            </a:r>
            <a:r>
              <a:rPr sz="2200" dirty="0"/>
              <a:t> is Normally distributed!</a:t>
            </a:r>
          </a:p>
        </p:txBody>
      </p:sp>
      <p:pic>
        <p:nvPicPr>
          <p:cNvPr id="6" name="Picture 5">
            <a:extLst>
              <a:ext uri="{FF2B5EF4-FFF2-40B4-BE49-F238E27FC236}">
                <a16:creationId xmlns:a16="http://schemas.microsoft.com/office/drawing/2014/main" id="{F18B773B-0675-97A1-B249-661211C4EE1C}"/>
              </a:ext>
            </a:extLst>
          </p:cNvPr>
          <p:cNvPicPr>
            <a:picLocks noChangeAspect="1"/>
          </p:cNvPicPr>
          <p:nvPr/>
        </p:nvPicPr>
        <p:blipFill>
          <a:blip r:embed="rId2"/>
          <a:stretch>
            <a:fillRect/>
          </a:stretch>
        </p:blipFill>
        <p:spPr>
          <a:xfrm>
            <a:off x="3282253" y="2454990"/>
            <a:ext cx="5861747" cy="2634013"/>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E2B57F-D3AE-AE68-A3C1-23DDAF64271C}"/>
                  </a:ext>
                </a:extLst>
              </p:cNvPr>
              <p:cNvSpPr>
                <a:spLocks noGrp="1"/>
              </p:cNvSpPr>
              <p:nvPr>
                <p:ph idx="1"/>
              </p:nvPr>
            </p:nvSpPr>
            <p:spPr>
              <a:xfrm>
                <a:off x="457200" y="1076325"/>
                <a:ext cx="8229600" cy="1338926"/>
              </a:xfrm>
            </p:spPr>
            <p:txBody>
              <a:bodyPr>
                <a:normAutofit fontScale="92500" lnSpcReduction="20000"/>
              </a:bodyPr>
              <a:lstStyle/>
              <a:p>
                <a:pPr marL="0" lvl="0" indent="0">
                  <a:buNone/>
                </a:pPr>
                <a:r>
                  <a:rPr dirty="0"/>
                  <a:t>Sample distribution of the mean of mixture of </a:t>
                </a:r>
                <a:r>
                  <a:rPr dirty="0" err="1"/>
                  <a:t>Normals</a:t>
                </a:r>
                <a:r>
                  <a:rPr dirty="0"/>
                  <a:t> is Normally distributed!</a:t>
                </a:r>
              </a:p>
              <a:p>
                <a:pPr lvl="0"/>
                <a:r>
                  <a:rPr dirty="0"/>
                  <a:t>Repetitively random sample the population,</a:t>
                </a:r>
                <a:r>
                  <a:rPr lang="en-US" dirty="0"/>
                  <a:t> </a:t>
                </a:r>
                <a14:m>
                  <m:oMath xmlns:m="http://schemas.openxmlformats.org/officeDocument/2006/math">
                    <m:r>
                      <a:rPr>
                        <a:latin typeface="Cambria Math" panose="02040503050406030204" pitchFamily="18" charset="0"/>
                      </a:rPr>
                      <m:t>𝑠𝑖𝑧𝑒</m:t>
                    </m:r>
                    <m:r>
                      <a:rPr>
                        <a:latin typeface="Cambria Math" panose="02040503050406030204" pitchFamily="18" charset="0"/>
                      </a:rPr>
                      <m:t>=</m:t>
                    </m:r>
                    <m:r>
                      <a:rPr>
                        <a:latin typeface="Cambria Math" panose="02040503050406030204" pitchFamily="18" charset="0"/>
                      </a:rPr>
                      <m:t>50</m:t>
                    </m:r>
                  </m:oMath>
                </a14:m>
                <a:endParaRPr dirty="0"/>
              </a:p>
              <a:p>
                <a:pPr lvl="0"/>
                <a:r>
                  <a:rPr dirty="0"/>
                  <a:t>Compute the mean estimate, </a:t>
                </a:r>
                <a14:m>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𝑥</m:t>
                        </m:r>
                      </m:e>
                    </m:acc>
                  </m:oMath>
                </a14:m>
                <a:r>
                  <a:rPr dirty="0"/>
                  <a:t> for each sample</a:t>
                </a:r>
              </a:p>
            </p:txBody>
          </p:sp>
        </mc:Choice>
        <mc:Fallback xmlns="">
          <p:sp>
            <p:nvSpPr>
              <p:cNvPr id="7" name="Content Placeholder 2">
                <a:extLst>
                  <a:ext uri="{FF2B5EF4-FFF2-40B4-BE49-F238E27FC236}">
                    <a16:creationId xmlns:a16="http://schemas.microsoft.com/office/drawing/2014/main" id="{7AE2B57F-D3AE-AE68-A3C1-23DDAF64271C}"/>
                  </a:ext>
                </a:extLst>
              </p:cNvPr>
              <p:cNvSpPr>
                <a:spLocks noGrp="1" noRot="1" noChangeAspect="1" noMove="1" noResize="1" noEditPoints="1" noAdjustHandles="1" noChangeArrowheads="1" noChangeShapeType="1" noTextEdit="1"/>
              </p:cNvSpPr>
              <p:nvPr>
                <p:ph idx="1"/>
              </p:nvPr>
            </p:nvSpPr>
            <p:spPr>
              <a:xfrm>
                <a:off x="457200" y="1076325"/>
                <a:ext cx="8229600" cy="1338926"/>
              </a:xfrm>
              <a:blipFill>
                <a:blip r:embed="rId3"/>
                <a:stretch>
                  <a:fillRect l="-963" t="-7763" b="-6849"/>
                </a:stretch>
              </a:blipFill>
            </p:spPr>
            <p:txBody>
              <a:bodyPr/>
              <a:lstStyle/>
              <a:p>
                <a:r>
                  <a:rPr 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Standard Error and Convergence for a Normal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0"/>
                <a:ext cx="8229600" cy="3676649"/>
              </a:xfrm>
            </p:spPr>
            <p:txBody>
              <a:bodyPr>
                <a:normAutofit fontScale="85000" lnSpcReduction="20000"/>
              </a:bodyPr>
              <a:lstStyle/>
              <a:p>
                <a:pPr marL="0" lvl="0" indent="0">
                  <a:buNone/>
                </a:pPr>
                <a:r>
                  <a:rPr lang="en-US" dirty="0"/>
                  <a:t>As we sampled from a Normal distribution, the sample means converges to the population mean</a:t>
                </a:r>
              </a:p>
              <a:p>
                <a:pPr lvl="0"/>
                <a:r>
                  <a:rPr lang="en-US" dirty="0"/>
                  <a:t>What can we say about the expected error of the mean estimate as the number of samples increases?</a:t>
                </a:r>
              </a:p>
              <a:p>
                <a:pPr lvl="1"/>
                <a:r>
                  <a:rPr lang="en-US" dirty="0"/>
                  <a:t>Population has standard deviation </a:t>
                </a:r>
                <a14:m>
                  <m:oMath xmlns:m="http://schemas.openxmlformats.org/officeDocument/2006/math">
                    <m:r>
                      <a:rPr lang="en-US">
                        <a:latin typeface="Cambria Math" panose="02040503050406030204" pitchFamily="18" charset="0"/>
                      </a:rPr>
                      <m:t>𝜎</m:t>
                    </m:r>
                  </m:oMath>
                </a14:m>
                <a:endParaRPr lang="en-US" dirty="0"/>
              </a:p>
              <a:p>
                <a:pPr lvl="1"/>
                <a:r>
                  <a:rPr lang="en-US" dirty="0"/>
                  <a:t>This measure is known as the </a:t>
                </a:r>
                <a:r>
                  <a:rPr lang="en-US" b="1" dirty="0"/>
                  <a:t>standard error</a:t>
                </a:r>
                <a:r>
                  <a:rPr lang="en-US" dirty="0"/>
                  <a:t> of the sample mean</a:t>
                </a:r>
              </a:p>
              <a:p>
                <a:pPr lvl="1"/>
                <a:r>
                  <a:rPr lang="en-US" dirty="0"/>
                  <a:t>By the CLT the standard error is defined:</a:t>
                </a:r>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𝑠𝑒</m:t>
                      </m:r>
                      <m:r>
                        <a:rPr lang="en-US">
                          <a:latin typeface="Cambria Math" panose="02040503050406030204" pitchFamily="18" charset="0"/>
                        </a:rPr>
                        <m:t>=±</m:t>
                      </m:r>
                      <m:f>
                        <m:fPr>
                          <m:ctrlPr>
                            <a:rPr lang="ar-AE" i="1">
                              <a:latin typeface="Cambria Math" panose="02040503050406030204" pitchFamily="18" charset="0"/>
                            </a:rPr>
                          </m:ctrlPr>
                        </m:fPr>
                        <m:num>
                          <m:r>
                            <a:rPr lang="ar-AE">
                              <a:latin typeface="Cambria Math" panose="02040503050406030204" pitchFamily="18" charset="0"/>
                            </a:rPr>
                            <m:t>𝜎</m:t>
                          </m:r>
                        </m:num>
                        <m:den>
                          <m:rad>
                            <m:radPr>
                              <m:ctrlPr>
                                <a:rPr lang="ar-AE" i="1">
                                  <a:latin typeface="Cambria Math" panose="02040503050406030204" pitchFamily="18" charset="0"/>
                                </a:rPr>
                              </m:ctrlPr>
                            </m:radPr>
                            <m:deg>
                              <m:r>
                                <m:rPr>
                                  <m:brk m:alnAt="7"/>
                                </m:rPr>
                                <a:rPr lang="ar-AE" b="0" i="1" smtClean="0">
                                  <a:latin typeface="Cambria Math" panose="02040503050406030204" pitchFamily="18" charset="0"/>
                                </a:rPr>
                                <m:t> </m:t>
                              </m:r>
                            </m:deg>
                            <m:e>
                              <m:d>
                                <m:dPr>
                                  <m:ctrlPr>
                                    <a:rPr lang="ar-AE" i="1">
                                      <a:latin typeface="Cambria Math" panose="02040503050406030204" pitchFamily="18" charset="0"/>
                                    </a:rPr>
                                  </m:ctrlPr>
                                </m:dPr>
                                <m:e>
                                  <m:r>
                                    <a:rPr lang="ar-AE">
                                      <a:latin typeface="Cambria Math" panose="02040503050406030204" pitchFamily="18" charset="0"/>
                                    </a:rPr>
                                    <m:t>𝑛</m:t>
                                  </m:r>
                                </m:e>
                              </m:d>
                            </m:e>
                          </m:rad>
                        </m:den>
                      </m:f>
                    </m:oMath>
                  </m:oMathPara>
                </a14:m>
                <a:endParaRPr lang="ar-AE" dirty="0"/>
              </a:p>
              <a:p>
                <a:pPr lvl="0"/>
                <a:r>
                  <a:rPr lang="en-US" dirty="0"/>
                  <a:t>Standard error decreases as the square root of </a:t>
                </a:r>
                <a14:m>
                  <m:oMath xmlns:m="http://schemas.openxmlformats.org/officeDocument/2006/math">
                    <m:r>
                      <a:rPr lang="en-US">
                        <a:latin typeface="Cambria Math" panose="02040503050406030204" pitchFamily="18" charset="0"/>
                      </a:rPr>
                      <m:t>𝑛</m:t>
                    </m:r>
                  </m:oMath>
                </a14:m>
                <a:endParaRPr lang="en-US" dirty="0"/>
              </a:p>
              <a:p>
                <a:pPr lvl="0"/>
                <a:r>
                  <a:rPr lang="en-US" dirty="0"/>
                  <a:t>Example, if you wish to halve the error, you will need to sample four times as many values.</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0"/>
                <a:ext cx="8229600" cy="3676649"/>
              </a:xfrm>
              <a:blipFill>
                <a:blip r:embed="rId2"/>
                <a:stretch>
                  <a:fillRect l="-741" t="-2488" r="-444"/>
                </a:stretch>
              </a:blipFill>
            </p:spPr>
            <p:txBody>
              <a:bodyPr/>
              <a:lstStyle/>
              <a:p>
                <a:r>
                  <a:rPr 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Standard Error and Convergence for a Normal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buNone/>
                </a:pPr>
                <a:r>
                  <a:rPr dirty="0"/>
                  <a:t>As we sampled from a Normal distribution, the sample means converges to the population mean</a:t>
                </a:r>
              </a:p>
              <a:p>
                <a:pPr lvl="0"/>
                <a:r>
                  <a:rPr dirty="0"/>
                  <a:t>For the mean </a:t>
                </a:r>
                <a:r>
                  <a:rPr lang="en-US" dirty="0"/>
                  <a:t>sample </a:t>
                </a:r>
                <a:r>
                  <a:rPr dirty="0"/>
                  <a:t>estimate, </a:t>
                </a:r>
                <a14:m>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𝑥</m:t>
                        </m:r>
                      </m:e>
                    </m:acc>
                  </m:oMath>
                </a14:m>
                <a:r>
                  <a:rPr dirty="0"/>
                  <a:t>, define the uncertainty in terms of </a:t>
                </a:r>
                <a:r>
                  <a:rPr b="1" dirty="0"/>
                  <a:t>confidence intervals</a:t>
                </a:r>
              </a:p>
              <a:p>
                <a:pPr lvl="0"/>
                <a:r>
                  <a:rPr dirty="0"/>
                  <a:t>For 95% confidence interval:</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𝐶</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95</m:t>
                          </m:r>
                        </m:sub>
                      </m:sSub>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𝑥</m:t>
                          </m:r>
                        </m:e>
                      </m:acc>
                      <m:r>
                        <a:rPr>
                          <a:latin typeface="Cambria Math" panose="02040503050406030204" pitchFamily="18" charset="0"/>
                        </a:rPr>
                        <m:t>±</m:t>
                      </m:r>
                      <m:r>
                        <a:rPr>
                          <a:latin typeface="Cambria Math" panose="02040503050406030204" pitchFamily="18" charset="0"/>
                        </a:rPr>
                        <m:t>1</m:t>
                      </m:r>
                      <m:r>
                        <a:rPr>
                          <a:latin typeface="Cambria Math" panose="02040503050406030204" pitchFamily="18" charset="0"/>
                        </a:rPr>
                        <m:t>.</m:t>
                      </m:r>
                      <m:r>
                        <a:rPr>
                          <a:latin typeface="Cambria Math" panose="02040503050406030204" pitchFamily="18" charset="0"/>
                        </a:rPr>
                        <m:t>96</m:t>
                      </m:r>
                      <m:r>
                        <a:rPr>
                          <a:latin typeface="Cambria Math" panose="02040503050406030204" pitchFamily="18" charset="0"/>
                        </a:rPr>
                        <m:t> </m:t>
                      </m:r>
                      <m:r>
                        <a:rPr>
                          <a:latin typeface="Cambria Math" panose="02040503050406030204" pitchFamily="18" charset="0"/>
                        </a:rPr>
                        <m:t>𝑠𝑒</m:t>
                      </m:r>
                    </m:oMath>
                  </m:oMathPara>
                </a14:m>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1" t="-1436"/>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Convergence and Standard Errors for a Normal Distribution</a:t>
            </a:r>
          </a:p>
        </p:txBody>
      </p:sp>
      <p:sp>
        <p:nvSpPr>
          <p:cNvPr id="3" name="Content Placeholder 2"/>
          <p:cNvSpPr>
            <a:spLocks noGrp="1"/>
          </p:cNvSpPr>
          <p:nvPr>
            <p:ph idx="1"/>
          </p:nvPr>
        </p:nvSpPr>
        <p:spPr>
          <a:xfrm>
            <a:off x="457200" y="1998562"/>
            <a:ext cx="4342435" cy="1643606"/>
          </a:xfrm>
        </p:spPr>
        <p:txBody>
          <a:bodyPr/>
          <a:lstStyle/>
          <a:p>
            <a:pPr marL="0" lvl="0" indent="0">
              <a:buNone/>
            </a:pPr>
            <a:r>
              <a:rPr lang="en-US" dirty="0"/>
              <a:t>Example: </a:t>
            </a:r>
            <a:r>
              <a:rPr dirty="0"/>
              <a:t>Mean estimates for realizations of standard Normal distribution with 95% confidence intervals</a:t>
            </a:r>
          </a:p>
        </p:txBody>
      </p:sp>
      <p:pic>
        <p:nvPicPr>
          <p:cNvPr id="4" name="Picture 1" descr="../images/MeanConvergenceSEs.png"/>
          <p:cNvPicPr>
            <a:picLocks noGrp="1" noChangeAspect="1"/>
          </p:cNvPicPr>
          <p:nvPr/>
        </p:nvPicPr>
        <p:blipFill>
          <a:blip r:embed="rId2"/>
          <a:stretch>
            <a:fillRect/>
          </a:stretch>
        </p:blipFill>
        <p:spPr bwMode="auto">
          <a:xfrm>
            <a:off x="5123726" y="1105726"/>
            <a:ext cx="3781063" cy="3667954"/>
          </a:xfrm>
          <a:prstGeom prst="rect">
            <a:avLst/>
          </a:prstGeom>
          <a:noFill/>
          <a:ln w="9525">
            <a:noFill/>
            <a:headEnd/>
            <a:tailEnd/>
          </a:ln>
        </p:spPr>
      </p:pic>
      <p:sp>
        <p:nvSpPr>
          <p:cNvPr id="5" name="TextBox 3"/>
          <p:cNvSpPr txBox="1"/>
          <p:nvPr/>
        </p:nvSpPr>
        <p:spPr>
          <a:xfrm>
            <a:off x="4091650" y="4741673"/>
            <a:ext cx="5094790" cy="508000"/>
          </a:xfrm>
          <a:prstGeom prst="rect">
            <a:avLst/>
          </a:prstGeom>
          <a:noFill/>
        </p:spPr>
        <p:txBody>
          <a:bodyPr/>
          <a:lstStyle/>
          <a:p>
            <a:pPr marL="0" lvl="0" indent="0" algn="ctr">
              <a:buNone/>
            </a:pPr>
            <a:r>
              <a:t>Convergance of mean estimates with standard errors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Sampling Strategies</a:t>
            </a:r>
          </a:p>
        </p:txBody>
      </p:sp>
      <p:sp>
        <p:nvSpPr>
          <p:cNvPr id="3" name="Content Placeholder 2"/>
          <p:cNvSpPr>
            <a:spLocks noGrp="1"/>
          </p:cNvSpPr>
          <p:nvPr>
            <p:ph idx="1"/>
          </p:nvPr>
        </p:nvSpPr>
        <p:spPr/>
        <p:txBody>
          <a:bodyPr/>
          <a:lstStyle/>
          <a:p>
            <a:pPr marL="0" lvl="0" indent="0">
              <a:buNone/>
            </a:pPr>
            <a:r>
              <a:t>There are a great number of possible sampling methods.</a:t>
            </a:r>
          </a:p>
          <a:p>
            <a:pPr lvl="0"/>
            <a:r>
              <a:t>Some of the most commonly used methods</a:t>
            </a:r>
          </a:p>
          <a:p>
            <a:pPr lvl="0"/>
            <a:r>
              <a:rPr b="1"/>
              <a:t>Bernoulli sampling</a:t>
            </a:r>
            <a:r>
              <a:t>, a foundation of random sampling</a:t>
            </a:r>
          </a:p>
          <a:p>
            <a:pPr lvl="0"/>
            <a:r>
              <a:rPr b="1"/>
              <a:t>Stratified sampling</a:t>
            </a:r>
            <a:r>
              <a:t>, when groups with different characteristics must be sampled</a:t>
            </a:r>
          </a:p>
          <a:p>
            <a:pPr lvl="0"/>
            <a:r>
              <a:rPr b="1"/>
              <a:t>Cluster sampling</a:t>
            </a:r>
            <a:r>
              <a:t>, to reduce cost of sampling</a:t>
            </a:r>
          </a:p>
          <a:p>
            <a:pPr lvl="0"/>
            <a:r>
              <a:rPr b="1"/>
              <a:t>Systematic sampling and convenience sampling</a:t>
            </a:r>
            <a:r>
              <a:t>, a slippery slope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Bernoulli Sampling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3229"/>
                <a:ext cx="8229600" cy="3874292"/>
              </a:xfrm>
            </p:spPr>
            <p:txBody>
              <a:bodyPr>
                <a:normAutofit/>
              </a:bodyPr>
              <a:lstStyle/>
              <a:p>
                <a:pPr marL="0" lvl="0" indent="0">
                  <a:buNone/>
                </a:pPr>
                <a:r>
                  <a:rPr b="1" dirty="0"/>
                  <a:t>Bernoulli sampling</a:t>
                </a:r>
                <a:r>
                  <a:rPr dirty="0"/>
                  <a:t> is a widely used foundational random sampling strategy</a:t>
                </a:r>
              </a:p>
              <a:p>
                <a:pPr lvl="0"/>
                <a:r>
                  <a:rPr dirty="0"/>
                  <a:t>Bernoulli sampling has the following properties:</a:t>
                </a:r>
              </a:p>
              <a:p>
                <a:pPr lvl="0"/>
                <a:r>
                  <a:rPr dirty="0"/>
                  <a:t>A </a:t>
                </a:r>
                <a:r>
                  <a:rPr b="1" dirty="0"/>
                  <a:t>single random sample</a:t>
                </a:r>
                <a:r>
                  <a:rPr dirty="0"/>
                  <a:t> of the population is created</a:t>
                </a:r>
              </a:p>
              <a:p>
                <a:pPr lvl="0"/>
                <a:r>
                  <a:rPr dirty="0"/>
                  <a:t>A particular value in the population is sampled based on the outcome of a Bernoulli trial with fixed probability of success, </a:t>
                </a:r>
                <a14:m>
                  <m:oMath xmlns:m="http://schemas.openxmlformats.org/officeDocument/2006/math">
                    <m:r>
                      <a:rPr>
                        <a:latin typeface="Cambria Math" panose="02040503050406030204" pitchFamily="18" charset="0"/>
                      </a:rPr>
                      <m:t>𝑝</m:t>
                    </m:r>
                  </m:oMath>
                </a14:m>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3229"/>
                <a:ext cx="8229600" cy="3874292"/>
              </a:xfrm>
              <a:blipFill>
                <a:blip r:embed="rId2"/>
                <a:stretch>
                  <a:fillRect l="-1111" t="-1258"/>
                </a:stretch>
              </a:blipFill>
            </p:spPr>
            <p:txBody>
              <a:bodyPr/>
              <a:lstStyle/>
              <a:p>
                <a:r>
                  <a:rPr 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Bernoulli Sampling</a:t>
            </a:r>
          </a:p>
        </p:txBody>
      </p:sp>
      <p:sp>
        <p:nvSpPr>
          <p:cNvPr id="3" name="Content Placeholder 2"/>
          <p:cNvSpPr>
            <a:spLocks noGrp="1"/>
          </p:cNvSpPr>
          <p:nvPr>
            <p:ph idx="1"/>
          </p:nvPr>
        </p:nvSpPr>
        <p:spPr>
          <a:xfrm>
            <a:off x="457200" y="1063229"/>
            <a:ext cx="8229600" cy="3874292"/>
          </a:xfrm>
        </p:spPr>
        <p:txBody>
          <a:bodyPr>
            <a:normAutofit/>
          </a:bodyPr>
          <a:lstStyle/>
          <a:p>
            <a:pPr marL="0" lvl="0" indent="0">
              <a:buNone/>
            </a:pPr>
            <a:r>
              <a:rPr b="1" dirty="0"/>
              <a:t>Bernoulli sampling</a:t>
            </a:r>
            <a:r>
              <a:rPr dirty="0"/>
              <a:t> is a widely used foundational random sampling strategy</a:t>
            </a:r>
          </a:p>
          <a:p>
            <a:pPr lvl="0"/>
            <a:r>
              <a:rPr dirty="0"/>
              <a:t>Example, a company sells a product by weight</a:t>
            </a:r>
          </a:p>
          <a:p>
            <a:pPr lvl="1"/>
            <a:r>
              <a:rPr dirty="0"/>
              <a:t>To ensure the quality of a packaging process so few packages are underweight</a:t>
            </a:r>
            <a:endParaRPr lang="en-US" dirty="0"/>
          </a:p>
          <a:p>
            <a:pPr lvl="1"/>
            <a:r>
              <a:rPr lang="en-US" dirty="0"/>
              <a:t>Population is all packages from the past, presence and future</a:t>
            </a:r>
            <a:endParaRPr dirty="0"/>
          </a:p>
          <a:p>
            <a:pPr lvl="1"/>
            <a:r>
              <a:rPr dirty="0"/>
              <a:t>Impractical to empty and weight the contents of every package</a:t>
            </a:r>
          </a:p>
          <a:p>
            <a:pPr lvl="1"/>
            <a:r>
              <a:rPr dirty="0"/>
              <a:t>Random Bernoulli sample packages from the production line and weigh contents with say p=0.0001, or 1 out of 10,000</a:t>
            </a:r>
          </a:p>
          <a:p>
            <a:pPr lvl="1"/>
            <a:r>
              <a:rPr dirty="0"/>
              <a:t>Statistical inferences are made from sample</a:t>
            </a:r>
          </a:p>
        </p:txBody>
      </p:sp>
    </p:spTree>
    <p:extLst>
      <p:ext uri="{BB962C8B-B14F-4D97-AF65-F5344CB8AC3E}">
        <p14:creationId xmlns:p14="http://schemas.microsoft.com/office/powerpoint/2010/main" val="244481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6078637" cy="871538"/>
          </a:xfrm>
        </p:spPr>
        <p:txBody>
          <a:bodyPr>
            <a:normAutofit/>
          </a:bodyPr>
          <a:lstStyle/>
          <a:p>
            <a:pPr marL="0" lvl="0" indent="0">
              <a:buNone/>
            </a:pPr>
            <a:r>
              <a:rPr sz="2800" dirty="0"/>
              <a:t>Bernoulli Sampling</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457201" y="1076326"/>
                <a:ext cx="6078637" cy="3518297"/>
              </a:xfrm>
            </p:spPr>
            <p:txBody>
              <a:bodyPr/>
              <a:lstStyle/>
              <a:p>
                <a:pPr lvl="0"/>
                <a:r>
                  <a:rPr lang="en-US" sz="2200" dirty="0"/>
                  <a:t>Example </a:t>
                </a:r>
                <a:r>
                  <a:rPr sz="2200" dirty="0"/>
                  <a:t>with synthetic data</a:t>
                </a:r>
                <a:r>
                  <a:rPr lang="en-US" sz="2200" dirty="0"/>
                  <a:t>:</a:t>
                </a:r>
                <a:r>
                  <a:rPr sz="2200" dirty="0"/>
                  <a:t> </a:t>
                </a:r>
                <a:endParaRPr lang="en-US" sz="2200" dirty="0"/>
              </a:p>
              <a:p>
                <a:pPr marL="342900" lvl="0" indent="-342900">
                  <a:buFont typeface="Arial" panose="020B0604020202020204" pitchFamily="34" charset="0"/>
                  <a:buChar char="•"/>
                </a:pPr>
                <a:r>
                  <a:rPr lang="en-US" sz="2200" dirty="0"/>
                  <a:t>Generate population of 10000 samples from the standard Normal distribution </a:t>
                </a:r>
              </a:p>
              <a:p>
                <a:pPr marL="342900" lvl="0" indent="-342900">
                  <a:buFont typeface="Arial" panose="020B0604020202020204" pitchFamily="34" charset="0"/>
                  <a:buChar char="•"/>
                </a:pPr>
                <a:r>
                  <a:rPr lang="en-US" sz="2200" dirty="0"/>
                  <a:t>The realizations are randomly divided into 4 groups with </a:t>
                </a:r>
                <a14:m>
                  <m:oMath xmlns:m="http://schemas.openxmlformats.org/officeDocument/2006/math">
                    <m:r>
                      <a:rPr lang="en-US" sz="2200">
                        <a:latin typeface="Cambria Math" panose="02040503050406030204" pitchFamily="18" charset="0"/>
                      </a:rPr>
                      <m:t>𝑝</m:t>
                    </m:r>
                    <m:r>
                      <a:rPr lang="en-US" sz="2200">
                        <a:latin typeface="Cambria Math" panose="02040503050406030204" pitchFamily="18" charset="0"/>
                      </a:rPr>
                      <m:t>=</m:t>
                    </m:r>
                    <m:d>
                      <m:dPr>
                        <m:begChr m:val="["/>
                        <m:endChr m:val="]"/>
                        <m:ctrlPr>
                          <a:rPr lang="ar-AE" sz="2200" i="1">
                            <a:latin typeface="Cambria Math" panose="02040503050406030204" pitchFamily="18" charset="0"/>
                          </a:rPr>
                        </m:ctrlPr>
                      </m:dPr>
                      <m:e>
                        <m:r>
                          <a:rPr lang="ar-AE" sz="2200">
                            <a:latin typeface="Cambria Math" panose="02040503050406030204" pitchFamily="18" charset="0"/>
                          </a:rPr>
                          <m:t>0</m:t>
                        </m:r>
                        <m:r>
                          <a:rPr lang="ar-AE" sz="2200">
                            <a:latin typeface="Cambria Math" panose="02040503050406030204" pitchFamily="18" charset="0"/>
                          </a:rPr>
                          <m:t>.</m:t>
                        </m:r>
                        <m:r>
                          <a:rPr lang="ar-AE" sz="2200">
                            <a:latin typeface="Cambria Math" panose="02040503050406030204" pitchFamily="18" charset="0"/>
                          </a:rPr>
                          <m:t>1</m:t>
                        </m:r>
                        <m:r>
                          <a:rPr lang="ar-AE" sz="2200">
                            <a:latin typeface="Cambria Math" panose="02040503050406030204" pitchFamily="18" charset="0"/>
                          </a:rPr>
                          <m:t>,</m:t>
                        </m:r>
                        <m:r>
                          <a:rPr lang="ar-AE" sz="2200">
                            <a:latin typeface="Cambria Math" panose="02040503050406030204" pitchFamily="18" charset="0"/>
                          </a:rPr>
                          <m:t>0</m:t>
                        </m:r>
                        <m:r>
                          <a:rPr lang="ar-AE" sz="2200">
                            <a:latin typeface="Cambria Math" panose="02040503050406030204" pitchFamily="18" charset="0"/>
                          </a:rPr>
                          <m:t>.</m:t>
                        </m:r>
                        <m:r>
                          <a:rPr lang="ar-AE" sz="2200">
                            <a:latin typeface="Cambria Math" panose="02040503050406030204" pitchFamily="18" charset="0"/>
                          </a:rPr>
                          <m:t>3</m:t>
                        </m:r>
                        <m:r>
                          <a:rPr lang="ar-AE" sz="2200">
                            <a:latin typeface="Cambria Math" panose="02040503050406030204" pitchFamily="18" charset="0"/>
                          </a:rPr>
                          <m:t>,</m:t>
                        </m:r>
                        <m:r>
                          <a:rPr lang="ar-AE" sz="2200">
                            <a:latin typeface="Cambria Math" panose="02040503050406030204" pitchFamily="18" charset="0"/>
                          </a:rPr>
                          <m:t>0</m:t>
                        </m:r>
                        <m:r>
                          <a:rPr lang="ar-AE" sz="2200">
                            <a:latin typeface="Cambria Math" panose="02040503050406030204" pitchFamily="18" charset="0"/>
                          </a:rPr>
                          <m:t>.</m:t>
                        </m:r>
                        <m:r>
                          <a:rPr lang="ar-AE" sz="2200">
                            <a:latin typeface="Cambria Math" panose="02040503050406030204" pitchFamily="18" charset="0"/>
                          </a:rPr>
                          <m:t>4</m:t>
                        </m:r>
                        <m:r>
                          <a:rPr lang="ar-AE" sz="2200">
                            <a:latin typeface="Cambria Math" panose="02040503050406030204" pitchFamily="18" charset="0"/>
                          </a:rPr>
                          <m:t>,</m:t>
                        </m:r>
                        <m:r>
                          <a:rPr lang="ar-AE" sz="2200">
                            <a:latin typeface="Cambria Math" panose="02040503050406030204" pitchFamily="18" charset="0"/>
                          </a:rPr>
                          <m:t>0</m:t>
                        </m:r>
                        <m:r>
                          <a:rPr lang="ar-AE" sz="2200">
                            <a:latin typeface="Cambria Math" panose="02040503050406030204" pitchFamily="18" charset="0"/>
                          </a:rPr>
                          <m:t>.</m:t>
                        </m:r>
                        <m:r>
                          <a:rPr lang="ar-AE" sz="2200">
                            <a:latin typeface="Cambria Math" panose="02040503050406030204" pitchFamily="18" charset="0"/>
                          </a:rPr>
                          <m:t>2</m:t>
                        </m:r>
                      </m:e>
                    </m:d>
                  </m:oMath>
                </a14:m>
                <a:endParaRPr lang="ar-AE" sz="2200" dirty="0"/>
              </a:p>
              <a:p>
                <a:pPr marL="342900" lvl="0" indent="-342900">
                  <a:buFont typeface="Arial" panose="020B0604020202020204" pitchFamily="34" charset="0"/>
                  <a:buChar char="•"/>
                </a:pPr>
                <a:r>
                  <a:rPr sz="2200" dirty="0"/>
                  <a:t>The probability of a sample being in a group is not uniform, and sums to 1.0</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457201" y="1076326"/>
                <a:ext cx="6078637" cy="3518297"/>
              </a:xfrm>
              <a:blipFill>
                <a:blip r:embed="rId2"/>
                <a:stretch>
                  <a:fillRect l="-1304" t="-1213" r="-802"/>
                </a:stretch>
              </a:blipFill>
            </p:spPr>
            <p:txBody>
              <a:bodyPr/>
              <a:lstStyle/>
              <a:p>
                <a:r>
                  <a:rPr lang="en-US">
                    <a:noFill/>
                  </a:rPr>
                  <a:t> </a:t>
                </a:r>
              </a:p>
            </p:txBody>
          </p:sp>
        </mc:Fallback>
      </mc:AlternateContent>
      <p:pic>
        <p:nvPicPr>
          <p:cNvPr id="3" name="Picture 1" descr="../images/StratifiedSample.png"/>
          <p:cNvPicPr>
            <a:picLocks noGrp="1" noChangeAspect="1"/>
          </p:cNvPicPr>
          <p:nvPr/>
        </p:nvPicPr>
        <p:blipFill>
          <a:blip r:embed="rId3"/>
          <a:stretch>
            <a:fillRect/>
          </a:stretch>
        </p:blipFill>
        <p:spPr bwMode="auto">
          <a:xfrm>
            <a:off x="6870700" y="457843"/>
            <a:ext cx="2273300" cy="4381500"/>
          </a:xfrm>
          <a:prstGeom prst="rect">
            <a:avLst/>
          </a:prstGeom>
          <a:noFill/>
          <a:ln w="9525">
            <a:noFill/>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135072" cy="871538"/>
          </a:xfrm>
        </p:spPr>
        <p:txBody>
          <a:bodyPr>
            <a:normAutofit/>
          </a:bodyPr>
          <a:lstStyle/>
          <a:p>
            <a:pPr marL="0" lvl="0" indent="0">
              <a:buNone/>
            </a:pPr>
            <a:r>
              <a:rPr sz="2800" dirty="0"/>
              <a:t>Bernoulli Sampling</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457201" y="1076326"/>
                <a:ext cx="3539763" cy="3518297"/>
              </a:xfrm>
            </p:spPr>
            <p:txBody>
              <a:bodyPr>
                <a:noAutofit/>
              </a:bodyPr>
              <a:lstStyle/>
              <a:p>
                <a:pPr marL="0" lvl="0" indent="0">
                  <a:buNone/>
                </a:pPr>
                <a:r>
                  <a:rPr sz="2000" dirty="0"/>
                  <a:t>The population of 10000 samples from the standard Normal distribution</a:t>
                </a:r>
              </a:p>
              <a:p>
                <a:pPr lvl="0"/>
                <a:r>
                  <a:rPr sz="2000" dirty="0"/>
                  <a:t>The mean of each group should be close to 0.0:</a:t>
                </a:r>
                <a:endParaRPr lang="en-US" sz="2000" dirty="0"/>
              </a:p>
              <a:p>
                <a:pPr marL="457200" lvl="0" indent="-457200">
                  <a:buFont typeface="+mj-lt"/>
                  <a:buAutoNum type="arabicPeriod"/>
                </a:pPr>
                <a:r>
                  <a:rPr sz="2000" dirty="0"/>
                  <a:t>The sample is divided between 4 groups</a:t>
                </a:r>
                <a:endParaRPr lang="en-US" sz="2000" dirty="0"/>
              </a:p>
              <a:p>
                <a:pPr marL="457200" lvl="0" indent="-457200">
                  <a:buFont typeface="+mj-lt"/>
                  <a:buAutoNum type="arabicPeriod"/>
                </a:pPr>
                <a:r>
                  <a:rPr sz="2000" dirty="0"/>
                  <a:t>Probability of sample from given group, </a:t>
                </a:r>
                <a14:m>
                  <m:oMath xmlns:m="http://schemas.openxmlformats.org/officeDocument/2006/math">
                    <m:r>
                      <a:rPr sz="2000">
                        <a:latin typeface="Cambria Math" panose="02040503050406030204" pitchFamily="18" charset="0"/>
                      </a:rPr>
                      <m:t>𝑝</m:t>
                    </m:r>
                    <m:r>
                      <a:rPr sz="2000">
                        <a:latin typeface="Cambria Math" panose="02040503050406030204" pitchFamily="18" charset="0"/>
                      </a:rPr>
                      <m:t>=</m:t>
                    </m:r>
                    <m:r>
                      <a:rPr sz="2000">
                        <a:latin typeface="Cambria Math" panose="02040503050406030204" pitchFamily="18" charset="0"/>
                      </a:rPr>
                      <m:t>0</m:t>
                    </m:r>
                    <m:r>
                      <a:rPr sz="2000">
                        <a:latin typeface="Cambria Math" panose="02040503050406030204" pitchFamily="18" charset="0"/>
                      </a:rPr>
                      <m:t>.</m:t>
                    </m:r>
                    <m:r>
                      <a:rPr sz="2000">
                        <a:latin typeface="Cambria Math" panose="02040503050406030204" pitchFamily="18" charset="0"/>
                      </a:rPr>
                      <m:t>1</m:t>
                    </m:r>
                  </m:oMath>
                </a14:m>
                <a:endParaRPr lang="en-US" sz="2000" dirty="0"/>
              </a:p>
              <a:p>
                <a:pPr marL="457200" lvl="0" indent="-457200">
                  <a:buFont typeface="+mj-lt"/>
                  <a:buAutoNum type="arabicPeriod"/>
                </a:pPr>
                <a:r>
                  <a:rPr sz="2000" dirty="0"/>
                  <a:t>Summary statistics are computed for each group</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457201" y="1076326"/>
                <a:ext cx="3539763" cy="3518297"/>
              </a:xfrm>
              <a:blipFill>
                <a:blip r:embed="rId2"/>
                <a:stretch>
                  <a:fillRect l="-1893" t="-1040" r="-344" b="-7972"/>
                </a:stretch>
              </a:blipFill>
            </p:spPr>
            <p:txBody>
              <a:bodyPr/>
              <a:lstStyle/>
              <a:p>
                <a:r>
                  <a:rPr lang="en-US">
                    <a:noFill/>
                  </a:rPr>
                  <a:t> </a:t>
                </a:r>
              </a:p>
            </p:txBody>
          </p:sp>
        </mc:Fallback>
      </mc:AlternateContent>
      <p:pic>
        <p:nvPicPr>
          <p:cNvPr id="3" name="Picture 1" descr="../images/BernoulliMean.png"/>
          <p:cNvPicPr>
            <a:picLocks noGrp="1" noChangeAspect="1"/>
          </p:cNvPicPr>
          <p:nvPr/>
        </p:nvPicPr>
        <p:blipFill>
          <a:blip r:embed="rId3"/>
          <a:stretch>
            <a:fillRect/>
          </a:stretch>
        </p:blipFill>
        <p:spPr bwMode="auto">
          <a:xfrm>
            <a:off x="3996964" y="1270000"/>
            <a:ext cx="5105400" cy="2247900"/>
          </a:xfrm>
          <a:prstGeom prst="rect">
            <a:avLst/>
          </a:prstGeom>
          <a:noFill/>
          <a:ln w="9525">
            <a:noFill/>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Sampling Grouped Data</a:t>
            </a:r>
          </a:p>
        </p:txBody>
      </p:sp>
      <p:sp>
        <p:nvSpPr>
          <p:cNvPr id="3" name="Content Placeholder 2"/>
          <p:cNvSpPr>
            <a:spLocks noGrp="1"/>
          </p:cNvSpPr>
          <p:nvPr>
            <p:ph idx="1"/>
          </p:nvPr>
        </p:nvSpPr>
        <p:spPr/>
        <p:txBody>
          <a:bodyPr/>
          <a:lstStyle/>
          <a:p>
            <a:pPr marL="0" lvl="0" indent="0">
              <a:buNone/>
            </a:pPr>
            <a:r>
              <a:rPr dirty="0"/>
              <a:t>Group</a:t>
            </a:r>
            <a:r>
              <a:rPr lang="en-US" dirty="0"/>
              <a:t>ed</a:t>
            </a:r>
            <a:r>
              <a:rPr dirty="0"/>
              <a:t> data is quite common in application</a:t>
            </a:r>
          </a:p>
          <a:p>
            <a:pPr marL="0" lvl="0" indent="0">
              <a:buNone/>
            </a:pPr>
            <a:r>
              <a:rPr dirty="0"/>
              <a:t>A few examples include:</a:t>
            </a:r>
          </a:p>
          <a:p>
            <a:r>
              <a:rPr dirty="0"/>
              <a:t>Pooling opinion by county and income group, where income groups and counties have significant differences in population</a:t>
            </a:r>
          </a:p>
          <a:p>
            <a:r>
              <a:rPr dirty="0"/>
              <a:t>Testing a drug which may have different effectiveness by sex and ethnic group</a:t>
            </a:r>
          </a:p>
          <a:p>
            <a:r>
              <a:rPr dirty="0"/>
              <a:t>Spectral characteristics of stars by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Review</a:t>
            </a:r>
            <a:endParaRPr dirty="0"/>
          </a:p>
        </p:txBody>
      </p:sp>
      <p:sp>
        <p:nvSpPr>
          <p:cNvPr id="3" name="Content Placeholder 2"/>
          <p:cNvSpPr>
            <a:spLocks noGrp="1"/>
          </p:cNvSpPr>
          <p:nvPr>
            <p:ph idx="1"/>
          </p:nvPr>
        </p:nvSpPr>
        <p:spPr>
          <a:xfrm>
            <a:off x="457200" y="1063229"/>
            <a:ext cx="8229600" cy="3874292"/>
          </a:xfrm>
        </p:spPr>
        <p:txBody>
          <a:bodyPr>
            <a:normAutofit fontScale="92500"/>
          </a:bodyPr>
          <a:lstStyle/>
          <a:p>
            <a:pPr marL="0" lvl="0" indent="0">
              <a:buNone/>
            </a:pPr>
            <a:r>
              <a:rPr dirty="0"/>
              <a:t>We have explored these key points</a:t>
            </a:r>
          </a:p>
          <a:p>
            <a:pPr lvl="0"/>
            <a:r>
              <a:rPr dirty="0"/>
              <a:t>Proper use of plot aesthetics enable projection of multiple dimensions of complex data onto the 2-dimensional plot surface.</a:t>
            </a:r>
          </a:p>
          <a:p>
            <a:pPr lvl="0"/>
            <a:r>
              <a:rPr dirty="0"/>
              <a:t>All plot aesthetics have limitations which must be understood to use them effectively</a:t>
            </a:r>
          </a:p>
          <a:p>
            <a:pPr lvl="0"/>
            <a:r>
              <a:rPr dirty="0"/>
              <a:t>The effectiveness of a plot aesthetic varies with the type and the application</a:t>
            </a:r>
          </a:p>
          <a:p>
            <a:pPr lvl="0"/>
            <a:r>
              <a:rPr dirty="0"/>
              <a:t>Visualization of modern data sets, growing in size and complexity</a:t>
            </a:r>
          </a:p>
          <a:p>
            <a:pPr lvl="0"/>
            <a:r>
              <a:rPr dirty="0"/>
              <a:t>Visualization limited by 2-dimensional projection</a:t>
            </a:r>
          </a:p>
        </p:txBody>
      </p:sp>
    </p:spTree>
    <p:extLst>
      <p:ext uri="{BB962C8B-B14F-4D97-AF65-F5344CB8AC3E}">
        <p14:creationId xmlns:p14="http://schemas.microsoft.com/office/powerpoint/2010/main" val="533006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Stratified Sampling</a:t>
            </a:r>
          </a:p>
        </p:txBody>
      </p:sp>
      <p:sp>
        <p:nvSpPr>
          <p:cNvPr id="3" name="Content Placeholder 2"/>
          <p:cNvSpPr>
            <a:spLocks noGrp="1"/>
          </p:cNvSpPr>
          <p:nvPr>
            <p:ph idx="1"/>
          </p:nvPr>
        </p:nvSpPr>
        <p:spPr>
          <a:xfrm>
            <a:off x="457200" y="1200150"/>
            <a:ext cx="8229600" cy="3614917"/>
          </a:xfrm>
        </p:spPr>
        <p:txBody>
          <a:bodyPr>
            <a:normAutofit/>
          </a:bodyPr>
          <a:lstStyle/>
          <a:p>
            <a:pPr marL="0" lvl="0" indent="0">
              <a:buNone/>
            </a:pPr>
            <a:r>
              <a:rPr dirty="0"/>
              <a:t>What is a sampling strategy for grouped or stratified data?</a:t>
            </a:r>
          </a:p>
          <a:p>
            <a:pPr lvl="0"/>
            <a:r>
              <a:rPr b="1" dirty="0"/>
              <a:t>Stratified sampling</a:t>
            </a:r>
            <a:r>
              <a:rPr dirty="0"/>
              <a:t> strategies are used when data are organized in </a:t>
            </a:r>
            <a:r>
              <a:rPr b="1" dirty="0"/>
              <a:t>strata</a:t>
            </a:r>
          </a:p>
          <a:p>
            <a:pPr lvl="0"/>
            <a:r>
              <a:rPr b="1" dirty="0"/>
              <a:t>Simple Idea:</a:t>
            </a:r>
            <a:r>
              <a:rPr dirty="0"/>
              <a:t> independently sample an equal numbers of cases from each strata</a:t>
            </a:r>
          </a:p>
          <a:p>
            <a:pPr lvl="0"/>
            <a:r>
              <a:rPr dirty="0"/>
              <a:t>The simplest version of stratified sampling creates an </a:t>
            </a:r>
            <a:r>
              <a:rPr b="1" dirty="0"/>
              <a:t>equal-size Bernoulli sample</a:t>
            </a:r>
            <a:r>
              <a:rPr dirty="0"/>
              <a:t> from each strata</a:t>
            </a:r>
          </a:p>
        </p:txBody>
      </p:sp>
    </p:spTree>
    <p:extLst>
      <p:ext uri="{BB962C8B-B14F-4D97-AF65-F5344CB8AC3E}">
        <p14:creationId xmlns:p14="http://schemas.microsoft.com/office/powerpoint/2010/main" val="1955896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Stratified Sampling</a:t>
            </a:r>
          </a:p>
        </p:txBody>
      </p:sp>
      <p:sp>
        <p:nvSpPr>
          <p:cNvPr id="3" name="Content Placeholder 2"/>
          <p:cNvSpPr>
            <a:spLocks noGrp="1"/>
          </p:cNvSpPr>
          <p:nvPr>
            <p:ph idx="1"/>
          </p:nvPr>
        </p:nvSpPr>
        <p:spPr>
          <a:xfrm>
            <a:off x="457200" y="1200150"/>
            <a:ext cx="8229600" cy="3614917"/>
          </a:xfrm>
        </p:spPr>
        <p:txBody>
          <a:bodyPr>
            <a:normAutofit/>
          </a:bodyPr>
          <a:lstStyle/>
          <a:p>
            <a:pPr marL="0" lvl="0" indent="0">
              <a:buNone/>
            </a:pPr>
            <a:r>
              <a:rPr dirty="0"/>
              <a:t>What is a sampling strategy for grouped or stratified data?</a:t>
            </a:r>
          </a:p>
          <a:p>
            <a:pPr lvl="0"/>
            <a:r>
              <a:rPr dirty="0"/>
              <a:t>In many cases, nested samples are required</a:t>
            </a:r>
          </a:p>
          <a:p>
            <a:r>
              <a:rPr lang="en-US" dirty="0"/>
              <a:t>E</a:t>
            </a:r>
            <a:r>
              <a:rPr dirty="0"/>
              <a:t>xample, a top level sample can be grouped by zip code, a geographic strata</a:t>
            </a:r>
          </a:p>
          <a:p>
            <a:r>
              <a:rPr dirty="0"/>
              <a:t>Within each zip code, people are then sampled by income bracket strata</a:t>
            </a:r>
          </a:p>
          <a:p>
            <a:r>
              <a:rPr dirty="0"/>
              <a:t>Equal sized Bernoulli samples are collected at the lowest level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18619" y="1435100"/>
            <a:ext cx="3389452" cy="3055190"/>
          </a:xfrm>
        </p:spPr>
        <p:txBody>
          <a:bodyPr>
            <a:normAutofit/>
          </a:bodyPr>
          <a:lstStyle/>
          <a:p>
            <a:pPr lvl="0"/>
            <a:r>
              <a:rPr lang="en-US" sz="2400" dirty="0"/>
              <a:t>Example:</a:t>
            </a:r>
          </a:p>
          <a:p>
            <a:pPr marL="342900" lvl="0" indent="-342900">
              <a:buFont typeface="Arial" panose="020B0604020202020204" pitchFamily="34" charset="0"/>
              <a:buChar char="•"/>
            </a:pPr>
            <a:r>
              <a:rPr lang="en-US" sz="2400" dirty="0"/>
              <a:t>Data in 4 groups </a:t>
            </a:r>
          </a:p>
          <a:p>
            <a:pPr marL="342900" lvl="0" indent="-342900">
              <a:buFont typeface="Arial" panose="020B0604020202020204" pitchFamily="34" charset="0"/>
              <a:buChar char="•"/>
            </a:pPr>
            <a:r>
              <a:rPr sz="2400" dirty="0"/>
              <a:t>Bernoulli sample 100 from each group </a:t>
            </a:r>
            <a:endParaRPr lang="en-US" sz="2400" dirty="0"/>
          </a:p>
          <a:p>
            <a:pPr marL="342900" lvl="0" indent="-342900">
              <a:buFont typeface="Arial" panose="020B0604020202020204" pitchFamily="34" charset="0"/>
              <a:buChar char="•"/>
            </a:pPr>
            <a:r>
              <a:rPr lang="en-US" sz="2400" dirty="0"/>
              <a:t>C</a:t>
            </a:r>
            <a:r>
              <a:rPr sz="2400" dirty="0"/>
              <a:t>ompute summary statistics</a:t>
            </a:r>
            <a:r>
              <a:rPr lang="en-US" sz="2400" dirty="0"/>
              <a:t> for each group</a:t>
            </a:r>
            <a:endParaRPr sz="2400" dirty="0"/>
          </a:p>
        </p:txBody>
      </p:sp>
      <p:pic>
        <p:nvPicPr>
          <p:cNvPr id="3" name="Picture 1" descr="../images/StratifiedMean.png"/>
          <p:cNvPicPr>
            <a:picLocks noGrp="1" noChangeAspect="1"/>
          </p:cNvPicPr>
          <p:nvPr/>
        </p:nvPicPr>
        <p:blipFill>
          <a:blip r:embed="rId2"/>
          <a:stretch>
            <a:fillRect/>
          </a:stretch>
        </p:blipFill>
        <p:spPr bwMode="auto">
          <a:xfrm>
            <a:off x="3919798" y="1435100"/>
            <a:ext cx="5105400" cy="2273300"/>
          </a:xfrm>
          <a:prstGeom prst="rect">
            <a:avLst/>
          </a:prstGeom>
          <a:noFill/>
          <a:ln w="9525">
            <a:noFill/>
            <a:headEnd/>
            <a:tailEnd/>
          </a:ln>
        </p:spPr>
      </p:pic>
      <p:sp>
        <p:nvSpPr>
          <p:cNvPr id="10" name="Title 1">
            <a:extLst>
              <a:ext uri="{FF2B5EF4-FFF2-40B4-BE49-F238E27FC236}">
                <a16:creationId xmlns:a16="http://schemas.microsoft.com/office/drawing/2014/main" id="{83738CA0-3427-E8FE-9A3E-DF474ABE05EF}"/>
              </a:ext>
            </a:extLst>
          </p:cNvPr>
          <p:cNvSpPr>
            <a:spLocks noGrp="1"/>
          </p:cNvSpPr>
          <p:nvPr>
            <p:ph type="title"/>
          </p:nvPr>
        </p:nvSpPr>
        <p:spPr>
          <a:xfrm>
            <a:off x="457200" y="205979"/>
            <a:ext cx="8229600" cy="857250"/>
          </a:xfrm>
        </p:spPr>
        <p:txBody>
          <a:bodyPr>
            <a:normAutofit/>
          </a:bodyPr>
          <a:lstStyle/>
          <a:p>
            <a:pPr marL="0" lvl="0" indent="0" algn="ctr">
              <a:buNone/>
            </a:pPr>
            <a:r>
              <a:rPr sz="3200" dirty="0"/>
              <a:t>Example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Cluster Sampling</a:t>
            </a:r>
          </a:p>
        </p:txBody>
      </p:sp>
      <p:sp>
        <p:nvSpPr>
          <p:cNvPr id="3" name="Content Placeholder 2"/>
          <p:cNvSpPr>
            <a:spLocks noGrp="1"/>
          </p:cNvSpPr>
          <p:nvPr>
            <p:ph idx="1"/>
          </p:nvPr>
        </p:nvSpPr>
        <p:spPr>
          <a:xfrm>
            <a:off x="457200" y="1200151"/>
            <a:ext cx="8229600" cy="3587910"/>
          </a:xfrm>
        </p:spPr>
        <p:txBody>
          <a:bodyPr>
            <a:normAutofit fontScale="92500" lnSpcReduction="10000"/>
          </a:bodyPr>
          <a:lstStyle/>
          <a:p>
            <a:pPr marL="0" lvl="0" indent="0">
              <a:buNone/>
            </a:pPr>
            <a:r>
              <a:rPr dirty="0"/>
              <a:t>When sampling is expensive, a strategy is required to reduce the cost</a:t>
            </a:r>
          </a:p>
          <a:p>
            <a:pPr lvl="0"/>
            <a:r>
              <a:rPr dirty="0"/>
              <a:t>Examples of expensive to collect data:</a:t>
            </a:r>
          </a:p>
          <a:p>
            <a:pPr lvl="1"/>
            <a:r>
              <a:rPr dirty="0"/>
              <a:t>Surveys of customers at a chain of stores</a:t>
            </a:r>
          </a:p>
          <a:p>
            <a:pPr lvl="1"/>
            <a:r>
              <a:rPr dirty="0"/>
              <a:t>Door to door survey of homeowners</a:t>
            </a:r>
          </a:p>
          <a:p>
            <a:pPr lvl="1"/>
            <a:r>
              <a:rPr dirty="0"/>
              <a:t>Sampling wildlife populations in a dispersed habitat</a:t>
            </a:r>
          </a:p>
          <a:p>
            <a:r>
              <a:rPr dirty="0"/>
              <a:t>Population can be divided into randomly selected clusters:</a:t>
            </a:r>
            <a:endParaRPr lang="en-US" dirty="0"/>
          </a:p>
          <a:p>
            <a:pPr marL="800100" lvl="1" indent="-457200">
              <a:buFont typeface="+mj-lt"/>
              <a:buAutoNum type="arabicPeriod"/>
            </a:pPr>
            <a:r>
              <a:rPr dirty="0"/>
              <a:t>Define the clusters for the population</a:t>
            </a:r>
            <a:endParaRPr lang="en-US" dirty="0"/>
          </a:p>
          <a:p>
            <a:pPr marL="800100" lvl="1" indent="-457200">
              <a:buFont typeface="+mj-lt"/>
              <a:buAutoNum type="arabicPeriod"/>
            </a:pPr>
            <a:r>
              <a:rPr dirty="0"/>
              <a:t>Randomly select the required number of clusters</a:t>
            </a:r>
            <a:endParaRPr lang="en-US" dirty="0"/>
          </a:p>
          <a:p>
            <a:pPr marL="800100" lvl="1" indent="-457200">
              <a:buFont typeface="+mj-lt"/>
              <a:buAutoNum type="arabicPeriod"/>
            </a:pPr>
            <a:r>
              <a:rPr dirty="0"/>
              <a:t>Sample from selected clusters</a:t>
            </a:r>
            <a:endParaRPr lang="en-US" dirty="0"/>
          </a:p>
          <a:p>
            <a:pPr marL="800100" lvl="1" indent="-457200">
              <a:buFont typeface="+mj-lt"/>
              <a:buAutoNum type="arabicPeriod"/>
            </a:pPr>
            <a:r>
              <a:rPr dirty="0"/>
              <a:t>Optionally, stratify the sample within each cluster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46070" cy="705755"/>
          </a:xfrm>
        </p:spPr>
        <p:txBody>
          <a:bodyPr>
            <a:normAutofit/>
          </a:bodyPr>
          <a:lstStyle/>
          <a:p>
            <a:pPr marL="0" lvl="0" indent="0">
              <a:buNone/>
            </a:pPr>
            <a:r>
              <a:rPr sz="2800" dirty="0"/>
              <a:t>Cluster Sampling</a:t>
            </a:r>
          </a:p>
        </p:txBody>
      </p:sp>
      <p:sp>
        <p:nvSpPr>
          <p:cNvPr id="4" name="Text Placeholder 3"/>
          <p:cNvSpPr>
            <a:spLocks noGrp="1"/>
          </p:cNvSpPr>
          <p:nvPr>
            <p:ph type="body" sz="half" idx="2"/>
          </p:nvPr>
        </p:nvSpPr>
        <p:spPr>
          <a:xfrm>
            <a:off x="457201" y="1392820"/>
            <a:ext cx="3008313" cy="3201803"/>
          </a:xfrm>
        </p:spPr>
        <p:txBody>
          <a:bodyPr/>
          <a:lstStyle/>
          <a:p>
            <a:pPr lvl="0"/>
            <a:r>
              <a:rPr lang="en-US" sz="2000" dirty="0"/>
              <a:t>Example:</a:t>
            </a:r>
          </a:p>
          <a:p>
            <a:pPr marL="171450" lvl="0" indent="-171450">
              <a:buFont typeface="Arial" panose="020B0604020202020204" pitchFamily="34" charset="0"/>
              <a:buChar char="•"/>
            </a:pPr>
            <a:r>
              <a:rPr lang="en-US" sz="2000" dirty="0"/>
              <a:t>10 store locations</a:t>
            </a:r>
            <a:r>
              <a:rPr sz="2000" dirty="0"/>
              <a:t> </a:t>
            </a:r>
            <a:endParaRPr lang="en-US" sz="2000" dirty="0"/>
          </a:p>
          <a:p>
            <a:pPr marL="171450" lvl="0" indent="-171450">
              <a:buFont typeface="Arial" panose="020B0604020202020204" pitchFamily="34" charset="0"/>
              <a:buChar char="•"/>
            </a:pPr>
            <a:r>
              <a:rPr lang="en-US" sz="2000" dirty="0"/>
              <a:t>Random sample</a:t>
            </a:r>
            <a:r>
              <a:rPr sz="2000" dirty="0"/>
              <a:t> store locations</a:t>
            </a:r>
            <a:endParaRPr lang="en-US" sz="2000" dirty="0"/>
          </a:p>
          <a:p>
            <a:pPr marL="171450" lvl="0" indent="-171450">
              <a:buFont typeface="Arial" panose="020B0604020202020204" pitchFamily="34" charset="0"/>
              <a:buChar char="•"/>
            </a:pPr>
            <a:r>
              <a:rPr sz="2000" dirty="0"/>
              <a:t>Bernoulli sample customers at these locations</a:t>
            </a:r>
            <a:r>
              <a:rPr dirty="0"/>
              <a:t>.</a:t>
            </a:r>
          </a:p>
        </p:txBody>
      </p:sp>
      <p:pic>
        <p:nvPicPr>
          <p:cNvPr id="3" name="Picture 1" descr="../images/ClusterMean.png"/>
          <p:cNvPicPr>
            <a:picLocks noGrp="1" noChangeAspect="1"/>
          </p:cNvPicPr>
          <p:nvPr/>
        </p:nvPicPr>
        <p:blipFill>
          <a:blip r:embed="rId2"/>
          <a:stretch>
            <a:fillRect/>
          </a:stretch>
        </p:blipFill>
        <p:spPr bwMode="auto">
          <a:xfrm>
            <a:off x="3581400" y="203200"/>
            <a:ext cx="5067300" cy="4381500"/>
          </a:xfrm>
          <a:prstGeom prst="rect">
            <a:avLst/>
          </a:prstGeom>
          <a:noFill/>
          <a:ln w="9525">
            <a:noFill/>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ormAutofit/>
          </a:bodyPr>
          <a:lstStyle/>
          <a:p>
            <a:pPr marL="0" lvl="0" indent="0">
              <a:buNone/>
            </a:pPr>
            <a:r>
              <a:rPr sz="2800" dirty="0"/>
              <a:t>Cluster Sampling</a:t>
            </a:r>
          </a:p>
        </p:txBody>
      </p:sp>
      <p:pic>
        <p:nvPicPr>
          <p:cNvPr id="3" name="Picture 1" descr="../images/ClusterSamples.png"/>
          <p:cNvPicPr>
            <a:picLocks noGrp="1" noChangeAspect="1"/>
          </p:cNvPicPr>
          <p:nvPr/>
        </p:nvPicPr>
        <p:blipFill>
          <a:blip r:embed="rId2"/>
          <a:stretch>
            <a:fillRect/>
          </a:stretch>
        </p:blipFill>
        <p:spPr bwMode="auto">
          <a:xfrm>
            <a:off x="3568700" y="1435100"/>
            <a:ext cx="5105400" cy="1917700"/>
          </a:xfrm>
          <a:prstGeom prst="rect">
            <a:avLst/>
          </a:prstGeom>
          <a:noFill/>
          <a:ln w="9525">
            <a:noFill/>
            <a:headEnd/>
            <a:tailEnd/>
          </a:ln>
        </p:spPr>
      </p:pic>
      <p:sp>
        <p:nvSpPr>
          <p:cNvPr id="7" name="Text Placeholder 3">
            <a:extLst>
              <a:ext uri="{FF2B5EF4-FFF2-40B4-BE49-F238E27FC236}">
                <a16:creationId xmlns:a16="http://schemas.microsoft.com/office/drawing/2014/main" id="{E7CCFD99-ADD7-E9CC-4DEB-3EF573209753}"/>
              </a:ext>
            </a:extLst>
          </p:cNvPr>
          <p:cNvSpPr>
            <a:spLocks noGrp="1"/>
          </p:cNvSpPr>
          <p:nvPr>
            <p:ph type="body" sz="half" idx="2"/>
          </p:nvPr>
        </p:nvSpPr>
        <p:spPr>
          <a:xfrm>
            <a:off x="457201" y="1466127"/>
            <a:ext cx="3008313" cy="3128496"/>
          </a:xfrm>
        </p:spPr>
        <p:txBody>
          <a:bodyPr/>
          <a:lstStyle/>
          <a:p>
            <a:pPr lvl="0"/>
            <a:r>
              <a:rPr lang="en-US" sz="2000" dirty="0"/>
              <a:t>Example:</a:t>
            </a:r>
          </a:p>
          <a:p>
            <a:pPr marL="171450" lvl="0" indent="-171450">
              <a:buFont typeface="Arial" panose="020B0604020202020204" pitchFamily="34" charset="0"/>
              <a:buChar char="•"/>
            </a:pPr>
            <a:r>
              <a:rPr lang="en-US" sz="2000" dirty="0"/>
              <a:t>10 store locations</a:t>
            </a:r>
            <a:r>
              <a:rPr sz="2000" dirty="0"/>
              <a:t> </a:t>
            </a:r>
            <a:endParaRPr lang="en-US" sz="2000" dirty="0"/>
          </a:p>
          <a:p>
            <a:pPr marL="171450" lvl="0" indent="-171450">
              <a:buFont typeface="Arial" panose="020B0604020202020204" pitchFamily="34" charset="0"/>
              <a:buChar char="•"/>
            </a:pPr>
            <a:r>
              <a:rPr lang="en-US" sz="2000" dirty="0"/>
              <a:t>Random sample</a:t>
            </a:r>
            <a:r>
              <a:rPr sz="2000" dirty="0"/>
              <a:t> store locations</a:t>
            </a:r>
            <a:endParaRPr lang="en-US" sz="2000" dirty="0"/>
          </a:p>
          <a:p>
            <a:pPr marL="171450" lvl="0" indent="-171450">
              <a:buFont typeface="Arial" panose="020B0604020202020204" pitchFamily="34" charset="0"/>
              <a:buChar char="•"/>
            </a:pPr>
            <a:r>
              <a:rPr sz="2000" dirty="0"/>
              <a:t>Bernoulli sample customers at these locations</a:t>
            </a:r>
            <a:r>
              <a:rPr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Systematic Sampling</a:t>
            </a:r>
          </a:p>
        </p:txBody>
      </p:sp>
      <p:sp>
        <p:nvSpPr>
          <p:cNvPr id="3" name="Content Placeholder 2"/>
          <p:cNvSpPr>
            <a:spLocks noGrp="1"/>
          </p:cNvSpPr>
          <p:nvPr>
            <p:ph idx="1"/>
          </p:nvPr>
        </p:nvSpPr>
        <p:spPr/>
        <p:txBody>
          <a:bodyPr>
            <a:normAutofit/>
          </a:bodyPr>
          <a:lstStyle/>
          <a:p>
            <a:pPr marL="0" lvl="0" indent="0">
              <a:buNone/>
            </a:pPr>
            <a:r>
              <a:rPr b="1" dirty="0"/>
              <a:t>Convenience and systematic sampling</a:t>
            </a:r>
            <a:r>
              <a:rPr dirty="0"/>
              <a:t> are a slippery slope toward biased inferences</a:t>
            </a:r>
          </a:p>
          <a:p>
            <a:pPr lvl="0"/>
            <a:r>
              <a:rPr dirty="0"/>
              <a:t>Systematic sampling </a:t>
            </a:r>
            <a:r>
              <a:rPr b="1" dirty="0"/>
              <a:t>lacks randomization</a:t>
            </a:r>
          </a:p>
          <a:p>
            <a:pPr lvl="0"/>
            <a:r>
              <a:rPr dirty="0"/>
              <a:t>Convenience sampling selects the cases that are easiest to obtain</a:t>
            </a:r>
          </a:p>
          <a:p>
            <a:pPr lvl="1"/>
            <a:r>
              <a:rPr dirty="0"/>
              <a:t>Commonly cited example known as </a:t>
            </a:r>
            <a:r>
              <a:rPr b="1" dirty="0"/>
              <a:t>database sampling</a:t>
            </a:r>
            <a:endParaRPr dirty="0"/>
          </a:p>
          <a:p>
            <a:pPr lvl="1"/>
            <a:r>
              <a:rPr dirty="0"/>
              <a:t>Example, the first N rows resulting from a database query</a:t>
            </a:r>
          </a:p>
          <a:p>
            <a:pPr lvl="1"/>
            <a:r>
              <a:rPr dirty="0"/>
              <a:t>Example, every k-</a:t>
            </a:r>
            <a:r>
              <a:rPr dirty="0" err="1"/>
              <a:t>th</a:t>
            </a:r>
            <a:r>
              <a:rPr dirty="0"/>
              <a:t> case of the population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Few More Thoughts on Sampling</a:t>
            </a:r>
          </a:p>
        </p:txBody>
      </p:sp>
      <p:sp>
        <p:nvSpPr>
          <p:cNvPr id="3" name="Content Placeholder 2"/>
          <p:cNvSpPr>
            <a:spLocks noGrp="1"/>
          </p:cNvSpPr>
          <p:nvPr>
            <p:ph idx="1"/>
          </p:nvPr>
        </p:nvSpPr>
        <p:spPr/>
        <p:txBody>
          <a:bodyPr/>
          <a:lstStyle/>
          <a:p>
            <a:pPr marL="0" lvl="0" indent="0">
              <a:buNone/>
            </a:pPr>
            <a:r>
              <a:rPr dirty="0"/>
              <a:t>There are many practical aspects of sampling.</a:t>
            </a:r>
          </a:p>
          <a:p>
            <a:pPr lvl="0"/>
            <a:r>
              <a:rPr dirty="0"/>
              <a:t>Random sampling is essential to the underlying assumptions of statistical inference</a:t>
            </a:r>
          </a:p>
          <a:p>
            <a:pPr lvl="0"/>
            <a:r>
              <a:rPr dirty="0"/>
              <a:t>Whenever you are planning to sample data, make sure you have a clear sampling plan</a:t>
            </a:r>
          </a:p>
          <a:p>
            <a:pPr lvl="0"/>
            <a:r>
              <a:rPr dirty="0"/>
              <a:t>Know the number of clusters, strata, </a:t>
            </a:r>
            <a:r>
              <a:rPr lang="en-US" dirty="0"/>
              <a:t>and </a:t>
            </a:r>
            <a:r>
              <a:rPr dirty="0"/>
              <a:t>samples in advance</a:t>
            </a:r>
          </a:p>
          <a:p>
            <a:pPr lvl="0"/>
            <a:r>
              <a:rPr dirty="0"/>
              <a:t>Don’t just stop sampling when your desired result is achieved!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Introduction to Simulation</a:t>
            </a:r>
          </a:p>
        </p:txBody>
      </p:sp>
      <p:sp>
        <p:nvSpPr>
          <p:cNvPr id="3" name="Content Placeholder 2"/>
          <p:cNvSpPr>
            <a:spLocks noGrp="1"/>
          </p:cNvSpPr>
          <p:nvPr>
            <p:ph idx="1"/>
          </p:nvPr>
        </p:nvSpPr>
        <p:spPr>
          <a:xfrm>
            <a:off x="457200" y="1091878"/>
            <a:ext cx="8229600" cy="3800355"/>
          </a:xfrm>
        </p:spPr>
        <p:txBody>
          <a:bodyPr>
            <a:normAutofit fontScale="92500" lnSpcReduction="20000"/>
          </a:bodyPr>
          <a:lstStyle/>
          <a:p>
            <a:pPr marL="0" lvl="0" indent="0">
              <a:buNone/>
            </a:pPr>
            <a:r>
              <a:rPr lang="en-US" b="1" dirty="0">
                <a:hlinkClick r:id="rId2"/>
              </a:rPr>
              <a:t>Monte Carlo s</a:t>
            </a:r>
            <a:r>
              <a:rPr b="1" dirty="0">
                <a:hlinkClick r:id="rId2"/>
              </a:rPr>
              <a:t>imulation</a:t>
            </a:r>
            <a:r>
              <a:rPr lang="en-US" b="1" dirty="0">
                <a:hlinkClick r:id="rId2"/>
              </a:rPr>
              <a:t>s</a:t>
            </a:r>
            <a:r>
              <a:rPr b="1" dirty="0">
                <a:hlinkClick r:id="rId2"/>
              </a:rPr>
              <a:t> </a:t>
            </a:r>
            <a:r>
              <a:rPr dirty="0"/>
              <a:t>enable data scientists to study the behavior of stochastic processes with complex probability distributions</a:t>
            </a:r>
          </a:p>
          <a:p>
            <a:pPr lvl="0"/>
            <a:r>
              <a:rPr dirty="0"/>
              <a:t>M</a:t>
            </a:r>
            <a:r>
              <a:rPr lang="en-US" dirty="0"/>
              <a:t>any</a:t>
            </a:r>
            <a:r>
              <a:rPr dirty="0"/>
              <a:t> real-world processes have complex distributions of </a:t>
            </a:r>
            <a:r>
              <a:rPr lang="en-US" dirty="0"/>
              <a:t>observed</a:t>
            </a:r>
            <a:r>
              <a:rPr dirty="0"/>
              <a:t> values</a:t>
            </a:r>
          </a:p>
          <a:p>
            <a:pPr lvl="1"/>
            <a:r>
              <a:rPr dirty="0"/>
              <a:t>Simulation is a practical approach to understanding complex processes</a:t>
            </a:r>
          </a:p>
          <a:p>
            <a:pPr lvl="0"/>
            <a:r>
              <a:rPr dirty="0"/>
              <a:t>Two main purposes of simulation can be summarized as:</a:t>
            </a:r>
          </a:p>
          <a:p>
            <a:pPr lvl="1"/>
            <a:r>
              <a:rPr b="1" dirty="0"/>
              <a:t>Testing models:</a:t>
            </a:r>
            <a:r>
              <a:rPr dirty="0"/>
              <a:t> If data simulated from the model do not resemble the original data, something is likely wrong</a:t>
            </a:r>
          </a:p>
          <a:p>
            <a:pPr lvl="1"/>
            <a:r>
              <a:rPr b="1" dirty="0"/>
              <a:t>Understand processes with complex probability distributions:</a:t>
            </a:r>
            <a:r>
              <a:rPr dirty="0"/>
              <a:t> In these cases, simulation provides a powerful and flexible computational technique to understand behavior</a:t>
            </a:r>
            <a:endParaRPr lang="en-US" dirty="0"/>
          </a:p>
          <a:p>
            <a:r>
              <a:rPr lang="en-US" dirty="0"/>
              <a:t>Complex Monte Carlo simulations are a key component of </a:t>
            </a:r>
            <a:r>
              <a:rPr lang="en-US" b="1" dirty="0">
                <a:hlinkClick r:id="rId3"/>
              </a:rPr>
              <a:t>Digital twin models</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 to Simulation</a:t>
            </a:r>
          </a:p>
        </p:txBody>
      </p:sp>
      <p:sp>
        <p:nvSpPr>
          <p:cNvPr id="3" name="Content Placeholder 2"/>
          <p:cNvSpPr>
            <a:spLocks noGrp="1"/>
          </p:cNvSpPr>
          <p:nvPr>
            <p:ph idx="1"/>
          </p:nvPr>
        </p:nvSpPr>
        <p:spPr>
          <a:xfrm>
            <a:off x="457200" y="1200150"/>
            <a:ext cx="8229600" cy="3684365"/>
          </a:xfrm>
        </p:spPr>
        <p:txBody>
          <a:bodyPr>
            <a:normAutofit fontScale="92500" lnSpcReduction="20000"/>
          </a:bodyPr>
          <a:lstStyle/>
          <a:p>
            <a:pPr marL="0" lvl="0" indent="0">
              <a:buNone/>
            </a:pPr>
            <a:r>
              <a:rPr dirty="0"/>
              <a:t>As cheap computational power has become ubiquitous, </a:t>
            </a:r>
            <a:r>
              <a:rPr lang="en-US" dirty="0"/>
              <a:t>Monte Carlo </a:t>
            </a:r>
            <a:r>
              <a:rPr dirty="0"/>
              <a:t>simulation has become a widely used technique</a:t>
            </a:r>
          </a:p>
          <a:p>
            <a:pPr lvl="0"/>
            <a:r>
              <a:rPr dirty="0"/>
              <a:t>Simulations compute a large number of cases, or realizations</a:t>
            </a:r>
          </a:p>
          <a:p>
            <a:pPr lvl="1"/>
            <a:r>
              <a:rPr dirty="0"/>
              <a:t>The computing cost of each realization must be low in any practical simulation</a:t>
            </a:r>
          </a:p>
          <a:p>
            <a:pPr lvl="1"/>
            <a:r>
              <a:rPr dirty="0"/>
              <a:t>Realizations are drawn </a:t>
            </a:r>
            <a:r>
              <a:rPr lang="en-US" dirty="0"/>
              <a:t>by </a:t>
            </a:r>
            <a:r>
              <a:rPr lang="en-US" b="1" dirty="0"/>
              <a:t>Monte Carlo sample</a:t>
            </a:r>
            <a:r>
              <a:rPr b="1" dirty="0"/>
              <a:t> probability distributions </a:t>
            </a:r>
            <a:r>
              <a:rPr dirty="0"/>
              <a:t>of the process model</a:t>
            </a:r>
          </a:p>
          <a:p>
            <a:pPr lvl="0"/>
            <a:r>
              <a:rPr dirty="0"/>
              <a:t>In many cases, realizations are computed </a:t>
            </a:r>
            <a:r>
              <a:rPr lang="en-US" dirty="0"/>
              <a:t>by sampling </a:t>
            </a:r>
            <a:r>
              <a:rPr dirty="0"/>
              <a:t>conditional probability distributions</a:t>
            </a:r>
          </a:p>
          <a:p>
            <a:pPr lvl="1"/>
            <a:r>
              <a:rPr dirty="0"/>
              <a:t>The final or posterior distribution of the process is comprised of these realizations</a:t>
            </a:r>
            <a:endParaRPr lang="en-US" dirty="0"/>
          </a:p>
          <a:p>
            <a:pPr marL="0" indent="0">
              <a:buNone/>
            </a:pPr>
            <a:r>
              <a:rPr lang="en-US" sz="1900" dirty="0">
                <a:solidFill>
                  <a:schemeClr val="accent6">
                    <a:lumMod val="50000"/>
                  </a:schemeClr>
                </a:solidFill>
              </a:rPr>
              <a:t>You can find a short tutorial on Monte Carlo simulation </a:t>
            </a:r>
            <a:r>
              <a:rPr lang="en-US" sz="1900" dirty="0">
                <a:solidFill>
                  <a:schemeClr val="accent6">
                    <a:lumMod val="50000"/>
                  </a:schemeClr>
                </a:solidFill>
                <a:hlinkClick r:id="rId2">
                  <a:extLst>
                    <a:ext uri="{A12FA001-AC4F-418D-AE19-62706E023703}">
                      <ahyp:hlinkClr xmlns:ahyp="http://schemas.microsoft.com/office/drawing/2018/hyperlinkcolor" val="tx"/>
                    </a:ext>
                  </a:extLst>
                </a:hlinkClick>
              </a:rPr>
              <a:t>here</a:t>
            </a:r>
            <a:endParaRPr lang="en-US" sz="1900" dirty="0">
              <a:solidFill>
                <a:schemeClr val="accent6">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Review</a:t>
            </a:r>
            <a:endParaRPr dirty="0"/>
          </a:p>
        </p:txBody>
      </p:sp>
      <p:sp>
        <p:nvSpPr>
          <p:cNvPr id="3" name="Content Placeholder 2"/>
          <p:cNvSpPr>
            <a:spLocks noGrp="1"/>
          </p:cNvSpPr>
          <p:nvPr>
            <p:ph idx="1"/>
          </p:nvPr>
        </p:nvSpPr>
        <p:spPr/>
        <p:txBody>
          <a:bodyPr>
            <a:normAutofit fontScale="92500" lnSpcReduction="20000"/>
          </a:bodyPr>
          <a:lstStyle/>
          <a:p>
            <a:pPr marL="0" lvl="0" indent="0">
              <a:buNone/>
            </a:pPr>
            <a:r>
              <a:rPr dirty="0"/>
              <a:t>Generally </a:t>
            </a:r>
            <a:r>
              <a:rPr b="1" dirty="0"/>
              <a:t>combine multiple methods</a:t>
            </a:r>
            <a:r>
              <a:rPr dirty="0"/>
              <a:t> to effectively display complex data</a:t>
            </a:r>
          </a:p>
          <a:p>
            <a:pPr lvl="0"/>
            <a:r>
              <a:rPr dirty="0"/>
              <a:t>Use </a:t>
            </a:r>
            <a:r>
              <a:rPr b="1" dirty="0"/>
              <a:t>plots that inherently scale</a:t>
            </a:r>
          </a:p>
          <a:p>
            <a:pPr lvl="0"/>
            <a:r>
              <a:rPr b="1" dirty="0"/>
              <a:t>Avoid over-plotting</a:t>
            </a:r>
            <a:r>
              <a:rPr dirty="0"/>
              <a:t> to ensure plot is understandable</a:t>
            </a:r>
          </a:p>
          <a:p>
            <a:pPr lvl="0"/>
            <a:r>
              <a:rPr dirty="0"/>
              <a:t>Choose plot types that </a:t>
            </a:r>
            <a:r>
              <a:rPr b="1" dirty="0"/>
              <a:t>do not exhibit overplotting</a:t>
            </a:r>
          </a:p>
          <a:p>
            <a:pPr lvl="0"/>
            <a:r>
              <a:rPr dirty="0"/>
              <a:t>Often a </a:t>
            </a:r>
            <a:r>
              <a:rPr b="1" dirty="0"/>
              <a:t>creative case specific plot type</a:t>
            </a:r>
            <a:r>
              <a:rPr dirty="0"/>
              <a:t> is best</a:t>
            </a:r>
          </a:p>
          <a:p>
            <a:pPr lvl="0"/>
            <a:r>
              <a:rPr dirty="0"/>
              <a:t>Use </a:t>
            </a:r>
            <a:r>
              <a:rPr b="1" dirty="0"/>
              <a:t>multi-axis plots</a:t>
            </a:r>
          </a:p>
          <a:p>
            <a:pPr lvl="1"/>
            <a:r>
              <a:rPr dirty="0"/>
              <a:t>Scatter plot matrices</a:t>
            </a:r>
          </a:p>
          <a:p>
            <a:pPr lvl="1"/>
            <a:r>
              <a:rPr dirty="0"/>
              <a:t>Facet plots</a:t>
            </a:r>
          </a:p>
          <a:p>
            <a:pPr lvl="0"/>
            <a:r>
              <a:rPr dirty="0"/>
              <a:t>Filter cases using </a:t>
            </a:r>
            <a:r>
              <a:rPr b="1" dirty="0" err="1"/>
              <a:t>cognositics</a:t>
            </a:r>
            <a:endParaRPr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Representation as a Directed Acyclic Graphical Model</a:t>
            </a:r>
          </a:p>
        </p:txBody>
      </p:sp>
      <p:sp>
        <p:nvSpPr>
          <p:cNvPr id="3" name="Content Placeholder 2"/>
          <p:cNvSpPr>
            <a:spLocks noGrp="1"/>
          </p:cNvSpPr>
          <p:nvPr>
            <p:ph idx="1"/>
          </p:nvPr>
        </p:nvSpPr>
        <p:spPr/>
        <p:txBody>
          <a:bodyPr>
            <a:normAutofit fontScale="92500"/>
          </a:bodyPr>
          <a:lstStyle/>
          <a:p>
            <a:pPr marL="0" lvl="0" indent="0">
              <a:buNone/>
            </a:pPr>
            <a:r>
              <a:rPr dirty="0"/>
              <a:t>When creating a simulation with multiple conditionally dependent variables it is useful to draw a directed graph; a </a:t>
            </a:r>
            <a:r>
              <a:rPr b="1" dirty="0"/>
              <a:t>directed acyclic graphical model or DAG</a:t>
            </a:r>
          </a:p>
          <a:p>
            <a:pPr lvl="0"/>
            <a:r>
              <a:rPr dirty="0"/>
              <a:t>The graph </a:t>
            </a:r>
            <a:r>
              <a:rPr lang="en-US" dirty="0"/>
              <a:t>representation </a:t>
            </a:r>
            <a:r>
              <a:rPr dirty="0"/>
              <a:t>show</a:t>
            </a:r>
            <a:r>
              <a:rPr lang="en-US" dirty="0"/>
              <a:t>s</a:t>
            </a:r>
            <a:r>
              <a:rPr dirty="0"/>
              <a:t> independent</a:t>
            </a:r>
            <a:r>
              <a:rPr lang="en-US" dirty="0"/>
              <a:t> and</a:t>
            </a:r>
            <a:r>
              <a:rPr dirty="0"/>
              <a:t> conditionally dependent </a:t>
            </a:r>
            <a:r>
              <a:rPr lang="en-US" dirty="0"/>
              <a:t>variables</a:t>
            </a:r>
          </a:p>
          <a:p>
            <a:pPr lvl="0"/>
            <a:r>
              <a:rPr lang="en-US" dirty="0"/>
              <a:t>S</a:t>
            </a:r>
            <a:r>
              <a:rPr dirty="0"/>
              <a:t>hapes represent </a:t>
            </a:r>
            <a:r>
              <a:rPr lang="en-US" dirty="0"/>
              <a:t>different </a:t>
            </a:r>
            <a:r>
              <a:rPr dirty="0"/>
              <a:t>type</a:t>
            </a:r>
            <a:r>
              <a:rPr lang="en-US" dirty="0"/>
              <a:t>s</a:t>
            </a:r>
            <a:r>
              <a:rPr dirty="0"/>
              <a:t> of nodes</a:t>
            </a:r>
          </a:p>
          <a:p>
            <a:pPr lvl="0"/>
            <a:r>
              <a:rPr b="1" dirty="0"/>
              <a:t>Directed edges</a:t>
            </a:r>
            <a:r>
              <a:rPr dirty="0"/>
              <a:t> show the dependency structure of the distributions</a:t>
            </a:r>
          </a:p>
          <a:p>
            <a:pPr lvl="1"/>
            <a:r>
              <a:rPr dirty="0"/>
              <a:t>Arrows point to </a:t>
            </a:r>
            <a:r>
              <a:rPr b="1" dirty="0"/>
              <a:t>child nodes</a:t>
            </a:r>
            <a:r>
              <a:rPr dirty="0"/>
              <a:t> which are dependent on </a:t>
            </a:r>
            <a:r>
              <a:rPr b="1" dirty="0"/>
              <a:t>parent nodes</a:t>
            </a:r>
            <a:endParaRPr dirty="0"/>
          </a:p>
          <a:p>
            <a:pPr lvl="1"/>
            <a:r>
              <a:rPr dirty="0"/>
              <a:t>Child node is </a:t>
            </a:r>
            <a:r>
              <a:rPr b="1" dirty="0"/>
              <a:t>conditional</a:t>
            </a:r>
            <a:r>
              <a:rPr dirty="0"/>
              <a:t> on parent nodes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Representation as a Directed Acyclic Graphical Model</a:t>
            </a:r>
          </a:p>
        </p:txBody>
      </p:sp>
      <p:sp>
        <p:nvSpPr>
          <p:cNvPr id="3" name="Content Placeholder 2"/>
          <p:cNvSpPr>
            <a:spLocks noGrp="1"/>
          </p:cNvSpPr>
          <p:nvPr>
            <p:ph idx="1"/>
          </p:nvPr>
        </p:nvSpPr>
        <p:spPr>
          <a:xfrm>
            <a:off x="457200" y="1200150"/>
            <a:ext cx="8229600" cy="3672791"/>
          </a:xfrm>
        </p:spPr>
        <p:txBody>
          <a:bodyPr>
            <a:normAutofit fontScale="92500"/>
          </a:bodyPr>
          <a:lstStyle/>
          <a:p>
            <a:pPr marL="0" lvl="0" indent="0">
              <a:buNone/>
            </a:pPr>
            <a:r>
              <a:rPr lang="en-US" dirty="0"/>
              <a:t>A </a:t>
            </a:r>
            <a:r>
              <a:rPr b="1" dirty="0"/>
              <a:t>directed acyclic graphical model or DAG</a:t>
            </a:r>
            <a:r>
              <a:rPr lang="en-US" dirty="0"/>
              <a:t> is an intuitive representation of a Monte Carlo simulation model</a:t>
            </a:r>
            <a:endParaRPr b="1" dirty="0"/>
          </a:p>
          <a:p>
            <a:pPr lvl="0"/>
            <a:r>
              <a:rPr b="1" dirty="0"/>
              <a:t>Probability distributions</a:t>
            </a:r>
            <a:r>
              <a:rPr dirty="0"/>
              <a:t> are shown as </a:t>
            </a:r>
            <a:r>
              <a:rPr b="1" dirty="0"/>
              <a:t>ellipses</a:t>
            </a:r>
          </a:p>
          <a:p>
            <a:pPr lvl="1"/>
            <a:r>
              <a:rPr dirty="0"/>
              <a:t>Distributions have </a:t>
            </a:r>
            <a:r>
              <a:rPr b="1" dirty="0"/>
              <a:t>parameters</a:t>
            </a:r>
            <a:r>
              <a:rPr dirty="0"/>
              <a:t> which must be estimated</a:t>
            </a:r>
          </a:p>
          <a:p>
            <a:pPr lvl="0"/>
            <a:r>
              <a:rPr b="1" dirty="0"/>
              <a:t>Decision variables</a:t>
            </a:r>
            <a:r>
              <a:rPr dirty="0"/>
              <a:t> are </a:t>
            </a:r>
            <a:r>
              <a:rPr b="1" dirty="0"/>
              <a:t>deterministic </a:t>
            </a:r>
            <a:r>
              <a:rPr dirty="0"/>
              <a:t>and</a:t>
            </a:r>
            <a:r>
              <a:rPr lang="en-US" dirty="0"/>
              <a:t> </a:t>
            </a:r>
            <a:r>
              <a:rPr dirty="0"/>
              <a:t>shown as </a:t>
            </a:r>
            <a:r>
              <a:rPr b="1" dirty="0"/>
              <a:t>rectangles</a:t>
            </a:r>
          </a:p>
          <a:p>
            <a:pPr lvl="1"/>
            <a:r>
              <a:rPr dirty="0"/>
              <a:t>Setting decision variables can be performed either manually or automatically</a:t>
            </a:r>
          </a:p>
          <a:p>
            <a:pPr lvl="0"/>
            <a:r>
              <a:rPr b="1" dirty="0"/>
              <a:t>Utility nodes</a:t>
            </a:r>
            <a:r>
              <a:rPr dirty="0"/>
              <a:t>, </a:t>
            </a:r>
            <a:r>
              <a:rPr lang="en-US" dirty="0"/>
              <a:t>e.g. </a:t>
            </a:r>
            <a:r>
              <a:rPr dirty="0"/>
              <a:t>profit in this case, are shown as </a:t>
            </a:r>
            <a:r>
              <a:rPr b="1" dirty="0"/>
              <a:t>diamonds</a:t>
            </a:r>
          </a:p>
          <a:p>
            <a:pPr lvl="1"/>
            <a:r>
              <a:rPr dirty="0"/>
              <a:t>Nodes represent a </a:t>
            </a:r>
            <a:r>
              <a:rPr b="1" dirty="0"/>
              <a:t>utility function</a:t>
            </a:r>
            <a:r>
              <a:rPr dirty="0"/>
              <a:t> given the dependencies in the graph</a:t>
            </a:r>
          </a:p>
          <a:p>
            <a:pPr lvl="1"/>
            <a:r>
              <a:rPr dirty="0"/>
              <a:t>Utility calculations are </a:t>
            </a:r>
            <a:r>
              <a:rPr b="1" dirty="0"/>
              <a:t>deterministic</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Sandwich Shop Simulation</a:t>
            </a:r>
          </a:p>
        </p:txBody>
      </p:sp>
      <p:sp>
        <p:nvSpPr>
          <p:cNvPr id="3" name="Content Placeholder 2"/>
          <p:cNvSpPr>
            <a:spLocks noGrp="1"/>
          </p:cNvSpPr>
          <p:nvPr>
            <p:ph idx="1"/>
          </p:nvPr>
        </p:nvSpPr>
        <p:spPr>
          <a:xfrm>
            <a:off x="457200" y="1063229"/>
            <a:ext cx="8229600" cy="397155"/>
          </a:xfrm>
        </p:spPr>
        <p:txBody>
          <a:bodyPr>
            <a:normAutofit fontScale="92500" lnSpcReduction="10000"/>
          </a:bodyPr>
          <a:lstStyle/>
          <a:p>
            <a:pPr marL="0" lvl="0" indent="0">
              <a:buNone/>
            </a:pPr>
            <a:r>
              <a:rPr dirty="0"/>
              <a:t>The sandwich shop simulation can be represented by a DAG</a:t>
            </a:r>
          </a:p>
        </p:txBody>
      </p:sp>
      <p:pic>
        <p:nvPicPr>
          <p:cNvPr id="4" name="Picture 1" descr="../images/Simulation_Directed_Graph.JPG"/>
          <p:cNvPicPr>
            <a:picLocks noGrp="1" noChangeAspect="1"/>
          </p:cNvPicPr>
          <p:nvPr/>
        </p:nvPicPr>
        <p:blipFill>
          <a:blip r:embed="rId2"/>
          <a:stretch>
            <a:fillRect/>
          </a:stretch>
        </p:blipFill>
        <p:spPr bwMode="auto">
          <a:xfrm>
            <a:off x="1666754" y="1460384"/>
            <a:ext cx="5231604" cy="3084608"/>
          </a:xfrm>
          <a:prstGeom prst="rect">
            <a:avLst/>
          </a:prstGeom>
          <a:noFill/>
          <a:ln w="9525">
            <a:noFill/>
            <a:headEnd/>
            <a:tailEnd/>
          </a:ln>
        </p:spPr>
      </p:pic>
      <p:sp>
        <p:nvSpPr>
          <p:cNvPr id="5" name="TextBox 3"/>
          <p:cNvSpPr txBox="1"/>
          <p:nvPr/>
        </p:nvSpPr>
        <p:spPr>
          <a:xfrm>
            <a:off x="1519100" y="4525333"/>
            <a:ext cx="5526911" cy="508000"/>
          </a:xfrm>
          <a:prstGeom prst="rect">
            <a:avLst/>
          </a:prstGeom>
          <a:noFill/>
        </p:spPr>
        <p:txBody>
          <a:bodyPr/>
          <a:lstStyle/>
          <a:p>
            <a:pPr marL="0" lvl="0" indent="0" algn="ctr">
              <a:buNone/>
            </a:pPr>
            <a:r>
              <a:rPr dirty="0"/>
              <a:t>Directed graph of the distributions for profit simulation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Sandwich Shop Simulation</a:t>
            </a:r>
          </a:p>
        </p:txBody>
      </p:sp>
      <p:sp>
        <p:nvSpPr>
          <p:cNvPr id="3" name="Content Placeholder 2"/>
          <p:cNvSpPr>
            <a:spLocks noGrp="1"/>
          </p:cNvSpPr>
          <p:nvPr>
            <p:ph idx="1"/>
          </p:nvPr>
        </p:nvSpPr>
        <p:spPr>
          <a:xfrm>
            <a:off x="457200" y="1103453"/>
            <a:ext cx="8229600" cy="3696182"/>
          </a:xfrm>
        </p:spPr>
        <p:txBody>
          <a:bodyPr>
            <a:normAutofit fontScale="92500" lnSpcReduction="20000"/>
          </a:bodyPr>
          <a:lstStyle/>
          <a:p>
            <a:pPr marL="0" lvl="0" indent="0">
              <a:buNone/>
            </a:pPr>
            <a:r>
              <a:rPr dirty="0"/>
              <a:t>Interpreting the DAG</a:t>
            </a:r>
          </a:p>
          <a:p>
            <a:pPr lvl="0"/>
            <a:r>
              <a:rPr dirty="0"/>
              <a:t>The DAG is a shorthand description of the simulation model</a:t>
            </a:r>
          </a:p>
          <a:p>
            <a:pPr lvl="0"/>
            <a:r>
              <a:rPr dirty="0"/>
              <a:t>Nodes with no dependency are </a:t>
            </a:r>
            <a:r>
              <a:rPr b="1" dirty="0"/>
              <a:t>independent distributions</a:t>
            </a:r>
          </a:p>
          <a:p>
            <a:pPr lvl="1"/>
            <a:r>
              <a:rPr dirty="0"/>
              <a:t>Parameters must be known or estimated</a:t>
            </a:r>
          </a:p>
          <a:p>
            <a:pPr lvl="1"/>
            <a:r>
              <a:rPr dirty="0"/>
              <a:t>Can be useful to vary the parameters</a:t>
            </a:r>
          </a:p>
          <a:p>
            <a:pPr lvl="0"/>
            <a:r>
              <a:rPr b="1" dirty="0"/>
              <a:t>Child</a:t>
            </a:r>
            <a:r>
              <a:rPr dirty="0"/>
              <a:t> distributions are </a:t>
            </a:r>
            <a:r>
              <a:rPr b="1" dirty="0"/>
              <a:t>conditional</a:t>
            </a:r>
            <a:r>
              <a:rPr dirty="0"/>
              <a:t> on their </a:t>
            </a:r>
            <a:r>
              <a:rPr b="1" dirty="0"/>
              <a:t>parents</a:t>
            </a:r>
          </a:p>
          <a:p>
            <a:pPr lvl="1"/>
            <a:r>
              <a:rPr dirty="0"/>
              <a:t>Parameters must be known or estimated</a:t>
            </a:r>
          </a:p>
          <a:p>
            <a:pPr lvl="1"/>
            <a:r>
              <a:rPr dirty="0"/>
              <a:t>Resulting distribution can be quite complex</a:t>
            </a:r>
          </a:p>
          <a:p>
            <a:pPr lvl="0"/>
            <a:r>
              <a:rPr b="1" dirty="0"/>
              <a:t>Decision variables</a:t>
            </a:r>
            <a:r>
              <a:rPr dirty="0"/>
              <a:t> </a:t>
            </a:r>
            <a:r>
              <a:rPr b="1" dirty="0"/>
              <a:t>deterministically</a:t>
            </a:r>
            <a:r>
              <a:rPr dirty="0"/>
              <a:t> change the model parameters</a:t>
            </a:r>
          </a:p>
          <a:p>
            <a:pPr lvl="0"/>
            <a:r>
              <a:rPr b="1" dirty="0"/>
              <a:t>Utility node</a:t>
            </a:r>
            <a:r>
              <a:rPr lang="en-US" b="1" dirty="0"/>
              <a:t>s</a:t>
            </a:r>
            <a:r>
              <a:rPr dirty="0"/>
              <a:t> use a fixed </a:t>
            </a:r>
            <a:r>
              <a:rPr b="1" dirty="0"/>
              <a:t>deterministic</a:t>
            </a:r>
            <a:r>
              <a:rPr dirty="0"/>
              <a:t> </a:t>
            </a:r>
            <a:r>
              <a:rPr b="1" dirty="0"/>
              <a:t>formula</a:t>
            </a:r>
            <a:r>
              <a:rPr dirty="0"/>
              <a:t> to compute the value for each realization of the simulation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Tips on Building Simulations</a:t>
            </a:r>
          </a:p>
        </p:txBody>
      </p:sp>
      <p:sp>
        <p:nvSpPr>
          <p:cNvPr id="3" name="Content Placeholder 2"/>
          <p:cNvSpPr>
            <a:spLocks noGrp="1"/>
          </p:cNvSpPr>
          <p:nvPr>
            <p:ph idx="1"/>
          </p:nvPr>
        </p:nvSpPr>
        <p:spPr/>
        <p:txBody>
          <a:bodyPr>
            <a:normAutofit fontScale="92500"/>
          </a:bodyPr>
          <a:lstStyle/>
          <a:p>
            <a:pPr marL="0" lvl="0" indent="0">
              <a:buNone/>
            </a:pPr>
            <a:r>
              <a:rPr dirty="0"/>
              <a:t>Creating, testing and debugging simulation software can be tricky given the stochastic nature of simulation</a:t>
            </a:r>
          </a:p>
          <a:p>
            <a:pPr lvl="0"/>
            <a:r>
              <a:rPr dirty="0"/>
              <a:t>Build your simulation as a series of small, easily tested, chunks</a:t>
            </a:r>
          </a:p>
          <a:p>
            <a:pPr lvl="0"/>
            <a:r>
              <a:rPr dirty="0"/>
              <a:t>Test each small functional unit individually, including at least testing some typical cases, as well as boundary or extreme cases</a:t>
            </a:r>
          </a:p>
          <a:p>
            <a:pPr lvl="0"/>
            <a:r>
              <a:rPr dirty="0"/>
              <a:t>Test your overall simulation each time you add a new functional component </a:t>
            </a:r>
            <a:r>
              <a:rPr dirty="0">
                <a:solidFill>
                  <a:srgbClr val="C00000"/>
                </a:solidFill>
              </a:rPr>
              <a:t>- </a:t>
            </a:r>
            <a:r>
              <a:rPr b="1" dirty="0">
                <a:solidFill>
                  <a:srgbClr val="C00000"/>
                </a:solidFill>
              </a:rPr>
              <a:t>avoid big bang integration!</a:t>
            </a:r>
            <a:endParaRPr dirty="0">
              <a:solidFill>
                <a:srgbClr val="C00000"/>
              </a:solidFill>
            </a:endParaRPr>
          </a:p>
          <a:p>
            <a:pPr lvl="0"/>
            <a:r>
              <a:rPr lang="en-US" dirty="0"/>
              <a:t>Monte Carlo s</a:t>
            </a:r>
            <a:r>
              <a:rPr dirty="0"/>
              <a:t>imulations are inherently stochastic, set a seed </a:t>
            </a:r>
            <a:r>
              <a:rPr lang="en-US" dirty="0"/>
              <a:t>so tests are </a:t>
            </a:r>
            <a:r>
              <a:rPr dirty="0"/>
              <a:t>repeatable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a:xfrm>
            <a:off x="457200" y="1200150"/>
            <a:ext cx="8229600" cy="3668933"/>
          </a:xfrm>
        </p:spPr>
        <p:txBody>
          <a:bodyPr>
            <a:normAutofit fontScale="85000" lnSpcReduction="20000"/>
          </a:bodyPr>
          <a:lstStyle/>
          <a:p>
            <a:pPr marL="0" lvl="0" indent="0">
              <a:buNone/>
            </a:pPr>
            <a:r>
              <a:rPr dirty="0"/>
              <a:t>Sampling is a fundamental process in the collection and analysis of data</a:t>
            </a:r>
          </a:p>
          <a:p>
            <a:pPr lvl="0"/>
            <a:r>
              <a:rPr dirty="0"/>
              <a:t>Sampling is important because we almost never have data on a whole population</a:t>
            </a:r>
          </a:p>
          <a:p>
            <a:pPr lvl="0"/>
            <a:r>
              <a:rPr dirty="0"/>
              <a:t>Sampling must be randomized to preclude biases</a:t>
            </a:r>
          </a:p>
          <a:p>
            <a:pPr lvl="0"/>
            <a:r>
              <a:rPr dirty="0"/>
              <a:t>As sample size increases the standard error of a statistic computed from the sample decreases by the law of large numbers</a:t>
            </a:r>
          </a:p>
          <a:p>
            <a:pPr lvl="0"/>
            <a:r>
              <a:rPr dirty="0"/>
              <a:t>Key points to keep in mind:</a:t>
            </a:r>
          </a:p>
          <a:p>
            <a:pPr lvl="1"/>
            <a:r>
              <a:rPr dirty="0"/>
              <a:t>Understanding sampling is essential to ensure data is representative of the entire population</a:t>
            </a:r>
          </a:p>
          <a:p>
            <a:pPr lvl="1"/>
            <a:r>
              <a:rPr dirty="0"/>
              <a:t>Use inferences on the sample to say something about the population</a:t>
            </a:r>
          </a:p>
          <a:p>
            <a:pPr lvl="1"/>
            <a:r>
              <a:rPr dirty="0"/>
              <a:t>The sample must be randomly drawn from the population</a:t>
            </a:r>
          </a:p>
          <a:p>
            <a:pPr lvl="0"/>
            <a:r>
              <a:rPr dirty="0"/>
              <a:t>Sampling from distribution</a:t>
            </a:r>
            <a:r>
              <a:rPr lang="en-US" dirty="0"/>
              <a:t>s</a:t>
            </a:r>
            <a:r>
              <a:rPr dirty="0"/>
              <a:t> is the building block of </a:t>
            </a:r>
            <a:r>
              <a:rPr lang="en-US" dirty="0"/>
              <a:t>Monte Carlo </a:t>
            </a:r>
            <a:r>
              <a:rPr dirty="0"/>
              <a:t>simulation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Introduction</a:t>
            </a:r>
          </a:p>
        </p:txBody>
      </p:sp>
      <p:sp>
        <p:nvSpPr>
          <p:cNvPr id="3" name="Content Placeholder 2"/>
          <p:cNvSpPr>
            <a:spLocks noGrp="1"/>
          </p:cNvSpPr>
          <p:nvPr>
            <p:ph idx="1"/>
          </p:nvPr>
        </p:nvSpPr>
        <p:spPr>
          <a:xfrm>
            <a:off x="457200" y="1063228"/>
            <a:ext cx="8229600" cy="3940893"/>
          </a:xfrm>
        </p:spPr>
        <p:txBody>
          <a:bodyPr>
            <a:normAutofit fontScale="92500" lnSpcReduction="10000"/>
          </a:bodyPr>
          <a:lstStyle/>
          <a:p>
            <a:pPr marL="0" lvl="0" indent="0">
              <a:buNone/>
            </a:pPr>
            <a:r>
              <a:rPr dirty="0"/>
              <a:t>Sampling is a fundamental process in the collection and analysis of data</a:t>
            </a:r>
          </a:p>
          <a:p>
            <a:pPr lvl="0"/>
            <a:r>
              <a:rPr dirty="0"/>
              <a:t>Sampling is important because we almost never have data on an entire population</a:t>
            </a:r>
          </a:p>
          <a:p>
            <a:pPr lvl="0"/>
            <a:r>
              <a:rPr b="1" dirty="0"/>
              <a:t>Sampling must be randomized</a:t>
            </a:r>
            <a:r>
              <a:rPr dirty="0"/>
              <a:t> to preclude biases</a:t>
            </a:r>
          </a:p>
          <a:p>
            <a:pPr lvl="0"/>
            <a:r>
              <a:rPr dirty="0"/>
              <a:t>As sample size increases, the standard error decreases by the </a:t>
            </a:r>
            <a:r>
              <a:rPr b="1" dirty="0"/>
              <a:t>law of large numbers</a:t>
            </a:r>
            <a:endParaRPr lang="en-US" b="1" dirty="0"/>
          </a:p>
          <a:p>
            <a:pPr lvl="0"/>
            <a:r>
              <a:rPr lang="en-US" dirty="0"/>
              <a:t>In many cases it is not only impractical, but impossible to collect data from the entire population</a:t>
            </a:r>
          </a:p>
          <a:p>
            <a:pPr lvl="0"/>
            <a:r>
              <a:rPr lang="en-US" dirty="0"/>
              <a:t>We nearly always work with samples, rather than the entire population.</a:t>
            </a:r>
          </a:p>
          <a:p>
            <a:pPr lvl="0"/>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Introduction</a:t>
            </a:r>
          </a:p>
        </p:txBody>
      </p:sp>
      <p:sp>
        <p:nvSpPr>
          <p:cNvPr id="3" name="Content Placeholder 2"/>
          <p:cNvSpPr>
            <a:spLocks noGrp="1"/>
          </p:cNvSpPr>
          <p:nvPr>
            <p:ph idx="1"/>
          </p:nvPr>
        </p:nvSpPr>
        <p:spPr>
          <a:xfrm>
            <a:off x="457200" y="1063228"/>
            <a:ext cx="8229600" cy="3940893"/>
          </a:xfrm>
        </p:spPr>
        <p:txBody>
          <a:bodyPr>
            <a:normAutofit/>
          </a:bodyPr>
          <a:lstStyle/>
          <a:p>
            <a:pPr marL="0" lvl="0" indent="0">
              <a:buNone/>
            </a:pPr>
            <a:r>
              <a:rPr dirty="0"/>
              <a:t>Sampling is a fundamental process in the collection and analysis of data</a:t>
            </a:r>
          </a:p>
          <a:p>
            <a:pPr lvl="0"/>
            <a:r>
              <a:rPr dirty="0"/>
              <a:t>Key points to keep in mind:</a:t>
            </a:r>
          </a:p>
          <a:p>
            <a:pPr lvl="1"/>
            <a:r>
              <a:rPr dirty="0"/>
              <a:t>Understanding sampling is essential to ensure data is representative of the entire population</a:t>
            </a:r>
          </a:p>
          <a:p>
            <a:pPr lvl="1"/>
            <a:r>
              <a:rPr dirty="0"/>
              <a:t>Inferences on the sample say something about the population</a:t>
            </a:r>
          </a:p>
          <a:p>
            <a:pPr lvl="1"/>
            <a:r>
              <a:rPr dirty="0"/>
              <a:t>The sample must be randomly drawn from the population</a:t>
            </a:r>
          </a:p>
          <a:p>
            <a:pPr lvl="0"/>
            <a:r>
              <a:rPr dirty="0"/>
              <a:t>Sampling from distributions is the building block of simulation</a:t>
            </a:r>
          </a:p>
          <a:p>
            <a:pPr lvl="0"/>
            <a:r>
              <a:rPr dirty="0"/>
              <a:t>We will take up the topic of resampling later</a:t>
            </a:r>
          </a:p>
        </p:txBody>
      </p:sp>
    </p:spTree>
    <p:extLst>
      <p:ext uri="{BB962C8B-B14F-4D97-AF65-F5344CB8AC3E}">
        <p14:creationId xmlns:p14="http://schemas.microsoft.com/office/powerpoint/2010/main" val="84885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Sampling Example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14088582"/>
              </p:ext>
            </p:extLst>
          </p:nvPr>
        </p:nvGraphicFramePr>
        <p:xfrm>
          <a:off x="457200" y="1097041"/>
          <a:ext cx="8229600" cy="38404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0">
                <a:tc>
                  <a:txBody>
                    <a:bodyPr/>
                    <a:lstStyle/>
                    <a:p>
                      <a:pPr marL="0" lvl="0" indent="0">
                        <a:buNone/>
                      </a:pPr>
                      <a:r>
                        <a:rPr sz="1800"/>
                        <a:t>Use Case</a:t>
                      </a:r>
                    </a:p>
                  </a:txBody>
                  <a:tcPr/>
                </a:tc>
                <a:tc>
                  <a:txBody>
                    <a:bodyPr/>
                    <a:lstStyle/>
                    <a:p>
                      <a:pPr marL="0" lvl="0" indent="0">
                        <a:buNone/>
                      </a:pPr>
                      <a:r>
                        <a:rPr sz="1800"/>
                        <a:t>Sample</a:t>
                      </a:r>
                    </a:p>
                  </a:txBody>
                  <a:tcPr/>
                </a:tc>
                <a:tc>
                  <a:txBody>
                    <a:bodyPr/>
                    <a:lstStyle/>
                    <a:p>
                      <a:pPr marL="0" lvl="0" indent="0">
                        <a:buNone/>
                      </a:pPr>
                      <a:r>
                        <a:rPr sz="1800"/>
                        <a:t>Population</a:t>
                      </a:r>
                    </a:p>
                  </a:txBody>
                  <a:tcPr/>
                </a:tc>
                <a:extLst>
                  <a:ext uri="{0D108BD9-81ED-4DB2-BD59-A6C34878D82A}">
                    <a16:rowId xmlns:a16="http://schemas.microsoft.com/office/drawing/2014/main" val="10000"/>
                  </a:ext>
                </a:extLst>
              </a:tr>
              <a:tr h="0">
                <a:tc>
                  <a:txBody>
                    <a:bodyPr/>
                    <a:lstStyle/>
                    <a:p>
                      <a:pPr marL="0" lvl="0" indent="0">
                        <a:buNone/>
                      </a:pPr>
                      <a:r>
                        <a:rPr sz="1800"/>
                        <a:t>A/B Testing</a:t>
                      </a:r>
                    </a:p>
                  </a:txBody>
                  <a:tcPr/>
                </a:tc>
                <a:tc>
                  <a:txBody>
                    <a:bodyPr/>
                    <a:lstStyle/>
                    <a:p>
                      <a:pPr marL="0" lvl="0" indent="0">
                        <a:buNone/>
                      </a:pPr>
                      <a:r>
                        <a:rPr sz="1800"/>
                        <a:t>The users we show either web sites A or B</a:t>
                      </a:r>
                    </a:p>
                  </a:txBody>
                  <a:tcPr/>
                </a:tc>
                <a:tc>
                  <a:txBody>
                    <a:bodyPr/>
                    <a:lstStyle/>
                    <a:p>
                      <a:pPr marL="0" lvl="0" indent="0">
                        <a:buNone/>
                      </a:pPr>
                      <a:r>
                        <a:rPr sz="1800"/>
                        <a:t>All possible users, past present and future</a:t>
                      </a:r>
                    </a:p>
                  </a:txBody>
                  <a:tcPr/>
                </a:tc>
                <a:extLst>
                  <a:ext uri="{0D108BD9-81ED-4DB2-BD59-A6C34878D82A}">
                    <a16:rowId xmlns:a16="http://schemas.microsoft.com/office/drawing/2014/main" val="10001"/>
                  </a:ext>
                </a:extLst>
              </a:tr>
              <a:tr h="0">
                <a:tc>
                  <a:txBody>
                    <a:bodyPr/>
                    <a:lstStyle/>
                    <a:p>
                      <a:pPr marL="0" lvl="0" indent="0">
                        <a:buNone/>
                      </a:pPr>
                      <a:r>
                        <a:rPr sz="1800"/>
                        <a:t>World Cup Soccer</a:t>
                      </a:r>
                    </a:p>
                  </a:txBody>
                  <a:tcPr/>
                </a:tc>
                <a:tc>
                  <a:txBody>
                    <a:bodyPr/>
                    <a:lstStyle/>
                    <a:p>
                      <a:pPr marL="0" lvl="0" indent="0">
                        <a:buNone/>
                      </a:pPr>
                      <a:r>
                        <a:rPr sz="1800"/>
                        <a:t>32 teams which qualify in one season</a:t>
                      </a:r>
                    </a:p>
                  </a:txBody>
                  <a:tcPr/>
                </a:tc>
                <a:tc>
                  <a:txBody>
                    <a:bodyPr/>
                    <a:lstStyle/>
                    <a:p>
                      <a:pPr marL="0" lvl="0" indent="0">
                        <a:buNone/>
                      </a:pPr>
                      <a:r>
                        <a:rPr sz="1800"/>
                        <a:t>All national teams in past, present and future years</a:t>
                      </a:r>
                    </a:p>
                  </a:txBody>
                  <a:tcPr/>
                </a:tc>
                <a:extLst>
                  <a:ext uri="{0D108BD9-81ED-4DB2-BD59-A6C34878D82A}">
                    <a16:rowId xmlns:a16="http://schemas.microsoft.com/office/drawing/2014/main" val="10002"/>
                  </a:ext>
                </a:extLst>
              </a:tr>
              <a:tr h="0">
                <a:tc>
                  <a:txBody>
                    <a:bodyPr/>
                    <a:lstStyle/>
                    <a:p>
                      <a:pPr marL="0" lvl="0" indent="0">
                        <a:buNone/>
                      </a:pPr>
                      <a:r>
                        <a:rPr sz="1800"/>
                        <a:t>Average height of data science students</a:t>
                      </a:r>
                    </a:p>
                  </a:txBody>
                  <a:tcPr/>
                </a:tc>
                <a:tc>
                  <a:txBody>
                    <a:bodyPr/>
                    <a:lstStyle/>
                    <a:p>
                      <a:pPr marL="0" lvl="0" indent="0">
                        <a:buNone/>
                      </a:pPr>
                      <a:r>
                        <a:rPr sz="1800"/>
                        <a:t>Students in a data science class</a:t>
                      </a:r>
                    </a:p>
                  </a:txBody>
                  <a:tcPr/>
                </a:tc>
                <a:tc>
                  <a:txBody>
                    <a:bodyPr/>
                    <a:lstStyle/>
                    <a:p>
                      <a:pPr marL="0" lvl="0" indent="0">
                        <a:buNone/>
                      </a:pPr>
                      <a:r>
                        <a:rPr sz="1800"/>
                        <a:t>All students taking data science classes world wide</a:t>
                      </a:r>
                    </a:p>
                  </a:txBody>
                  <a:tcPr/>
                </a:tc>
                <a:extLst>
                  <a:ext uri="{0D108BD9-81ED-4DB2-BD59-A6C34878D82A}">
                    <a16:rowId xmlns:a16="http://schemas.microsoft.com/office/drawing/2014/main" val="10003"/>
                  </a:ext>
                </a:extLst>
              </a:tr>
              <a:tr h="0">
                <a:tc>
                  <a:txBody>
                    <a:bodyPr/>
                    <a:lstStyle/>
                    <a:p>
                      <a:pPr marL="0" lvl="0" indent="0">
                        <a:buNone/>
                      </a:pPr>
                      <a:r>
                        <a:rPr sz="1800"/>
                        <a:t>Tolerances of a manufactured part</a:t>
                      </a:r>
                    </a:p>
                  </a:txBody>
                  <a:tcPr/>
                </a:tc>
                <a:tc>
                  <a:txBody>
                    <a:bodyPr/>
                    <a:lstStyle/>
                    <a:p>
                      <a:pPr marL="0" lvl="0" indent="0">
                        <a:buNone/>
                      </a:pPr>
                      <a:r>
                        <a:rPr sz="1800"/>
                        <a:t>Samples taken from production lines</a:t>
                      </a:r>
                    </a:p>
                  </a:txBody>
                  <a:tcPr/>
                </a:tc>
                <a:tc>
                  <a:txBody>
                    <a:bodyPr/>
                    <a:lstStyle/>
                    <a:p>
                      <a:pPr marL="0" lvl="0" indent="0">
                        <a:buNone/>
                      </a:pPr>
                      <a:r>
                        <a:rPr sz="1800"/>
                        <a:t>All parts manufactured in the past, present and future</a:t>
                      </a:r>
                    </a:p>
                  </a:txBody>
                  <a:tcPr/>
                </a:tc>
                <a:extLst>
                  <a:ext uri="{0D108BD9-81ED-4DB2-BD59-A6C34878D82A}">
                    <a16:rowId xmlns:a16="http://schemas.microsoft.com/office/drawing/2014/main" val="10004"/>
                  </a:ext>
                </a:extLst>
              </a:tr>
              <a:tr h="0">
                <a:tc>
                  <a:txBody>
                    <a:bodyPr/>
                    <a:lstStyle/>
                    <a:p>
                      <a:pPr marL="0" lvl="0" indent="0">
                        <a:buNone/>
                      </a:pPr>
                      <a:r>
                        <a:rPr sz="1800"/>
                        <a:t>Numbers of a species in a habitat</a:t>
                      </a:r>
                    </a:p>
                  </a:txBody>
                  <a:tcPr/>
                </a:tc>
                <a:tc>
                  <a:txBody>
                    <a:bodyPr/>
                    <a:lstStyle/>
                    <a:p>
                      <a:pPr marL="0" lvl="0" indent="0">
                        <a:buNone/>
                      </a:pPr>
                      <a:r>
                        <a:rPr sz="1800"/>
                        <a:t>Population counts from sampled habitats</a:t>
                      </a:r>
                    </a:p>
                  </a:txBody>
                  <a:tcPr/>
                </a:tc>
                <a:tc>
                  <a:txBody>
                    <a:bodyPr/>
                    <a:lstStyle/>
                    <a:p>
                      <a:pPr marL="0" lvl="0" indent="0">
                        <a:buNone/>
                      </a:pPr>
                      <a:r>
                        <a:rPr sz="1800" dirty="0"/>
                        <a:t>All possible habitats in the past, present and future</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Importance of Random Sampling</a:t>
            </a:r>
          </a:p>
        </p:txBody>
      </p:sp>
      <p:sp>
        <p:nvSpPr>
          <p:cNvPr id="3" name="Content Placeholder 2"/>
          <p:cNvSpPr>
            <a:spLocks noGrp="1"/>
          </p:cNvSpPr>
          <p:nvPr>
            <p:ph idx="1"/>
          </p:nvPr>
        </p:nvSpPr>
        <p:spPr>
          <a:xfrm>
            <a:off x="457200" y="1063229"/>
            <a:ext cx="8229600" cy="3874292"/>
          </a:xfrm>
        </p:spPr>
        <p:txBody>
          <a:bodyPr>
            <a:normAutofit fontScale="92500" lnSpcReduction="20000"/>
          </a:bodyPr>
          <a:lstStyle/>
          <a:p>
            <a:pPr marL="0" lvl="0" indent="0">
              <a:buNone/>
            </a:pPr>
            <a:r>
              <a:rPr dirty="0"/>
              <a:t>All statistical methods rely on the use of </a:t>
            </a:r>
            <a:r>
              <a:rPr b="1" dirty="0"/>
              <a:t>randomized unbiased samples</a:t>
            </a:r>
          </a:p>
          <a:p>
            <a:pPr lvl="0"/>
            <a:r>
              <a:rPr dirty="0"/>
              <a:t>Failure to randomized samples violates many key assumptions of statistical models</a:t>
            </a:r>
          </a:p>
          <a:p>
            <a:pPr lvl="0"/>
            <a:r>
              <a:rPr dirty="0"/>
              <a:t>An understanding of proper use of sampling methods is essential to statistical inference</a:t>
            </a:r>
          </a:p>
          <a:p>
            <a:pPr lvl="0"/>
            <a:r>
              <a:rPr dirty="0"/>
              <a:t>Most commonly used machine learning algorithms assume that training data are </a:t>
            </a:r>
            <a:r>
              <a:rPr b="1" dirty="0"/>
              <a:t>unbiased</a:t>
            </a:r>
            <a:r>
              <a:rPr dirty="0"/>
              <a:t> and </a:t>
            </a:r>
            <a:r>
              <a:rPr b="1" dirty="0"/>
              <a:t>independent and identically distributed (</a:t>
            </a:r>
            <a:r>
              <a:rPr b="1" dirty="0" err="1"/>
              <a:t>iid</a:t>
            </a:r>
            <a:r>
              <a:rPr b="1" dirty="0"/>
              <a:t>)</a:t>
            </a:r>
          </a:p>
          <a:p>
            <a:pPr lvl="1"/>
            <a:r>
              <a:rPr dirty="0"/>
              <a:t>These conditions are only met if training data sample is randomized</a:t>
            </a:r>
          </a:p>
          <a:p>
            <a:pPr lvl="1"/>
            <a:r>
              <a:rPr dirty="0"/>
              <a:t>Otherwise, the training data will be biased and not represent the underlying process distribution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Sampling Distributions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034005"/>
                <a:ext cx="8229600" cy="3903516"/>
              </a:xfrm>
            </p:spPr>
            <p:txBody>
              <a:bodyPr>
                <a:normAutofit/>
              </a:bodyPr>
              <a:lstStyle/>
              <a:p>
                <a:pPr marL="0" lvl="0" indent="0">
                  <a:buNone/>
                </a:pPr>
                <a:r>
                  <a:rPr sz="2000" dirty="0"/>
                  <a:t>Sampling of a population is done from an unknown </a:t>
                </a:r>
                <a:r>
                  <a:rPr sz="2000" b="1" dirty="0"/>
                  <a:t>population distribution</a:t>
                </a:r>
                <a:r>
                  <a:rPr sz="2000" dirty="0"/>
                  <a:t>, </a:t>
                </a:r>
                <a14:m>
                  <m:oMath xmlns:m="http://schemas.openxmlformats.org/officeDocument/2006/math">
                    <m:r>
                      <a:rPr sz="2000">
                        <a:latin typeface="Cambria Math" panose="02040503050406030204" pitchFamily="18" charset="0"/>
                      </a:rPr>
                      <m:t>ℱ</m:t>
                    </m:r>
                  </m:oMath>
                </a14:m>
                <a:endParaRPr sz="2000" dirty="0"/>
              </a:p>
              <a:p>
                <a:pPr lvl="0"/>
                <a:r>
                  <a:rPr sz="2000" dirty="0"/>
                  <a:t>Any statistic, </a:t>
                </a:r>
                <a14:m>
                  <m:oMath xmlns:m="http://schemas.openxmlformats.org/officeDocument/2006/math">
                    <m:r>
                      <a:rPr sz="2000">
                        <a:latin typeface="Cambria Math" panose="02040503050406030204" pitchFamily="18" charset="0"/>
                      </a:rPr>
                      <m:t>𝑠</m:t>
                    </m:r>
                  </m:oMath>
                </a14:m>
                <a:r>
                  <a:rPr sz="2000" dirty="0"/>
                  <a:t>, we compute for the generating process is based on a sample, </a:t>
                </a:r>
                <a14:m>
                  <m:oMath xmlns:m="http://schemas.openxmlformats.org/officeDocument/2006/math">
                    <m:acc>
                      <m:accPr>
                        <m:chr m:val="̂"/>
                        <m:ctrlPr>
                          <a:rPr sz="2000" i="1">
                            <a:latin typeface="Cambria Math" panose="02040503050406030204" pitchFamily="18" charset="0"/>
                          </a:rPr>
                        </m:ctrlPr>
                      </m:accPr>
                      <m:e>
                        <m:r>
                          <a:rPr sz="2000">
                            <a:latin typeface="Cambria Math" panose="02040503050406030204" pitchFamily="18" charset="0"/>
                          </a:rPr>
                          <m:t>ℱ</m:t>
                        </m:r>
                      </m:e>
                    </m:acc>
                  </m:oMath>
                </a14:m>
                <a:endParaRPr sz="2000" dirty="0"/>
              </a:p>
              <a:p>
                <a:pPr lvl="0"/>
                <a:r>
                  <a:rPr sz="2000" dirty="0"/>
                  <a:t>The statistic is an approximation, of a </a:t>
                </a:r>
                <a:r>
                  <a:rPr sz="2000" b="1" dirty="0"/>
                  <a:t>population parameter</a:t>
                </a:r>
                <a:endParaRPr lang="en-US" sz="2000" b="1" dirty="0"/>
              </a:p>
              <a:p>
                <a:pPr lvl="0"/>
                <a:r>
                  <a:rPr lang="en-US" sz="2000" dirty="0"/>
                  <a:t>Example:</a:t>
                </a:r>
                <a:endParaRPr sz="2000" dirty="0"/>
              </a:p>
              <a:p>
                <a:pPr lvl="1"/>
                <a:r>
                  <a:rPr lang="en-US" sz="2000" dirty="0"/>
                  <a:t>T</a:t>
                </a:r>
                <a:r>
                  <a:rPr sz="2000" dirty="0"/>
                  <a:t>he </a:t>
                </a:r>
                <a:r>
                  <a:rPr sz="2000" b="1" dirty="0"/>
                  <a:t>population mean</a:t>
                </a:r>
                <a:r>
                  <a:rPr sz="2000" dirty="0"/>
                  <a:t> is </a:t>
                </a:r>
                <a14:m>
                  <m:oMath xmlns:m="http://schemas.openxmlformats.org/officeDocument/2006/math">
                    <m:r>
                      <a:rPr sz="2000">
                        <a:latin typeface="Cambria Math" panose="02040503050406030204" pitchFamily="18" charset="0"/>
                      </a:rPr>
                      <m:t>𝜇</m:t>
                    </m:r>
                  </m:oMath>
                </a14:m>
                <a:endParaRPr sz="2000" dirty="0"/>
              </a:p>
              <a:p>
                <a:pPr lvl="1"/>
                <a:r>
                  <a:rPr sz="2000" dirty="0"/>
                  <a:t>Whereas, the </a:t>
                </a:r>
                <a:r>
                  <a:rPr sz="2000" b="1" dirty="0"/>
                  <a:t>sample estimate</a:t>
                </a:r>
                <a:r>
                  <a:rPr sz="2000" dirty="0"/>
                  <a:t> is </a:t>
                </a:r>
                <a14:m>
                  <m:oMath xmlns:m="http://schemas.openxmlformats.org/officeDocument/2006/math">
                    <m:acc>
                      <m:accPr>
                        <m:chr m:val="‾"/>
                        <m:ctrlPr>
                          <a:rPr sz="2000" i="1">
                            <a:latin typeface="Cambria Math" panose="02040503050406030204" pitchFamily="18" charset="0"/>
                          </a:rPr>
                        </m:ctrlPr>
                      </m:accPr>
                      <m:e>
                        <m:r>
                          <a:rPr sz="2000">
                            <a:latin typeface="Cambria Math" panose="02040503050406030204" pitchFamily="18" charset="0"/>
                          </a:rPr>
                          <m:t>𝑥</m:t>
                        </m:r>
                      </m:e>
                    </m:acc>
                  </m:oMath>
                </a14:m>
                <a:endParaRPr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034005"/>
                <a:ext cx="8229600" cy="3903516"/>
              </a:xfrm>
              <a:blipFill>
                <a:blip r:embed="rId2"/>
                <a:stretch>
                  <a:fillRect l="-741" t="-938"/>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580</TotalTime>
  <Words>3007</Words>
  <Application>Microsoft Office PowerPoint</Application>
  <PresentationFormat>On-screen Show (16:9)</PresentationFormat>
  <Paragraphs>303</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Cambria Math</vt:lpstr>
      <vt:lpstr>Office Theme</vt:lpstr>
      <vt:lpstr>Sampling and Simulation</vt:lpstr>
      <vt:lpstr>Review</vt:lpstr>
      <vt:lpstr>Review</vt:lpstr>
      <vt:lpstr>Review</vt:lpstr>
      <vt:lpstr>Introduction</vt:lpstr>
      <vt:lpstr>Introduction</vt:lpstr>
      <vt:lpstr>Sampling Example</vt:lpstr>
      <vt:lpstr>Importance of Random Sampling</vt:lpstr>
      <vt:lpstr>Sampling Distributions</vt:lpstr>
      <vt:lpstr>Sampling Distributions</vt:lpstr>
      <vt:lpstr>Sampling Distributions</vt:lpstr>
      <vt:lpstr>Sampling and the Law of Large Numbers</vt:lpstr>
      <vt:lpstr>Sampling and the Law of Large Numbers</vt:lpstr>
      <vt:lpstr>Sampling and the Law of Large Numbers</vt:lpstr>
      <vt:lpstr>Sampling and the Law of Large Numbers</vt:lpstr>
      <vt:lpstr>Sampling and the Law of Large Numbers</vt:lpstr>
      <vt:lpstr>The Central Limit Theorem (CLT)</vt:lpstr>
      <vt:lpstr>Importance of the CLT</vt:lpstr>
      <vt:lpstr>Example of CLT</vt:lpstr>
      <vt:lpstr>Example CLT</vt:lpstr>
      <vt:lpstr>Standard Error and Convergence for a Normal Distribution</vt:lpstr>
      <vt:lpstr>Standard Error and Convergence for a Normal Distribution</vt:lpstr>
      <vt:lpstr>Convergence and Standard Errors for a Normal Distribution</vt:lpstr>
      <vt:lpstr>Sampling Strategies</vt:lpstr>
      <vt:lpstr>Bernoulli Sampling</vt:lpstr>
      <vt:lpstr>Bernoulli Sampling</vt:lpstr>
      <vt:lpstr>Bernoulli Sampling</vt:lpstr>
      <vt:lpstr>Bernoulli Sampling</vt:lpstr>
      <vt:lpstr>Sampling Grouped Data</vt:lpstr>
      <vt:lpstr>Stratified Sampling</vt:lpstr>
      <vt:lpstr>Stratified Sampling</vt:lpstr>
      <vt:lpstr>Example</vt:lpstr>
      <vt:lpstr>Cluster Sampling</vt:lpstr>
      <vt:lpstr>Cluster Sampling</vt:lpstr>
      <vt:lpstr>Cluster Sampling</vt:lpstr>
      <vt:lpstr>Systematic Sampling</vt:lpstr>
      <vt:lpstr>A Few More Thoughts on Sampling</vt:lpstr>
      <vt:lpstr>Introduction to Simulation</vt:lpstr>
      <vt:lpstr>Introduction to Simulation</vt:lpstr>
      <vt:lpstr>Representation as a Directed Acyclic Graphical Model</vt:lpstr>
      <vt:lpstr>Representation as a Directed Acyclic Graphical Model</vt:lpstr>
      <vt:lpstr>Sandwich Shop Simulation</vt:lpstr>
      <vt:lpstr>Sandwich Shop Simulation</vt:lpstr>
      <vt:lpstr>Tips on Building Simulations</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 and Simulation</dc:title>
  <dc:creator>Steve Elston</dc:creator>
  <cp:keywords/>
  <cp:lastModifiedBy>Stephen Elston</cp:lastModifiedBy>
  <cp:revision>62</cp:revision>
  <dcterms:created xsi:type="dcterms:W3CDTF">2024-08-13T02:55:50Z</dcterms:created>
  <dcterms:modified xsi:type="dcterms:W3CDTF">2024-09-17T02:50:38Z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09/22/2022</vt:lpwstr>
  </property>
  <property fmtid="{D5CDD505-2E9C-101B-9397-08002B2CF9AE}" pid="3" name="output">
    <vt:lpwstr/>
  </property>
</Properties>
</file>