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9FAC-1BEC-4087-B676-5D9DDF25C61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234C-2B15-41C7-8B44-0762390C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234C-2B15-41C7-8B44-0762390C2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hs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8756" y="1782062"/>
            <a:ext cx="5568043" cy="3053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848756" y="4807856"/>
            <a:ext cx="6143171" cy="292949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estimate</a:t>
            </a:r>
            <a:r>
              <a:rPr lang="en-US" dirty="0"/>
              <a:t>s</a:t>
            </a:r>
            <a:r>
              <a:rPr dirty="0"/>
              <a:t> the bootstrap distribution of a 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One Sample </a:t>
            </a:r>
            <a:r>
              <a:rPr dirty="0"/>
              <a:t>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The bootstrap distribution is </a:t>
            </a:r>
            <a:r>
              <a:rPr dirty="0"/>
              <a:t>accumulated</a:t>
            </a:r>
            <a:r>
              <a:rPr lang="en-US" dirty="0"/>
              <a:t> by this simple algorithm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lang="en-US" dirty="0"/>
              <a:t>From the n original observations, </a:t>
            </a:r>
            <a:r>
              <a:rPr b="1" dirty="0"/>
              <a:t>Bernoulli sample</a:t>
            </a:r>
            <a:r>
              <a:rPr lang="en-US" b="1" dirty="0"/>
              <a:t> with replacement</a:t>
            </a:r>
            <a:r>
              <a:rPr dirty="0"/>
              <a:t> </a:t>
            </a:r>
            <a:r>
              <a:rPr lang="en-US" dirty="0"/>
              <a:t>sample </a:t>
            </a:r>
            <a:r>
              <a:rPr dirty="0"/>
              <a:t>size n</a:t>
            </a:r>
            <a:endParaRPr lang="en-US" dirty="0"/>
          </a:p>
          <a:p>
            <a:pPr lvl="1"/>
            <a:r>
              <a:rPr b="1" dirty="0"/>
              <a:t>Resample is the same size as the original data sample</a:t>
            </a:r>
            <a:r>
              <a:rPr lang="en-US" b="1" dirty="0"/>
              <a:t>!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C</a:t>
            </a:r>
            <a:r>
              <a:rPr dirty="0"/>
              <a:t>ompute the statistic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the</a:t>
            </a:r>
            <a:r>
              <a:rPr dirty="0"/>
              <a:t>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dirty="0"/>
              <a:t>The mean of the </a:t>
            </a:r>
            <a:r>
              <a:rPr lang="en-US" dirty="0"/>
              <a:t>bootstrap distribution</a:t>
            </a:r>
            <a:r>
              <a:rPr dirty="0"/>
              <a:t> is the bootstrap point estimate of the statistic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B258A-9C65-4552-A7FC-F35801AA52B7}"/>
              </a:ext>
            </a:extLst>
          </p:cNvPr>
          <p:cNvSpPr/>
          <p:nvPr/>
        </p:nvSpPr>
        <p:spPr>
          <a:xfrm>
            <a:off x="6427470" y="71501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1ACB8-4BBD-42CD-AE23-B486F34B9532}"/>
              </a:ext>
            </a:extLst>
          </p:cNvPr>
          <p:cNvSpPr/>
          <p:nvPr/>
        </p:nvSpPr>
        <p:spPr>
          <a:xfrm>
            <a:off x="32727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35CB6-C66D-41D6-9A5C-C8A719C5FE7B}"/>
              </a:ext>
            </a:extLst>
          </p:cNvPr>
          <p:cNvSpPr/>
          <p:nvPr/>
        </p:nvSpPr>
        <p:spPr>
          <a:xfrm>
            <a:off x="36233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19053-C88B-403C-B6B7-214BC7C96AC3}"/>
              </a:ext>
            </a:extLst>
          </p:cNvPr>
          <p:cNvSpPr/>
          <p:nvPr/>
        </p:nvSpPr>
        <p:spPr>
          <a:xfrm>
            <a:off x="39738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DE35-10EA-415D-9EE6-FE4523A8CD65}"/>
              </a:ext>
            </a:extLst>
          </p:cNvPr>
          <p:cNvSpPr/>
          <p:nvPr/>
        </p:nvSpPr>
        <p:spPr>
          <a:xfrm>
            <a:off x="43243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AE916-A022-45BD-940A-0E09E65A0837}"/>
              </a:ext>
            </a:extLst>
          </p:cNvPr>
          <p:cNvSpPr/>
          <p:nvPr/>
        </p:nvSpPr>
        <p:spPr>
          <a:xfrm>
            <a:off x="467487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A27E7-5B7D-4FD5-88FC-99C7B30FA308}"/>
              </a:ext>
            </a:extLst>
          </p:cNvPr>
          <p:cNvSpPr/>
          <p:nvPr/>
        </p:nvSpPr>
        <p:spPr>
          <a:xfrm>
            <a:off x="50253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0B7B-1A9F-4E83-83AA-053A67F1372A}"/>
              </a:ext>
            </a:extLst>
          </p:cNvPr>
          <p:cNvSpPr/>
          <p:nvPr/>
        </p:nvSpPr>
        <p:spPr>
          <a:xfrm>
            <a:off x="53759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D4A64-9A7D-444E-B202-218C576A42D5}"/>
              </a:ext>
            </a:extLst>
          </p:cNvPr>
          <p:cNvSpPr/>
          <p:nvPr/>
        </p:nvSpPr>
        <p:spPr>
          <a:xfrm>
            <a:off x="57264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703B9-FB5C-4A03-8FA9-D4FB73A115CA}"/>
              </a:ext>
            </a:extLst>
          </p:cNvPr>
          <p:cNvSpPr/>
          <p:nvPr/>
        </p:nvSpPr>
        <p:spPr>
          <a:xfrm>
            <a:off x="60769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5B78C-A979-49DC-9910-6E9DD08B766C}"/>
              </a:ext>
            </a:extLst>
          </p:cNvPr>
          <p:cNvSpPr/>
          <p:nvPr/>
        </p:nvSpPr>
        <p:spPr>
          <a:xfrm>
            <a:off x="64312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0C1F5-BC60-4158-BAC4-4CA93202E435}"/>
              </a:ext>
            </a:extLst>
          </p:cNvPr>
          <p:cNvSpPr/>
          <p:nvPr/>
        </p:nvSpPr>
        <p:spPr>
          <a:xfrm>
            <a:off x="32766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F84E6-9E93-42B8-A2D9-CA0CD2CEE513}"/>
              </a:ext>
            </a:extLst>
          </p:cNvPr>
          <p:cNvSpPr/>
          <p:nvPr/>
        </p:nvSpPr>
        <p:spPr>
          <a:xfrm>
            <a:off x="36271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15593-695A-411A-832C-0C217918F4DF}"/>
              </a:ext>
            </a:extLst>
          </p:cNvPr>
          <p:cNvSpPr/>
          <p:nvPr/>
        </p:nvSpPr>
        <p:spPr>
          <a:xfrm>
            <a:off x="39776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4F1C4-41CD-4110-BC1C-85D363EDE975}"/>
              </a:ext>
            </a:extLst>
          </p:cNvPr>
          <p:cNvSpPr/>
          <p:nvPr/>
        </p:nvSpPr>
        <p:spPr>
          <a:xfrm>
            <a:off x="43281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B55EA-85A2-4BFC-9685-F122B7266600}"/>
              </a:ext>
            </a:extLst>
          </p:cNvPr>
          <p:cNvSpPr/>
          <p:nvPr/>
        </p:nvSpPr>
        <p:spPr>
          <a:xfrm>
            <a:off x="46786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B735A-8DE7-4971-A415-22BFFCDA3BDD}"/>
              </a:ext>
            </a:extLst>
          </p:cNvPr>
          <p:cNvSpPr/>
          <p:nvPr/>
        </p:nvSpPr>
        <p:spPr>
          <a:xfrm>
            <a:off x="50292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554A8-72EB-4F1F-875C-384A68DC7B18}"/>
              </a:ext>
            </a:extLst>
          </p:cNvPr>
          <p:cNvSpPr/>
          <p:nvPr/>
        </p:nvSpPr>
        <p:spPr>
          <a:xfrm>
            <a:off x="53797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9C693-0C0D-4B31-A154-4DBC163E1D79}"/>
              </a:ext>
            </a:extLst>
          </p:cNvPr>
          <p:cNvSpPr/>
          <p:nvPr/>
        </p:nvSpPr>
        <p:spPr>
          <a:xfrm>
            <a:off x="57302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4E348-75E5-4387-84B4-C92119FD56CC}"/>
              </a:ext>
            </a:extLst>
          </p:cNvPr>
          <p:cNvSpPr/>
          <p:nvPr/>
        </p:nvSpPr>
        <p:spPr>
          <a:xfrm>
            <a:off x="60807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B2448E-4EE8-4D49-8865-C9D2F172E71A}"/>
              </a:ext>
            </a:extLst>
          </p:cNvPr>
          <p:cNvSpPr/>
          <p:nvPr/>
        </p:nvSpPr>
        <p:spPr>
          <a:xfrm>
            <a:off x="64350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8B385-D56B-4A12-85ED-3368D96B109C}"/>
              </a:ext>
            </a:extLst>
          </p:cNvPr>
          <p:cNvSpPr/>
          <p:nvPr/>
        </p:nvSpPr>
        <p:spPr>
          <a:xfrm>
            <a:off x="32804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2E6A6-CE74-4ED7-9C00-9C12DCCD64F8}"/>
              </a:ext>
            </a:extLst>
          </p:cNvPr>
          <p:cNvSpPr/>
          <p:nvPr/>
        </p:nvSpPr>
        <p:spPr>
          <a:xfrm>
            <a:off x="36309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B1C684-DBC9-4688-93F0-D500CCA5FC59}"/>
              </a:ext>
            </a:extLst>
          </p:cNvPr>
          <p:cNvSpPr/>
          <p:nvPr/>
        </p:nvSpPr>
        <p:spPr>
          <a:xfrm>
            <a:off x="39814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EA758-3DF4-4331-B39A-4A52086A9939}"/>
              </a:ext>
            </a:extLst>
          </p:cNvPr>
          <p:cNvSpPr/>
          <p:nvPr/>
        </p:nvSpPr>
        <p:spPr>
          <a:xfrm>
            <a:off x="43319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2C3C-C9E6-4196-B0F6-8564DAD14F8A}"/>
              </a:ext>
            </a:extLst>
          </p:cNvPr>
          <p:cNvSpPr/>
          <p:nvPr/>
        </p:nvSpPr>
        <p:spPr>
          <a:xfrm>
            <a:off x="46824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157F1-8F20-4AEC-989A-BFCC4A9AF95E}"/>
              </a:ext>
            </a:extLst>
          </p:cNvPr>
          <p:cNvSpPr/>
          <p:nvPr/>
        </p:nvSpPr>
        <p:spPr>
          <a:xfrm>
            <a:off x="50330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D1051-6111-4A55-B64A-A01CC1E5B15B}"/>
              </a:ext>
            </a:extLst>
          </p:cNvPr>
          <p:cNvSpPr/>
          <p:nvPr/>
        </p:nvSpPr>
        <p:spPr>
          <a:xfrm>
            <a:off x="53835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5913E-2B6B-40C7-8DFD-D988F72F4BCD}"/>
              </a:ext>
            </a:extLst>
          </p:cNvPr>
          <p:cNvSpPr/>
          <p:nvPr/>
        </p:nvSpPr>
        <p:spPr>
          <a:xfrm>
            <a:off x="57340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0CA6C-C5A7-4CB1-8631-E74CB5A83F89}"/>
              </a:ext>
            </a:extLst>
          </p:cNvPr>
          <p:cNvSpPr/>
          <p:nvPr/>
        </p:nvSpPr>
        <p:spPr>
          <a:xfrm>
            <a:off x="60845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6A1D4-544F-4051-97E5-5FC2321AEADA}"/>
              </a:ext>
            </a:extLst>
          </p:cNvPr>
          <p:cNvSpPr/>
          <p:nvPr/>
        </p:nvSpPr>
        <p:spPr>
          <a:xfrm>
            <a:off x="643890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1D59B-3F05-4D21-88E9-8C7CE78B5B57}"/>
              </a:ext>
            </a:extLst>
          </p:cNvPr>
          <p:cNvSpPr/>
          <p:nvPr/>
        </p:nvSpPr>
        <p:spPr>
          <a:xfrm>
            <a:off x="328422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96A8A-880B-4759-A679-094A94D3D0B7}"/>
              </a:ext>
            </a:extLst>
          </p:cNvPr>
          <p:cNvSpPr/>
          <p:nvPr/>
        </p:nvSpPr>
        <p:spPr>
          <a:xfrm>
            <a:off x="36347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7D22A9-1B74-493A-8EBB-279C7E56CC71}"/>
              </a:ext>
            </a:extLst>
          </p:cNvPr>
          <p:cNvSpPr/>
          <p:nvPr/>
        </p:nvSpPr>
        <p:spPr>
          <a:xfrm>
            <a:off x="39852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ED5D9B-B302-4CDF-9343-0FA9EC923F2C}"/>
              </a:ext>
            </a:extLst>
          </p:cNvPr>
          <p:cNvSpPr/>
          <p:nvPr/>
        </p:nvSpPr>
        <p:spPr>
          <a:xfrm>
            <a:off x="43357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C8B99-5774-4C65-AFE0-07C287B423C3}"/>
              </a:ext>
            </a:extLst>
          </p:cNvPr>
          <p:cNvSpPr/>
          <p:nvPr/>
        </p:nvSpPr>
        <p:spPr>
          <a:xfrm>
            <a:off x="4668110" y="2498090"/>
            <a:ext cx="36871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02F84-6C93-43B7-816E-5F660567874C}"/>
              </a:ext>
            </a:extLst>
          </p:cNvPr>
          <p:cNvSpPr/>
          <p:nvPr/>
        </p:nvSpPr>
        <p:spPr>
          <a:xfrm>
            <a:off x="5025390" y="2498090"/>
            <a:ext cx="380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2358D-73EA-424C-82C8-E54BAE672955}"/>
              </a:ext>
            </a:extLst>
          </p:cNvPr>
          <p:cNvSpPr/>
          <p:nvPr/>
        </p:nvSpPr>
        <p:spPr>
          <a:xfrm>
            <a:off x="53873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C419A-68A4-4C11-A8FD-7134C42FC221}"/>
              </a:ext>
            </a:extLst>
          </p:cNvPr>
          <p:cNvSpPr/>
          <p:nvPr/>
        </p:nvSpPr>
        <p:spPr>
          <a:xfrm>
            <a:off x="57378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61859E-556B-438E-A1CA-FCC1F8B07E85}"/>
              </a:ext>
            </a:extLst>
          </p:cNvPr>
          <p:cNvSpPr/>
          <p:nvPr/>
        </p:nvSpPr>
        <p:spPr>
          <a:xfrm>
            <a:off x="60883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149A9-A923-47DA-B5F8-2F9B27A49507}"/>
              </a:ext>
            </a:extLst>
          </p:cNvPr>
          <p:cNvSpPr/>
          <p:nvPr/>
        </p:nvSpPr>
        <p:spPr>
          <a:xfrm>
            <a:off x="64350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A9430A-B28B-4ACA-A1BB-9F5791D6FA16}"/>
              </a:ext>
            </a:extLst>
          </p:cNvPr>
          <p:cNvSpPr/>
          <p:nvPr/>
        </p:nvSpPr>
        <p:spPr>
          <a:xfrm>
            <a:off x="3280409" y="3522980"/>
            <a:ext cx="366395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60E113-1E09-4010-AE73-7FD057113A4B}"/>
              </a:ext>
            </a:extLst>
          </p:cNvPr>
          <p:cNvSpPr/>
          <p:nvPr/>
        </p:nvSpPr>
        <p:spPr>
          <a:xfrm>
            <a:off x="36309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37FFE-4DDD-4BA1-B0D2-462444F3DAD2}"/>
              </a:ext>
            </a:extLst>
          </p:cNvPr>
          <p:cNvSpPr/>
          <p:nvPr/>
        </p:nvSpPr>
        <p:spPr>
          <a:xfrm>
            <a:off x="39814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5EE00-40C5-4082-A4C1-9A1011E7B9AA}"/>
              </a:ext>
            </a:extLst>
          </p:cNvPr>
          <p:cNvSpPr/>
          <p:nvPr/>
        </p:nvSpPr>
        <p:spPr>
          <a:xfrm>
            <a:off x="433197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FD25C-8333-4191-8C07-AC89DB565A45}"/>
              </a:ext>
            </a:extLst>
          </p:cNvPr>
          <p:cNvSpPr/>
          <p:nvPr/>
        </p:nvSpPr>
        <p:spPr>
          <a:xfrm>
            <a:off x="46824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A65E0-F0B8-47D2-B9B5-F729159D91A6}"/>
              </a:ext>
            </a:extLst>
          </p:cNvPr>
          <p:cNvSpPr/>
          <p:nvPr/>
        </p:nvSpPr>
        <p:spPr>
          <a:xfrm>
            <a:off x="503301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19E278-0BFD-43AE-939C-CB314A8BDA79}"/>
              </a:ext>
            </a:extLst>
          </p:cNvPr>
          <p:cNvSpPr/>
          <p:nvPr/>
        </p:nvSpPr>
        <p:spPr>
          <a:xfrm>
            <a:off x="53835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AE566-3BA5-475C-AC14-5B4B53923598}"/>
              </a:ext>
            </a:extLst>
          </p:cNvPr>
          <p:cNvSpPr/>
          <p:nvPr/>
        </p:nvSpPr>
        <p:spPr>
          <a:xfrm>
            <a:off x="57340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81C10-BBDE-4F79-8A8B-B7891C060486}"/>
              </a:ext>
            </a:extLst>
          </p:cNvPr>
          <p:cNvSpPr/>
          <p:nvPr/>
        </p:nvSpPr>
        <p:spPr>
          <a:xfrm>
            <a:off x="6076950" y="352298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2E8152-59F7-4CB7-9CC4-961C9A01A668}"/>
              </a:ext>
            </a:extLst>
          </p:cNvPr>
          <p:cNvSpPr txBox="1"/>
          <p:nvPr/>
        </p:nvSpPr>
        <p:spPr>
          <a:xfrm>
            <a:off x="7075172" y="715010"/>
            <a:ext cx="104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/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blipFill>
                <a:blip r:embed="rId2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/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blipFill>
                <a:blip r:embed="rId3"/>
                <a:stretch>
                  <a:fillRect l="-7087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/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blipFill>
                <a:blip r:embed="rId4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/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blipFill>
                <a:blip r:embed="rId5"/>
                <a:stretch>
                  <a:fillRect l="-6923" t="-22449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/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896E1-7002-463C-BAC6-16B2746AD944}"/>
              </a:ext>
            </a:extLst>
          </p:cNvPr>
          <p:cNvSpPr/>
          <p:nvPr/>
        </p:nvSpPr>
        <p:spPr>
          <a:xfrm>
            <a:off x="1690011" y="852171"/>
            <a:ext cx="1606274" cy="281305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28B02F-B08D-40A4-80E0-EDE473EE4AF3}"/>
              </a:ext>
            </a:extLst>
          </p:cNvPr>
          <p:cNvSpPr/>
          <p:nvPr/>
        </p:nvSpPr>
        <p:spPr>
          <a:xfrm>
            <a:off x="2106931" y="855980"/>
            <a:ext cx="1162685" cy="178689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106079-7E28-47A4-9677-BCC2B349DC33}"/>
              </a:ext>
            </a:extLst>
          </p:cNvPr>
          <p:cNvSpPr/>
          <p:nvPr/>
        </p:nvSpPr>
        <p:spPr>
          <a:xfrm>
            <a:off x="2433076" y="855980"/>
            <a:ext cx="847334" cy="117348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15CB88-60C6-4500-BFBB-AA4E88D3E5DB}"/>
              </a:ext>
            </a:extLst>
          </p:cNvPr>
          <p:cNvSpPr/>
          <p:nvPr/>
        </p:nvSpPr>
        <p:spPr>
          <a:xfrm>
            <a:off x="2787406" y="855980"/>
            <a:ext cx="478400" cy="57912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8ADB-2C45-4FE1-AC83-37C96760BE33}"/>
              </a:ext>
            </a:extLst>
          </p:cNvPr>
          <p:cNvSpPr txBox="1"/>
          <p:nvPr/>
        </p:nvSpPr>
        <p:spPr>
          <a:xfrm>
            <a:off x="2802572" y="992009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F6D3A7-4FA1-427A-8D09-2B49EA05253F}"/>
              </a:ext>
            </a:extLst>
          </p:cNvPr>
          <p:cNvSpPr txBox="1"/>
          <p:nvPr/>
        </p:nvSpPr>
        <p:spPr>
          <a:xfrm>
            <a:off x="2413212" y="1302316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0A3-64FF-4E11-8896-355837A6B8B5}"/>
              </a:ext>
            </a:extLst>
          </p:cNvPr>
          <p:cNvSpPr txBox="1"/>
          <p:nvPr/>
        </p:nvSpPr>
        <p:spPr>
          <a:xfrm>
            <a:off x="2074937" y="1665962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53CD0-61E7-4949-99E7-25FA6650F121}"/>
              </a:ext>
            </a:extLst>
          </p:cNvPr>
          <p:cNvSpPr txBox="1"/>
          <p:nvPr/>
        </p:nvSpPr>
        <p:spPr>
          <a:xfrm>
            <a:off x="1679923" y="2120195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b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78D8A6-3CFA-48E1-8F1D-620454ACF21A}"/>
              </a:ext>
            </a:extLst>
          </p:cNvPr>
          <p:cNvSpPr/>
          <p:nvPr/>
        </p:nvSpPr>
        <p:spPr>
          <a:xfrm>
            <a:off x="1388864" y="852170"/>
            <a:ext cx="361951" cy="298704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67568C-2F80-4FB8-A4A8-3AAB5565430B}"/>
              </a:ext>
            </a:extLst>
          </p:cNvPr>
          <p:cNvSpPr txBox="1"/>
          <p:nvPr/>
        </p:nvSpPr>
        <p:spPr>
          <a:xfrm>
            <a:off x="7681405" y="1910030"/>
            <a:ext cx="1416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Mean</a:t>
            </a:r>
          </a:p>
          <a:p>
            <a:r>
              <a:rPr lang="en-US" sz="1600" b="1" dirty="0"/>
              <a:t>Estimates, x</a:t>
            </a:r>
            <a:r>
              <a:rPr lang="en-US" sz="1600" b="1" baseline="-25000" dirty="0"/>
              <a:t>i</a:t>
            </a:r>
            <a:r>
              <a:rPr lang="en-US" sz="1600" b="1" dirty="0"/>
              <a:t>, form bootstrap distribution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284035-BAA5-4DA2-9BAF-BDFAE6545430}"/>
              </a:ext>
            </a:extLst>
          </p:cNvPr>
          <p:cNvSpPr txBox="1"/>
          <p:nvPr/>
        </p:nvSpPr>
        <p:spPr>
          <a:xfrm>
            <a:off x="132648" y="1665962"/>
            <a:ext cx="131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Bootstrap</a:t>
            </a:r>
          </a:p>
          <a:p>
            <a:r>
              <a:rPr lang="en-US" sz="1600" b="1" dirty="0"/>
              <a:t>Resamples with replacement, </a:t>
            </a:r>
            <a:r>
              <a:rPr lang="en-US" sz="1600" b="1" dirty="0" err="1"/>
              <a:t>s</a:t>
            </a:r>
            <a:r>
              <a:rPr lang="en-US" sz="1600" b="1" baseline="-25000" dirty="0" err="1"/>
              <a:t>i</a:t>
            </a:r>
            <a:endParaRPr lang="en-US" sz="1600" b="1" baseline="-250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1BF909A-F5B2-4195-97A7-F034BCAFD0A9}"/>
              </a:ext>
            </a:extLst>
          </p:cNvPr>
          <p:cNvSpPr/>
          <p:nvPr/>
        </p:nvSpPr>
        <p:spPr>
          <a:xfrm flipH="1">
            <a:off x="7172557" y="1214901"/>
            <a:ext cx="479936" cy="26974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7F4E5-AB58-46C8-9890-D9B8011C7312}"/>
              </a:ext>
            </a:extLst>
          </p:cNvPr>
          <p:cNvSpPr txBox="1"/>
          <p:nvPr/>
        </p:nvSpPr>
        <p:spPr>
          <a:xfrm>
            <a:off x="3646804" y="4022986"/>
            <a:ext cx="149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Bootstrap Mean Point 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756C-9BF9-9602-9575-36D18A6B2676}"/>
              </a:ext>
            </a:extLst>
          </p:cNvPr>
          <p:cNvSpPr txBox="1">
            <a:spLocks/>
          </p:cNvSpPr>
          <p:nvPr/>
        </p:nvSpPr>
        <p:spPr>
          <a:xfrm>
            <a:off x="457200" y="52571"/>
            <a:ext cx="8229600" cy="615277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Sample Bootstrap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ED38-93C5-1256-812E-5C40067FF7D0}"/>
              </a:ext>
            </a:extLst>
          </p:cNvPr>
          <p:cNvSpPr txBox="1"/>
          <p:nvPr/>
        </p:nvSpPr>
        <p:spPr>
          <a:xfrm>
            <a:off x="595086" y="4765040"/>
            <a:ext cx="8229600" cy="37846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  <p:extLst>
      <p:ext uri="{BB962C8B-B14F-4D97-AF65-F5344CB8AC3E}">
        <p14:creationId xmlns:p14="http://schemas.microsoft.com/office/powerpoint/2010/main" val="41222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Propoerties</a:t>
            </a:r>
            <a:r>
              <a:rPr dirty="0"/>
              <a:t>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law of large numbers, bootstrap point estimate</a:t>
            </a:r>
            <a:r>
              <a:rPr lang="en-US" dirty="0"/>
              <a:t> of a statistic</a:t>
            </a:r>
            <a:r>
              <a:rPr dirty="0"/>
              <a:t> converges</a:t>
            </a:r>
            <a:r>
              <a:rPr lang="en-US" dirty="0"/>
              <a:t> to the population value</a:t>
            </a:r>
            <a:endParaRPr dirty="0"/>
          </a:p>
          <a:p>
            <a:pPr lvl="0"/>
            <a:r>
              <a:rPr dirty="0"/>
              <a:t>Larger number of resamples </a:t>
            </a:r>
            <a:r>
              <a:rPr lang="en-US" dirty="0"/>
              <a:t>gives better estimate of bootstrap distribution</a:t>
            </a:r>
            <a:endParaRPr dirty="0"/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778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Dataset HSB2 is from the </a:t>
            </a:r>
            <a:r>
              <a:rPr lang="en-US" sz="1600" b="0" i="0" dirty="0">
                <a:solidFill>
                  <a:srgbClr val="3C4858"/>
                </a:solidFill>
                <a:effectLst/>
                <a:hlinkClick r:id="rId2"/>
              </a:rPr>
              <a:t>UCLA Institute for Digital Research &amp; Education -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143" y="4720772"/>
            <a:ext cx="5275944" cy="3079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2000" dirty="0"/>
              <a:t>Histogram of the math scores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237DC-10F1-62B7-1EF8-600ABC3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748F-FBBE-5882-F545-170CF77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8" y="995387"/>
            <a:ext cx="5408318" cy="3680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258"/>
            <a:ext cx="8229600" cy="385354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3300" dirty="0"/>
              <a:t>Function to compute single sample bootstrap estimate of statistic</a:t>
            </a:r>
          </a:p>
          <a:p>
            <a:pPr lvl="0" indent="0">
              <a:buNone/>
            </a:pPr>
            <a:r>
              <a:rPr sz="25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(x, b, statistic):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using statistic function.  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2500" dirty="0">
                <a:latin typeface="Courier"/>
              </a:rPr>
              <a:t>(x)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[]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500" dirty="0">
                <a:latin typeface="Courier"/>
              </a:rPr>
              <a:t> _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2500" dirty="0">
                <a:latin typeface="Courier"/>
              </a:rPr>
              <a:t>(b):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dirty="0" err="1">
                <a:latin typeface="Courier"/>
              </a:rPr>
              <a:t>boot_vals.append</a:t>
            </a:r>
            <a:r>
              <a:rPr sz="2500" dirty="0">
                <a:latin typeface="Courier"/>
              </a:rPr>
              <a:t>(statistic(</a:t>
            </a:r>
            <a:r>
              <a:rPr sz="2500" dirty="0" err="1">
                <a:latin typeface="Courier"/>
              </a:rPr>
              <a:t>nr.choice</a:t>
            </a:r>
            <a:r>
              <a:rPr sz="2500" dirty="0">
                <a:latin typeface="Courier"/>
              </a:rPr>
              <a:t>(x, size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, replace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2500" dirty="0">
                <a:latin typeface="Courier"/>
              </a:rPr>
              <a:t>)))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2500" dirty="0">
                <a:latin typeface="Courier"/>
              </a:rPr>
              <a:t>.</a:t>
            </a:r>
            <a:r>
              <a:rPr sz="25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      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br>
              <a:rPr sz="2500" dirty="0"/>
            </a:br>
            <a:r>
              <a:rPr sz="2500" dirty="0" err="1">
                <a:latin typeface="Courier"/>
              </a:rPr>
              <a:t>bootstrap_mean_estimate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boot_means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(math, </a:t>
            </a:r>
            <a:r>
              <a:rPr sz="25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500" dirty="0">
                <a:latin typeface="Courier"/>
              </a:rPr>
              <a:t>## Bootstrap point estimate =  52.63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465" y="4234542"/>
            <a:ext cx="8719457" cy="522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1800" dirty="0"/>
              <a:t>Distribution of 200</a:t>
            </a:r>
            <a:r>
              <a:rPr lang="en-US" sz="1800" dirty="0"/>
              <a:t>0</a:t>
            </a:r>
            <a:r>
              <a:rPr sz="1800" dirty="0"/>
              <a:t> bootstrap samples of mean estimate</a:t>
            </a:r>
            <a:r>
              <a:rPr lang="en-US" sz="1800" dirty="0"/>
              <a:t> of math scores</a:t>
            </a:r>
            <a:endParaRPr sz="1800" dirty="0"/>
          </a:p>
          <a:p>
            <a:pPr lvl="0" indent="0" algn="ctr">
              <a:buNone/>
            </a:pPr>
            <a:r>
              <a:rPr sz="1800" dirty="0">
                <a:latin typeface="Courier"/>
              </a:rPr>
              <a:t>## bootstrap point estimate =  52.6</a:t>
            </a:r>
            <a:r>
              <a:rPr lang="en-US" sz="1800" dirty="0">
                <a:latin typeface="Courier"/>
              </a:rPr>
              <a:t>4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30360-01C1-D2FA-CC37-981BFFE1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EFF6F-5B50-409C-6503-98EE5F07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5" y="1054489"/>
            <a:ext cx="4546079" cy="303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4C52-548F-D9D5-D557-60DEBE40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7" y="1101597"/>
            <a:ext cx="3957643" cy="2969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Distribution of 2000 bootstrap </a:t>
                </a:r>
                <a:r>
                  <a:rPr dirty="0" err="1"/>
                  <a:t>bootstrap</a:t>
                </a:r>
                <a:r>
                  <a:rPr dirty="0"/>
                  <a:t> confidence intervals?</a:t>
                </a:r>
              </a:p>
              <a:p>
                <a:pPr lvl="0"/>
                <a:r>
                  <a:rPr dirty="0"/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Define confidence level, </a:t>
                </a:r>
                <a:r>
                  <a:rPr dirty="0" err="1"/>
                  <a:t>eg.</a:t>
                </a:r>
                <a:r>
                  <a:rPr dirty="0"/>
                  <a:t> 95%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Order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by value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Lower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Upper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Percentile method is know to be biased</a:t>
                </a:r>
              </a:p>
              <a:p>
                <a:pPr lvl="1"/>
                <a:r>
                  <a:rPr dirty="0"/>
                  <a:t>Bias correction methods available</a:t>
                </a:r>
              </a:p>
              <a:p>
                <a:pPr lvl="0"/>
                <a:r>
                  <a:rPr dirty="0" err="1"/>
                  <a:t>Efrom</a:t>
                </a:r>
                <a:r>
                  <a:rPr dirty="0"/>
                  <a:t> and </a:t>
                </a:r>
                <a:r>
                  <a:rPr dirty="0" err="1"/>
                  <a:t>Tibshirani</a:t>
                </a:r>
                <a:r>
                  <a:rPr dirty="0"/>
                  <a:t> (1993) and Efron and </a:t>
                </a:r>
                <a:r>
                  <a:rPr dirty="0" err="1"/>
                  <a:t>Hasti</a:t>
                </a:r>
                <a:r>
                  <a:rPr dirty="0"/>
                  <a:t> (2016) recommend using at least 2,000 bootstrap samples to estimate confidence intervals</a:t>
                </a:r>
              </a:p>
              <a:p>
                <a:pPr lvl="0"/>
                <a:r>
                  <a:rPr dirty="0"/>
                  <a:t>Other authors recommend a larger number (e.g. 5,000-20,000) of resamples given low computer cost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confidence intervals are known to be biased!</a:t>
            </a:r>
          </a:p>
          <a:p>
            <a:pPr lvl="0"/>
            <a:r>
              <a:rPr dirty="0"/>
              <a:t>Often bootstrap CIs are overly optimistic</a:t>
            </a:r>
          </a:p>
          <a:p>
            <a:pPr lvl="0"/>
            <a:r>
              <a:rPr dirty="0"/>
              <a:t>Bias can be significant for asymmetric distributions</a:t>
            </a:r>
          </a:p>
          <a:p>
            <a:pPr lvl="0"/>
            <a:r>
              <a:rPr dirty="0"/>
              <a:t>In practice, bias </a:t>
            </a:r>
            <a:r>
              <a:rPr lang="en-US" dirty="0"/>
              <a:t>can be </a:t>
            </a:r>
            <a:r>
              <a:rPr dirty="0"/>
              <a:t>applied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in the early 20th Century</a:t>
            </a:r>
          </a:p>
          <a:p>
            <a:pPr lvl="0"/>
            <a:r>
              <a:rPr dirty="0"/>
              <a:t>Repeatedly re-sampling the data with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 and the central limit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Bootstrap distribution of </a:t>
            </a:r>
            <a:r>
              <a:rPr lang="en-US" sz="1800" dirty="0"/>
              <a:t>10</a:t>
            </a:r>
            <a:r>
              <a:rPr sz="1800" dirty="0"/>
              <a:t>000 mean estimates </a:t>
            </a:r>
            <a:r>
              <a:rPr lang="en-US" sz="1800" dirty="0"/>
              <a:t>of Math score </a:t>
            </a:r>
            <a:r>
              <a:rPr sz="1800" dirty="0"/>
              <a:t>with confidence intervals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71" y="1371445"/>
            <a:ext cx="4999794" cy="3285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How can we apply the bootstrap algorithm for two-sample statistics?</a:t>
            </a:r>
          </a:p>
          <a:p>
            <a:pPr lvl="0"/>
            <a:r>
              <a:rPr dirty="0"/>
              <a:t>Example, difference of means of two independently sampled populations</a:t>
            </a:r>
          </a:p>
          <a:p>
            <a:pPr lvl="0"/>
            <a:r>
              <a:rPr dirty="0"/>
              <a:t>How to generate bootstrap samples?</a:t>
            </a:r>
          </a:p>
          <a:p>
            <a:pPr lvl="0"/>
            <a:r>
              <a:rPr dirty="0"/>
              <a:t>Can we just sample the concatenation of the two samples?</a:t>
            </a:r>
          </a:p>
          <a:p>
            <a:pPr lvl="0"/>
            <a:r>
              <a:rPr b="1" dirty="0"/>
              <a:t>No!</a:t>
            </a:r>
          </a:p>
          <a:p>
            <a:pPr lvl="1"/>
            <a:r>
              <a:rPr dirty="0"/>
              <a:t>There is no guarantee of a correct number of resamples for each group</a:t>
            </a:r>
          </a:p>
          <a:p>
            <a:pPr lvl="1"/>
            <a:r>
              <a:rPr dirty="0"/>
              <a:t>Imbalanced sampling leads to bias</a:t>
            </a:r>
          </a:p>
          <a:p>
            <a:pPr lvl="0"/>
            <a:r>
              <a:rPr dirty="0"/>
              <a:t>Must </a:t>
            </a:r>
            <a:r>
              <a:rPr b="1" dirty="0"/>
              <a:t>independently sample the two groups</a:t>
            </a:r>
            <a:r>
              <a:rPr dirty="0"/>
              <a:t> or populations</a:t>
            </a:r>
          </a:p>
          <a:p>
            <a:pPr lvl="0"/>
            <a:r>
              <a:rPr dirty="0"/>
              <a:t>Compute the statistic from the two samples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Two Sample Bootstrap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rPr lang="en-US" dirty="0"/>
              <a:t>From original observations of length n and m, </a:t>
            </a:r>
            <a:r>
              <a:rPr b="1" dirty="0"/>
              <a:t>Bernoulli sample</a:t>
            </a:r>
            <a:r>
              <a:rPr dirty="0"/>
              <a:t> n</a:t>
            </a:r>
            <a:r>
              <a:rPr lang="en-US" dirty="0"/>
              <a:t> and m</a:t>
            </a:r>
            <a:r>
              <a:rPr dirty="0"/>
              <a:t> </a:t>
            </a:r>
            <a:r>
              <a:rPr lang="en-US" dirty="0"/>
              <a:t>values</a:t>
            </a:r>
            <a:r>
              <a:rPr dirty="0"/>
              <a:t> </a:t>
            </a:r>
            <a:r>
              <a:rPr b="1" dirty="0"/>
              <a:t>with replacement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The number of resamples for each </a:t>
            </a:r>
            <a:r>
              <a:rPr lang="en-US" dirty="0"/>
              <a:t>set of observations</a:t>
            </a:r>
            <a:r>
              <a:rPr dirty="0"/>
              <a:t> is the number of samples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each</a:t>
            </a:r>
            <a:r>
              <a:rPr dirty="0"/>
              <a:t> population</a:t>
            </a:r>
          </a:p>
          <a:p>
            <a:pPr marL="342900" lvl="0" indent="-342900">
              <a:buAutoNum type="arabicPeriod"/>
            </a:pPr>
            <a:r>
              <a:rPr dirty="0"/>
              <a:t>Compute the two-sample statistic; e.g. difference of means</a:t>
            </a:r>
          </a:p>
          <a:p>
            <a:pPr marL="342900" lvl="0" indent="-342900">
              <a:buAutoNum type="arabicPeriod"/>
            </a:pPr>
            <a:r>
              <a:rPr lang="en-US"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lang="en-US" dirty="0"/>
              <a:t>The mean of the bootstrap distribution is the bootstrap point estimate of the two-sample statistic</a:t>
            </a:r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find the bootstrap distribution of the difference in math scores between low and middle SES students.</a:t>
            </a:r>
          </a:p>
        </p:txBody>
      </p:sp>
      <p:pic>
        <p:nvPicPr>
          <p:cNvPr id="3" name="Picture 1" descr="06b_IntroductionToBootstrap_files/figure-pptx/unnamed-chunk-6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3413" y="598714"/>
            <a:ext cx="3289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two_boot_two_stat(sample_1, sample_2, b, statistic_1, two_samp_statistic):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sample_1 and sample_2, independent obervation vectors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two_sample_statistic, statistic applied to the independent bootstrap statistics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'''</a:t>
            </a:r>
            <a:br/>
            <a:r>
              <a:rPr>
                <a:latin typeface="Courier"/>
              </a:rPr>
              <a:t>    two_boot_values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n_samps_1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(sample_1)</a:t>
            </a:r>
            <a:br/>
            <a:r>
              <a:rPr>
                <a:latin typeface="Courier"/>
              </a:rPr>
              <a:t>    n_samps_2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(sample_2)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_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(b):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Heavy lisfting is done here. First, the two independent bootstrap estimates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/>
            <a:r>
              <a:rPr>
                <a:latin typeface="Courier"/>
              </a:rPr>
              <a:t>        boot_estimate_1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statistic_1(nr.choice(sample_1,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n_samps_1,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boot_estimate_2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statistic_1(nr.choice(sample_2,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n_samps_2,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two_boot_values.append(two_samp_statistic(boot_estimate_1, boot_estimate_2))</a:t>
            </a:r>
            <a:br/>
            <a:r>
              <a:rPr>
                <a:latin typeface="Courier"/>
              </a:rPr>
              <a:t>    boot_estimate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np.mean(two_boot_values)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(boot_estimate))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(boot_estimate, two_boot_values)    </a:t>
            </a:r>
            <a:br/>
            <a:br/>
            <a:r>
              <a:rPr>
                <a:latin typeface="Courier"/>
              </a:rPr>
              <a:t>math_low_ses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test_scores.loc[test_scores.loc[:,</a:t>
            </a:r>
            <a:r>
              <a:rPr>
                <a:solidFill>
                  <a:srgbClr val="4070A0"/>
                </a:solidFill>
                <a:latin typeface="Courier"/>
              </a:rPr>
              <a:t>'ses'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] </a:t>
            </a:r>
            <a:br/>
            <a:r>
              <a:rPr>
                <a:latin typeface="Courier"/>
              </a:rPr>
              <a:t>math_mid_ses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test_scores.loc[test_scores.loc[:,</a:t>
            </a:r>
            <a:r>
              <a:rPr>
                <a:solidFill>
                  <a:srgbClr val="4070A0"/>
                </a:solidFill>
                <a:latin typeface="Courier"/>
              </a:rPr>
              <a:t>'ses'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bootstrap_diff_of_mean, boot_diffs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two_boot_two_stat(math_low_ses, math_mid_ses, </a:t>
            </a:r>
            <a:r>
              <a:rPr>
                <a:solidFill>
                  <a:srgbClr val="40A070"/>
                </a:solidFill>
                <a:latin typeface="Courier"/>
              </a:rPr>
              <a:t>2000</a:t>
            </a:r>
            <a:r>
              <a:rPr>
                <a:latin typeface="Courier"/>
              </a:rPr>
              <a:t>, np.mean, 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x,y: x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Compute and display the bootstrap distribution of the difference of student scores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-3.03</a:t>
            </a:r>
          </a:p>
          <a:p>
            <a:pPr lvl="0" indent="0">
              <a:buNone/>
            </a:pPr>
            <a:r>
              <a:rPr>
                <a:latin typeface="Courier"/>
              </a:rPr>
              <a:t>## At alpha = 0.05, lower and upper bootstrap confidence intervals =  -6.19     0.30</a:t>
            </a:r>
          </a:p>
        </p:txBody>
      </p:sp>
      <p:pic>
        <p:nvPicPr>
          <p:cNvPr id="3" name="Picture 1" descr="06b_IntroductionToBootstrap_files/figure-pptx/unnamed-chunk-8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Bootstrap estimation is widely useful and requires minimal assumption</a:t>
            </a:r>
          </a:p>
          <a:p>
            <a:pPr lvl="0"/>
            <a:r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t>Computing bootstrap distribution requires </a:t>
            </a:r>
            <a:r>
              <a:rPr b="1"/>
              <a:t>no assumptions about population distribution!</a:t>
            </a:r>
          </a:p>
          <a:p>
            <a:pPr lvl="1"/>
            <a:r>
              <a:t>Bootstrap resampling substitutes computer power for paper and pencil statistician power</a:t>
            </a:r>
          </a:p>
          <a:p>
            <a:pPr lvl="0"/>
            <a:r>
              <a:t>Bootstrap resampling estimates the </a:t>
            </a:r>
            <a:r>
              <a:rPr b="1"/>
              <a:t>bootstrap distribution</a:t>
            </a:r>
            <a:r>
              <a:t> of a statistic</a:t>
            </a:r>
          </a:p>
          <a:p>
            <a:pPr lvl="1"/>
            <a:r>
              <a:t>Compute mostly likely point estimate of the statistic, or bootstrap estimate</a:t>
            </a:r>
            <a:br/>
            <a:endParaRPr/>
          </a:p>
          <a:p>
            <a:pPr lvl="1"/>
            <a:r>
              <a:t>The bootstrap confidence interval is computed from the bootstrap distribution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several variations of the basi nonparametric bootstrap algorithm</a:t>
            </a:r>
          </a:p>
          <a:p>
            <a:pPr lvl="0"/>
            <a:r>
              <a:t>One sample bootstrap</a:t>
            </a:r>
          </a:p>
          <a:p>
            <a:pPr lvl="1"/>
            <a:r>
              <a:t>Inference on single populations</a:t>
            </a:r>
          </a:p>
          <a:p>
            <a:pPr lvl="0"/>
            <a:r>
              <a:t>Two sample bootstrap</a:t>
            </a:r>
          </a:p>
          <a:p>
            <a:pPr lvl="1"/>
            <a:r>
              <a:t>Inference on different populations</a:t>
            </a:r>
          </a:p>
          <a:p>
            <a:pPr lvl="0"/>
            <a:r>
              <a:t>Special cases</a:t>
            </a:r>
          </a:p>
          <a:p>
            <a:pPr lvl="1"/>
            <a:r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Re-sampling methods are general and powerful but, there is no magic involved! There are pitfalls!</a:t>
                </a:r>
              </a:p>
              <a:p>
                <a:pPr lvl="0"/>
                <a:r>
                  <a:t>If a sample is biased, the resampled statistic estimate based on that sample will be biased</a:t>
                </a:r>
              </a:p>
              <a:p>
                <a:pPr lvl="1"/>
                <a:r>
                  <a:t>Results can be no better than the sample you start with</a:t>
                </a:r>
                <a:br/>
                <a:endParaRPr/>
              </a:p>
              <a:p>
                <a:pPr lvl="1"/>
                <a:r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/>
              </a:p>
              <a:p>
                <a:pPr lvl="0"/>
                <a:r>
                  <a:t>The sample variance and Cis can be no better than the sample distribution allows</a:t>
                </a:r>
              </a:p>
              <a:p>
                <a:pPr lvl="1"/>
                <a:r>
                  <a:t>Be suspicious of overly optimistic confidence intervals</a:t>
                </a:r>
                <a:br/>
                <a:endParaRPr/>
              </a:p>
              <a:p>
                <a:pPr lvl="1"/>
                <a:r>
                  <a:t>CIs can be optimistically biased</a:t>
                </a:r>
              </a:p>
              <a:p>
                <a:pPr lvl="0"/>
                <a:r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larger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</a:p>
          <a:p>
            <a:pPr lvl="0"/>
            <a:r>
              <a:rPr dirty="0"/>
              <a:t>Likelihood models based on a parametric distributions</a:t>
            </a:r>
          </a:p>
          <a:p>
            <a:pPr lvl="0"/>
            <a:r>
              <a:rPr dirty="0"/>
              <a:t>Parametric models have low variance estimates for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which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1"/>
            <a:r>
              <a:rPr dirty="0"/>
              <a:t>No likelihood model assumptions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1"/>
            <a:r>
              <a:rPr dirty="0"/>
              <a:t>Example, mean and variance estimates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dirty="0"/>
              <a:t>Nonparametric bootstrap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General characteristics of nonparametric resampling methods include</a:t>
            </a:r>
          </a:p>
          <a:p>
            <a:pPr lvl="0"/>
            <a:r>
              <a:t>Allow computation of statistics from data samples for statistics with continuous derivatives</a:t>
            </a:r>
          </a:p>
          <a:p>
            <a:pPr lvl="0"/>
            <a:r>
              <a:t>Repeatedly compute statistics from multiple resamples of dataset</a:t>
            </a:r>
          </a:p>
          <a:p>
            <a:pPr lvl="0"/>
            <a:r>
              <a:t>The result converges to the sample distribution of the statistic being computed</a:t>
            </a:r>
          </a:p>
          <a:p>
            <a:pPr lvl="0"/>
            <a:r>
              <a:t>Make minimal distributional assumptions, when compared to classical frequentist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</a:t>
                </a:r>
                <a:r>
                  <a:rPr lang="en-US" dirty="0"/>
                  <a:t> and t</a:t>
                </a:r>
                <a:r>
                  <a:rPr dirty="0"/>
                  <a:t>here are pitfalls!</a:t>
                </a:r>
              </a:p>
              <a:p>
                <a:pPr lvl="0"/>
                <a:r>
                  <a:rPr dirty="0"/>
                  <a:t>If a sample is biased, the resampled statistic estimate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lang="en-US" dirty="0"/>
                  <a:t>Nonparametric bootstrap </a:t>
                </a:r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963" t="-2810" r="-74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b="1" dirty="0"/>
              <a:t>Point estimate </a:t>
            </a:r>
            <a:r>
              <a:rPr dirty="0"/>
              <a:t>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b="1" dirty="0"/>
              <a:t>Parametric confidence interval</a:t>
            </a:r>
            <a:r>
              <a:rPr lang="en-US" b="1" dirty="0"/>
              <a:t>s</a:t>
            </a:r>
            <a:r>
              <a:rPr b="1" dirty="0"/>
              <a:t> </a:t>
            </a:r>
            <a:r>
              <a:rPr lang="en-US" dirty="0"/>
              <a:t>are </a:t>
            </a:r>
            <a:r>
              <a:rPr dirty="0"/>
              <a:t>based on the properties of some assumed probability distribution</a:t>
            </a:r>
          </a:p>
          <a:p>
            <a:pPr lvl="1"/>
            <a:r>
              <a:rPr dirty="0"/>
              <a:t>Are there alternatives to this classical frequentist approach?</a:t>
            </a:r>
          </a:p>
          <a:p>
            <a:pPr lvl="1"/>
            <a:r>
              <a:rPr dirty="0"/>
              <a:t>Here we focus on </a:t>
            </a:r>
            <a:r>
              <a:rPr lang="en-US" b="1" dirty="0"/>
              <a:t>nonparametric </a:t>
            </a:r>
            <a:r>
              <a:rPr b="1" dirty="0"/>
              <a:t>bootstrap </a:t>
            </a:r>
            <a:r>
              <a:rPr dirty="0"/>
              <a:t>methods which </a:t>
            </a:r>
            <a:r>
              <a:rPr lang="en-US" dirty="0"/>
              <a:t>have no</a:t>
            </a:r>
            <a:r>
              <a:rPr dirty="0"/>
              <a:t> explicit probability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</a:t>
            </a:r>
            <a:r>
              <a:rPr lang="en-US" dirty="0"/>
              <a:t>a</a:t>
            </a:r>
            <a:r>
              <a:rPr dirty="0"/>
              <a:t> statistic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</a:t>
            </a:r>
            <a:endParaRPr lang="en-US" dirty="0"/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bootstrap estimate</a:t>
            </a:r>
          </a:p>
          <a:p>
            <a:pPr lvl="1"/>
            <a:r>
              <a:rPr dirty="0"/>
              <a:t>The bootstrap confidence interval is computed from the bootstrap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2426</Words>
  <Application>Microsoft Office PowerPoint</Application>
  <PresentationFormat>On-screen Show (16:9)</PresentationFormat>
  <Paragraphs>245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One Sample Bootstrap Algorithm</vt:lpstr>
      <vt:lpstr>PowerPoint Presentation</vt:lpstr>
      <vt:lpstr>Propoerties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Example; One Sample Bootstrap</vt:lpstr>
      <vt:lpstr>Two Sample Bootstrap</vt:lpstr>
      <vt:lpstr>Two Sample Bootstrap Algorithm</vt:lpstr>
      <vt:lpstr>Two Sample Bootstrap</vt:lpstr>
      <vt:lpstr>Example, Two Sample Bootstrap</vt:lpstr>
      <vt:lpstr>Example, Two Sample Bootstrap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32</cp:revision>
  <dcterms:created xsi:type="dcterms:W3CDTF">2024-08-16T02:27:29Z</dcterms:created>
  <dcterms:modified xsi:type="dcterms:W3CDTF">2024-09-16T15:51:56Z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