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3" r:id="rId30"/>
    <p:sldId id="284" r:id="rId31"/>
    <p:sldId id="285" r:id="rId32"/>
    <p:sldId id="286" r:id="rId33"/>
    <p:sldId id="287" r:id="rId34"/>
    <p:sldId id="288" r:id="rId35"/>
    <p:sldId id="30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01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EE00-70AE-47E2-95E5-F1C95ECCE91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D45-DAE7-4D1F-88B9-D696491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D45-DAE7-4D1F-88B9-D696491D3F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fron.ckirby.su.domains/papers/2021EB-concepts-method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76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Empirical Bayes: Concepts and Methods by Bradley Efron</a:t>
            </a:r>
            <a:r>
              <a:rPr lang="en-US" dirty="0"/>
              <a:t> for an introduction to the theory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4097" y="1200120"/>
            <a:ext cx="5445330" cy="39365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</a:t>
                </a:r>
                <a:r>
                  <a:rPr lang="en-US" sz="2000" dirty="0"/>
                  <a:t>;</a:t>
                </a:r>
                <a:r>
                  <a:rPr sz="2000" dirty="0"/>
                  <a:t> it is often the case that only one or a few parameters of a joint distribution </a:t>
                </a:r>
                <a:r>
                  <a:rPr lang="en-US" sz="2000" dirty="0"/>
                  <a:t>are </a:t>
                </a:r>
                <a:r>
                  <a:rPr sz="2000" dirty="0"/>
                  <a:t>of interest</a:t>
                </a:r>
              </a:p>
              <a:p>
                <a:r>
                  <a:rPr sz="2000" dirty="0"/>
                  <a:t>In other words, we are interested in the </a:t>
                </a:r>
                <a:r>
                  <a:rPr sz="2000" b="1" dirty="0"/>
                  <a:t>marginal distribution </a:t>
                </a:r>
                <a:r>
                  <a:rPr sz="2000" dirty="0"/>
                  <a:t>of these parameters</a:t>
                </a:r>
              </a:p>
              <a:p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8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</a:t>
                </a:r>
                <a:r>
                  <a:rPr sz="2000" b="1" dirty="0"/>
                  <a:t>probability density function </a:t>
                </a:r>
                <a:r>
                  <a:rPr sz="2000" dirty="0"/>
                  <a:t>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</a:t>
                </a:r>
                <a:r>
                  <a:rPr lang="en-US" sz="2000" dirty="0"/>
                  <a:t>dimensions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</a:t>
                </a:r>
                <a:endParaRPr lang="en-US" sz="2000" dirty="0"/>
              </a:p>
              <a:p>
                <a:pPr lvl="0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sz="2000" dirty="0"/>
                  <a:t>But </a:t>
                </a:r>
                <a:r>
                  <a:rPr lang="en-US" sz="2000" dirty="0"/>
                  <a:t>directly evaluating</a:t>
                </a:r>
                <a:r>
                  <a:rPr sz="2000" dirty="0"/>
                  <a:t> this integral is not easy!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or </a:t>
                </a:r>
                <a:r>
                  <a:rPr b="1" dirty="0"/>
                  <a:t>discrete distributions </a:t>
                </a:r>
                <a:r>
                  <a:rPr dirty="0"/>
                  <a:t>compute the marginal by summation</a:t>
                </a:r>
              </a:p>
              <a:p>
                <a:pPr lvl="0"/>
                <a:r>
                  <a:rPr dirty="0"/>
                  <a:t>Example, need to know </a:t>
                </a:r>
                <a:r>
                  <a:rPr lang="en-US" dirty="0"/>
                  <a:t>the </a:t>
                </a:r>
                <a:r>
                  <a:rPr dirty="0"/>
                  <a:t>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computed as a</a:t>
                </a:r>
                <a:r>
                  <a:rPr dirty="0"/>
                  <a:t>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 we have the marginal distribution of</a:t>
                </a:r>
                <a:r>
                  <a:rPr lang="en-US" dirty="0"/>
                  <a:t> the parameters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 from samples without directly </a:t>
                </a:r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b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0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you interpret Bayes’ Theorem?</a:t>
                </a:r>
              </a:p>
              <a:p>
                <a:pPr lvl="0"/>
                <a:r>
                  <a:rPr lang="en-US" dirty="0"/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Or, Bayes’ theorem in terms of </a:t>
                </a:r>
                <a:r>
                  <a:rPr lang="en-US" b="1" dirty="0"/>
                  <a:t>data and model parameters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 dirty="0"/>
              <a:t>Posterior distribution</a:t>
            </a:r>
            <a:r>
              <a:rPr dirty="0"/>
              <a:t> of the</a:t>
            </a:r>
            <a:r>
              <a:rPr lang="en-US" dirty="0"/>
              <a:t> model</a:t>
            </a:r>
            <a:r>
              <a:rPr dirty="0"/>
              <a:t>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 dirty="0"/>
              <a:t>Prior distribution</a:t>
            </a:r>
            <a:r>
              <a:rPr dirty="0"/>
              <a:t> is chosen to express information available about the model parameters </a:t>
            </a:r>
            <a:r>
              <a:rPr dirty="0" err="1"/>
              <a:t>apriori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Likelihood</a:t>
            </a:r>
            <a:r>
              <a:rPr dirty="0"/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Probability of Data</a:t>
            </a:r>
            <a:r>
              <a:rPr dirty="0"/>
              <a:t> or </a:t>
            </a:r>
            <a:r>
              <a:rPr b="1" dirty="0"/>
              <a:t>evidence</a:t>
            </a:r>
            <a:r>
              <a:rPr dirty="0"/>
              <a:t> is the distribution of the data and normalizes the posterior</a:t>
            </a:r>
          </a:p>
          <a:p>
            <a:pPr marL="0" lvl="0" indent="0">
              <a:buNone/>
            </a:pPr>
            <a:r>
              <a:rPr dirty="0"/>
              <a:t>Relationships can apply to the parameters in a model;</a:t>
            </a:r>
            <a:r>
              <a:rPr lang="en-US" dirty="0"/>
              <a:t> e.g.</a:t>
            </a:r>
            <a:r>
              <a:rPr dirty="0"/>
              <a:t> </a:t>
            </a:r>
            <a:r>
              <a:rPr lang="en-US" dirty="0"/>
              <a:t>a statistic, </a:t>
            </a:r>
            <a:r>
              <a:rPr dirty="0"/>
              <a:t>partial slopes, intercept,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need a tractable formulation of Bayes Theorem for computational problems</a:t>
                </a:r>
              </a:p>
              <a:p>
                <a:pPr lvl="0"/>
                <a:r>
                  <a:rPr lang="en-US" dirty="0"/>
                  <a:t>We must avoid directly enumerating all of the possibilities required to compute the denominator,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many cases, computing this denominator directly is intractable</a:t>
                </a:r>
              </a:p>
              <a:p>
                <a:pPr lvl="0"/>
                <a:r>
                  <a:rPr lang="en-US" dirty="0"/>
                  <a:t>Some interesting facts about conditional probabilities: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the marginal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Statistical inference </a:t>
            </a:r>
            <a:r>
              <a:rPr dirty="0"/>
              <a:t>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</a:t>
            </a:r>
            <a:r>
              <a:rPr b="1" dirty="0"/>
              <a:t>uncertainty</a:t>
            </a:r>
            <a:r>
              <a:rPr dirty="0"/>
              <a:t> in the estimates</a:t>
            </a:r>
          </a:p>
          <a:p>
            <a:pPr lvl="0"/>
            <a:r>
              <a:rPr b="1" dirty="0"/>
              <a:t>Confidence intervals </a:t>
            </a:r>
            <a:r>
              <a:rPr dirty="0"/>
              <a:t>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bit of a mess!</a:t>
                </a:r>
              </a:p>
              <a:p>
                <a:pPr lvl="1"/>
                <a:r>
                  <a:rPr lang="en-US" dirty="0"/>
                  <a:t>And, the situation is worse if there are multiple alternative hypotheses!</a:t>
                </a:r>
              </a:p>
              <a:p>
                <a:r>
                  <a:rPr lang="en-US" dirty="0"/>
                  <a:t>Fortunately, we can often avoid computing this denominator by force</a:t>
                </a:r>
              </a:p>
              <a:p>
                <a:r>
                  <a:rPr lang="en-US" dirty="0"/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Ignoring the normalization constant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𝑦𝑝𝑜𝑡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𝑒𝑠𝑖𝑠</m:t>
                              </m:r>
                            </m:e>
                          </m:d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𝑝𝑜𝑡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𝑠𝑒𝑠</m:t>
                              </m:r>
                            </m:sub>
                            <m:sup/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𝑙𝑖𝑘𝑒𝑙𝑖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Computing this denominator is a formidable problem!</a:t>
                </a:r>
              </a:p>
              <a:p>
                <a:pPr lvl="0"/>
                <a:r>
                  <a:rPr lang="en-US" sz="2000" dirty="0"/>
                  <a:t>Can be infinite number of alternative hypotheses; e.g. continuous random variable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compute the posterior distribution?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Or,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│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|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Compute un-normalized function proportional to the posterior distribution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Sum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find the </a:t>
                </a:r>
                <a:r>
                  <a:rPr lang="en-US" b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Normalize the posterior 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Approach can transform an intractable computation into a simple summation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963" t="-2901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147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Bayes</a:t>
            </a:r>
            <a:r>
              <a:rPr lang="en-US" dirty="0"/>
              <a:t>ian Workflow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968"/>
            <a:ext cx="8229600" cy="429158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goal of a Bayesian analysis is </a:t>
            </a:r>
            <a:r>
              <a:rPr b="1" dirty="0"/>
              <a:t>computing and performing inference </a:t>
            </a:r>
            <a:r>
              <a:rPr dirty="0"/>
              <a:t>on the </a:t>
            </a:r>
            <a:r>
              <a:rPr b="1" dirty="0"/>
              <a:t>posterior distribution of the model parameters</a:t>
            </a:r>
            <a:r>
              <a:rPr lang="en-US" dirty="0"/>
              <a:t>, generally following these steps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b="1" dirty="0"/>
              <a:t>Identify data </a:t>
            </a:r>
            <a:r>
              <a:rPr dirty="0"/>
              <a:t>relevant to the research question</a:t>
            </a:r>
          </a:p>
          <a:p>
            <a:pPr marL="342900" lvl="0" indent="-342900">
              <a:buAutoNum type="arabicPeriod"/>
            </a:pPr>
            <a:r>
              <a:rPr dirty="0"/>
              <a:t>Define a </a:t>
            </a:r>
            <a:r>
              <a:rPr b="1" dirty="0"/>
              <a:t>sampling plan </a:t>
            </a:r>
            <a:r>
              <a:rPr dirty="0"/>
              <a:t>for the data</a:t>
            </a:r>
            <a:r>
              <a:rPr lang="en-US" dirty="0"/>
              <a:t>,</a:t>
            </a:r>
            <a:r>
              <a:rPr dirty="0"/>
              <a:t> need not be collected in a single batch</a:t>
            </a:r>
          </a:p>
          <a:p>
            <a:pPr marL="342900" lvl="0" indent="-342900">
              <a:buAutoNum type="arabicPeriod"/>
            </a:pPr>
            <a:r>
              <a:rPr b="1" dirty="0"/>
              <a:t>Define the</a:t>
            </a:r>
            <a:r>
              <a:rPr lang="en-US" b="1" dirty="0"/>
              <a:t> likelihood</a:t>
            </a:r>
            <a:r>
              <a:rPr b="1" dirty="0"/>
              <a:t> model</a:t>
            </a:r>
            <a:r>
              <a:rPr dirty="0"/>
              <a:t>; e.g. regression model with Normal likelihood</a:t>
            </a:r>
          </a:p>
          <a:p>
            <a:pPr marL="342900" lvl="0" indent="-342900">
              <a:buAutoNum type="arabicPeriod"/>
            </a:pPr>
            <a:r>
              <a:rPr dirty="0"/>
              <a:t>Specify a </a:t>
            </a:r>
            <a:r>
              <a:rPr b="1" dirty="0"/>
              <a:t>prior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dirty="0"/>
              <a:t>Use the Bayesian inference formula to </a:t>
            </a:r>
            <a:r>
              <a:rPr b="1" dirty="0"/>
              <a:t>compute posterior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Update the posterior </a:t>
            </a:r>
            <a:r>
              <a:rPr dirty="0"/>
              <a:t>as data is observed</a:t>
            </a:r>
          </a:p>
          <a:p>
            <a:pPr marL="342900" lvl="0" indent="-342900">
              <a:buAutoNum type="arabicPeriod"/>
            </a:pPr>
            <a:r>
              <a:rPr lang="en-US" dirty="0"/>
              <a:t>Perform </a:t>
            </a:r>
            <a:r>
              <a:rPr lang="en-US" b="1" dirty="0"/>
              <a:t>i</a:t>
            </a:r>
            <a:r>
              <a:rPr b="1" dirty="0"/>
              <a:t>nference</a:t>
            </a:r>
            <a:r>
              <a:rPr dirty="0"/>
              <a:t> on the posterior; </a:t>
            </a:r>
            <a:r>
              <a:rPr lang="en-US" dirty="0"/>
              <a:t>e.g. </a:t>
            </a:r>
            <a:r>
              <a:rPr dirty="0"/>
              <a:t>compute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/>
              <a:t> and</a:t>
            </a:r>
            <a:r>
              <a:rPr dirty="0"/>
              <a:t> </a:t>
            </a:r>
            <a:r>
              <a:rPr b="1" dirty="0"/>
              <a:t>credible interval</a:t>
            </a:r>
          </a:p>
          <a:p>
            <a:pPr marL="342900" lvl="0" indent="-342900">
              <a:buAutoNum type="arabicPeriod"/>
            </a:pPr>
            <a:r>
              <a:rPr lang="en-US" b="1" dirty="0"/>
              <a:t>S</a:t>
            </a:r>
            <a:r>
              <a:rPr b="1" dirty="0"/>
              <a:t>imulate from the posterior distribution</a:t>
            </a:r>
            <a:r>
              <a:rPr lang="en-US" b="1" dirty="0"/>
              <a:t>,</a:t>
            </a:r>
            <a:r>
              <a:rPr dirty="0"/>
              <a:t> predictions from the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56"/>
            <a:ext cx="8229600" cy="34607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Updating belief </a:t>
            </a:r>
            <a:r>
              <a:rPr lang="en-US" sz="2200" dirty="0"/>
              <a:t>when </a:t>
            </a:r>
            <a:r>
              <a:rPr lang="en-US" sz="2200" b="1" dirty="0"/>
              <a:t>new evidence </a:t>
            </a:r>
            <a:r>
              <a:rPr lang="en-US" sz="2200" dirty="0"/>
              <a:t>becomes available is a major</a:t>
            </a:r>
            <a:r>
              <a:rPr sz="2200" dirty="0"/>
              <a:t> advantage of Bayesian model</a:t>
            </a:r>
            <a:r>
              <a:rPr lang="en-US" sz="2200" dirty="0"/>
              <a:t>s</a:t>
            </a:r>
            <a:endParaRPr sz="2200" dirty="0"/>
          </a:p>
          <a:p>
            <a:pPr lvl="0"/>
            <a:r>
              <a:rPr sz="2200" dirty="0"/>
              <a:t>In contrast, frequentist models </a:t>
            </a:r>
            <a:r>
              <a:rPr lang="en-US" sz="2200" dirty="0"/>
              <a:t>must be recomputed when new </a:t>
            </a:r>
            <a:r>
              <a:rPr sz="2200" dirty="0"/>
              <a:t>data </a:t>
            </a:r>
            <a:r>
              <a:rPr lang="en-US" sz="2200" dirty="0"/>
              <a:t>becomes available</a:t>
            </a:r>
            <a:endParaRPr sz="2200" dirty="0"/>
          </a:p>
          <a:p>
            <a:pPr lvl="0"/>
            <a:r>
              <a:rPr sz="2200" dirty="0"/>
              <a:t>The posterior of a Bayesian model with no evidence is the prior</a:t>
            </a:r>
          </a:p>
          <a:p>
            <a:pPr lvl="0"/>
            <a:r>
              <a:rPr sz="2200" dirty="0"/>
              <a:t>The </a:t>
            </a:r>
            <a:r>
              <a:rPr sz="2200" b="1" dirty="0"/>
              <a:t>previous posterior serves as a prior</a:t>
            </a:r>
            <a:r>
              <a:rPr sz="2200" dirty="0"/>
              <a:t> for model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</a:t>
            </a:r>
            <a:r>
              <a:rPr sz="2200" b="1" dirty="0"/>
              <a:t>choice of the prior </a:t>
            </a:r>
            <a:r>
              <a:rPr sz="2200" dirty="0"/>
              <a:t>is a difficult, and potentially vexing, problem when performing Bayesian analysis</a:t>
            </a:r>
          </a:p>
          <a:p>
            <a:pPr lvl="0"/>
            <a:r>
              <a:rPr sz="2200" dirty="0"/>
              <a:t>The need to choose a prior has often been cited as a reason why Bayesian models are impractical</a:t>
            </a:r>
          </a:p>
          <a:p>
            <a:pPr lvl="0"/>
            <a:r>
              <a:rPr sz="2200" dirty="0"/>
              <a:t>General guidance is that a prior must be </a:t>
            </a:r>
            <a:r>
              <a:rPr sz="2200" b="1" dirty="0"/>
              <a:t>convincing to a skeptical audience</a:t>
            </a:r>
            <a:endParaRPr sz="2200" dirty="0"/>
          </a:p>
          <a:p>
            <a:pPr lvl="0"/>
            <a:r>
              <a:rPr lang="en-US" sz="2200" dirty="0"/>
              <a:t>T</a:t>
            </a:r>
            <a:r>
              <a:rPr sz="2200" dirty="0"/>
              <a:t>end to use vague or less informative priors in practice</a:t>
            </a:r>
            <a:endParaRPr lang="en-US" sz="2200" dirty="0"/>
          </a:p>
          <a:p>
            <a:pPr lvl="0"/>
            <a:r>
              <a:rPr lang="en-US" sz="2200" dirty="0"/>
              <a:t>In practice, given a bit of data Bayesian models are robust to choice of prior</a:t>
            </a:r>
            <a:endParaRPr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26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Some possible approaches to prior selection include:</a:t>
            </a:r>
          </a:p>
          <a:p>
            <a:pPr lvl="0"/>
            <a:r>
              <a:rPr dirty="0"/>
              <a:t>Use </a:t>
            </a:r>
            <a:r>
              <a:rPr b="1" dirty="0"/>
              <a:t>empirical information</a:t>
            </a:r>
          </a:p>
          <a:p>
            <a:pPr lvl="1"/>
            <a:r>
              <a:rPr b="1" dirty="0"/>
              <a:t>Empirical Bayes estimate</a:t>
            </a:r>
            <a:r>
              <a:rPr lang="en-US" b="1" dirty="0"/>
              <a:t>s</a:t>
            </a:r>
            <a:r>
              <a:rPr dirty="0"/>
              <a:t> prior from sample of observations</a:t>
            </a:r>
          </a:p>
          <a:p>
            <a:pPr lvl="0"/>
            <a:r>
              <a:rPr dirty="0"/>
              <a:t>Apply </a:t>
            </a:r>
            <a:r>
              <a:rPr b="1" dirty="0"/>
              <a:t>domain knowledge</a:t>
            </a:r>
            <a:r>
              <a:rPr dirty="0"/>
              <a:t> to determine a reasonable distribution</a:t>
            </a:r>
          </a:p>
          <a:p>
            <a:pPr lvl="1"/>
            <a:r>
              <a:rPr lang="en-US" dirty="0"/>
              <a:t>I</a:t>
            </a:r>
            <a:r>
              <a:rPr dirty="0"/>
              <a:t>nformation from </a:t>
            </a:r>
            <a:r>
              <a:rPr lang="en-US" dirty="0"/>
              <a:t>existing</a:t>
            </a:r>
            <a:r>
              <a:rPr dirty="0"/>
              <a:t> work</a:t>
            </a:r>
          </a:p>
          <a:p>
            <a:pPr lvl="1"/>
            <a:r>
              <a:rPr dirty="0"/>
              <a:t>Example, the viable range of parameter values computed from physical principles</a:t>
            </a:r>
          </a:p>
          <a:p>
            <a:pPr lvl="1"/>
            <a:r>
              <a:rPr dirty="0"/>
              <a:t>Example, </a:t>
            </a:r>
            <a:r>
              <a:rPr lang="en-US" dirty="0"/>
              <a:t>a known </a:t>
            </a:r>
            <a:r>
              <a:rPr dirty="0"/>
              <a:t>price range for some asset</a:t>
            </a:r>
          </a:p>
          <a:p>
            <a:pPr lvl="0"/>
            <a:r>
              <a:rPr dirty="0"/>
              <a:t>If there is poor prior knowledge for the problem a </a:t>
            </a:r>
            <a:r>
              <a:rPr b="1" dirty="0"/>
              <a:t>non-informative prior</a:t>
            </a:r>
            <a:r>
              <a:rPr dirty="0"/>
              <a:t> can be used</a:t>
            </a:r>
          </a:p>
          <a:p>
            <a:pPr lvl="1"/>
            <a:r>
              <a:rPr dirty="0"/>
              <a:t>One possibility is a Uniform distribution. But </a:t>
            </a:r>
            <a:r>
              <a:rPr b="1" dirty="0"/>
              <a:t>be careful</a:t>
            </a:r>
            <a:r>
              <a:rPr lang="en-US" b="1" dirty="0"/>
              <a:t>, </a:t>
            </a:r>
            <a:r>
              <a:rPr lang="en-US" dirty="0"/>
              <a:t>a </a:t>
            </a:r>
            <a:r>
              <a:rPr dirty="0"/>
              <a:t>uniform prior is informative because of limits on the values!</a:t>
            </a:r>
          </a:p>
          <a:p>
            <a:pPr lvl="1"/>
            <a:r>
              <a:rPr dirty="0"/>
              <a:t>Other options include the </a:t>
            </a:r>
            <a:r>
              <a:rPr dirty="0" err="1">
                <a:hlinkClick r:id="rId2"/>
              </a:rPr>
              <a:t>Jefferys</a:t>
            </a:r>
            <a:r>
              <a:rPr dirty="0">
                <a:hlinkClick r:id="rId2"/>
              </a:rPr>
              <a:t>’ prior</a:t>
            </a:r>
            <a:r>
              <a:rPr lang="en-US" dirty="0"/>
              <a:t>, but hard to work with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How </a:t>
            </a:r>
            <a:r>
              <a:rPr lang="en-US" dirty="0"/>
              <a:t>can we use </a:t>
            </a:r>
            <a:r>
              <a:rPr b="1" dirty="0"/>
              <a:t>empirical information</a:t>
            </a:r>
            <a:r>
              <a:rPr dirty="0"/>
              <a:t> to estimate the parameters of the prior distribution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Deriving a prior distribution in this manner is called </a:t>
            </a:r>
            <a:r>
              <a:rPr b="1" dirty="0"/>
              <a:t>empirical Bayes</a:t>
            </a:r>
          </a:p>
          <a:p>
            <a:pPr lvl="1"/>
            <a:r>
              <a:rPr lang="en-US" dirty="0"/>
              <a:t>Estimation of useful priors has</a:t>
            </a:r>
            <a:r>
              <a:rPr dirty="0"/>
              <a:t> become practical with large modern data sets</a:t>
            </a:r>
          </a:p>
          <a:p>
            <a:pPr lvl="1"/>
            <a:r>
              <a:rPr dirty="0"/>
              <a:t>Empirical Bayes approach is often applied in practice</a:t>
            </a:r>
          </a:p>
          <a:p>
            <a:pPr lvl="1"/>
            <a:r>
              <a:rPr dirty="0"/>
              <a:t>Some Bayesian theoreticians do not consider this a Bayesian approach at all!</a:t>
            </a:r>
          </a:p>
          <a:p>
            <a:pPr lvl="0"/>
            <a:r>
              <a:rPr dirty="0"/>
              <a:t>Example, need a prior distribution of home prices per square foot by location</a:t>
            </a:r>
          </a:p>
          <a:p>
            <a:pPr lvl="1"/>
            <a:r>
              <a:rPr dirty="0"/>
              <a:t>Use </a:t>
            </a:r>
            <a:r>
              <a:rPr b="1" dirty="0"/>
              <a:t>pooled information </a:t>
            </a:r>
            <a:r>
              <a:rPr dirty="0"/>
              <a:t>to compute distribution of prices for all locations</a:t>
            </a:r>
          </a:p>
          <a:p>
            <a:pPr lvl="1"/>
            <a:r>
              <a:rPr dirty="0"/>
              <a:t>Use the prior with specific </a:t>
            </a:r>
            <a:r>
              <a:rPr b="1" dirty="0"/>
              <a:t>evidence</a:t>
            </a:r>
            <a:r>
              <a:rPr dirty="0"/>
              <a:t> by locations</a:t>
            </a:r>
            <a:r>
              <a:rPr lang="en-US" dirty="0"/>
              <a:t>, property characteristics, etc.</a:t>
            </a:r>
            <a:r>
              <a:rPr dirty="0"/>
              <a:t> to </a:t>
            </a:r>
            <a:r>
              <a:rPr b="1" dirty="0"/>
              <a:t>compute posteriors </a:t>
            </a:r>
            <a:r>
              <a:rPr dirty="0"/>
              <a:t>by location</a:t>
            </a:r>
          </a:p>
          <a:p>
            <a:pPr lvl="1"/>
            <a:r>
              <a:rPr dirty="0"/>
              <a:t>Is example of </a:t>
            </a:r>
            <a:r>
              <a:rPr b="1" dirty="0"/>
              <a:t>hierarchical model</a:t>
            </a:r>
          </a:p>
          <a:p>
            <a:pPr lvl="0"/>
            <a:r>
              <a:rPr dirty="0"/>
              <a:t>Typically, a less informative prior distribution is used than the actual empirical distribution so the model is not </a:t>
            </a:r>
            <a:r>
              <a:rPr dirty="0" err="1"/>
              <a:t>overlyconstrained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lvl="0"/>
            <a:r>
              <a:rPr lang="en-US" dirty="0"/>
              <a:t>The posterior distribution computed from the product of a</a:t>
            </a:r>
            <a:r>
              <a:rPr dirty="0"/>
              <a:t> likelihood function </a:t>
            </a:r>
            <a:r>
              <a:rPr lang="en-US" dirty="0"/>
              <a:t>and a</a:t>
            </a:r>
            <a:r>
              <a:rPr dirty="0"/>
              <a:t> conjugate</a:t>
            </a:r>
            <a:r>
              <a:rPr lang="en-US" dirty="0"/>
              <a:t> prior</a:t>
            </a:r>
            <a:r>
              <a:rPr dirty="0"/>
              <a:t> </a:t>
            </a:r>
            <a:r>
              <a:rPr lang="en-US" dirty="0"/>
              <a:t>is</a:t>
            </a:r>
            <a:r>
              <a:rPr dirty="0"/>
              <a:t> in the same family as the prior</a:t>
            </a:r>
          </a:p>
          <a:p>
            <a:pPr lvl="0"/>
            <a:r>
              <a:rPr dirty="0"/>
              <a:t>Attractive idea for cases where the conjugate distribution exists</a:t>
            </a:r>
          </a:p>
          <a:p>
            <a:pPr lvl="1"/>
            <a:r>
              <a:rPr dirty="0"/>
              <a:t>Analytic results can be computed</a:t>
            </a:r>
          </a:p>
          <a:p>
            <a:pPr lvl="1"/>
            <a:r>
              <a:rPr dirty="0"/>
              <a:t>The posterior is a known distribution</a:t>
            </a:r>
          </a:p>
          <a:p>
            <a:pPr lvl="0"/>
            <a:r>
              <a:rPr dirty="0"/>
              <a:t>But there are many practical cases where a conjugate prior is not used</a:t>
            </a:r>
          </a:p>
          <a:p>
            <a:pPr lvl="1"/>
            <a:r>
              <a:rPr dirty="0"/>
              <a:t>We will address more general methods later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9118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marL="0" lvl="0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variance,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inverse variance,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08197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8197" r="-101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1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194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Nonparametric bootstrap </a:t>
            </a:r>
            <a:r>
              <a:rPr dirty="0"/>
              <a:t>estimation is widely useful and requires minimal assumption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is comprised of values of the statistic computed from bootstrap resamples of the original observations (data sample)</a:t>
            </a:r>
          </a:p>
          <a:p>
            <a:pPr lvl="0"/>
            <a:r>
              <a:rPr dirty="0"/>
              <a:t>Computing</a:t>
            </a:r>
            <a:r>
              <a:rPr lang="en-US" dirty="0"/>
              <a:t> nonparametric</a:t>
            </a:r>
            <a:r>
              <a:rPr dirty="0"/>
              <a:t> bootstrap distribution</a:t>
            </a:r>
            <a:r>
              <a:rPr lang="en-US" dirty="0"/>
              <a:t>s</a:t>
            </a:r>
            <a:r>
              <a:rPr dirty="0"/>
              <a:t> requires </a:t>
            </a:r>
            <a:r>
              <a:rPr b="1" dirty="0"/>
              <a:t>no assumptions about</a:t>
            </a:r>
            <a:r>
              <a:rPr lang="en-US" b="1" dirty="0"/>
              <a:t> sampling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lang="en-US" dirty="0"/>
              <a:t>Compute</a:t>
            </a:r>
            <a:r>
              <a:rPr dirty="0"/>
              <a:t> bootstrap confidence interva</a:t>
            </a:r>
            <a:r>
              <a:rPr lang="en-US" dirty="0"/>
              <a:t>ls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analyz</a:t>
                </a:r>
                <a:r>
                  <a:rPr lang="en-US" dirty="0"/>
                  <a:t>e </a:t>
                </a:r>
                <a:r>
                  <a:rPr dirty="0"/>
                  <a:t>the incidence of distracted drivers</a:t>
                </a:r>
              </a:p>
              <a:p>
                <a:pPr lvl="0"/>
                <a:r>
                  <a:rPr lang="en-US" b="1" dirty="0"/>
                  <a:t>Sample Data: </a:t>
                </a:r>
                <a:r>
                  <a:rPr dirty="0"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 lang="en-US" b="1" dirty="0"/>
                  <a:t>Choose Likelihood Model: </a:t>
                </a:r>
                <a:r>
                  <a:rPr dirty="0"/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trials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successes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failures</a:t>
                </a:r>
              </a:p>
              <a:p>
                <a:pPr lvl="0"/>
                <a:r>
                  <a:rPr dirty="0"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the probability of success</a:t>
                </a:r>
                <a:endParaRPr lang="en-US" dirty="0"/>
              </a:p>
              <a:p>
                <a:pPr lvl="0"/>
                <a:r>
                  <a:rPr lang="en-US" dirty="0"/>
                  <a:t>Goal is to compute the </a:t>
                </a:r>
                <a:r>
                  <a:rPr lang="en-US" b="1" dirty="0"/>
                  <a:t>posterior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/>
                  <a:t>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  <a:blipFill>
                <a:blip r:embed="rId2"/>
                <a:stretch>
                  <a:fillRect l="-7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with</a:t>
            </a:r>
            <a:r>
              <a:rPr lang="en-US" dirty="0"/>
              <a:t>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The steps to compute the posterior</a:t>
                </a:r>
                <a:r>
                  <a:rPr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Select</a:t>
                </a:r>
                <a:r>
                  <a:rPr b="1" dirty="0"/>
                  <a:t> the conjugate prior</a:t>
                </a:r>
                <a:r>
                  <a:rPr dirty="0"/>
                  <a:t>, the </a:t>
                </a:r>
                <a:r>
                  <a:rPr b="1" dirty="0"/>
                  <a:t>Beta distribution </a:t>
                </a:r>
                <a:r>
                  <a:rPr dirty="0"/>
                  <a:t>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(or a,</a:t>
                </a:r>
                <a:r>
                  <a:rPr lang="en-US" dirty="0"/>
                  <a:t> </a:t>
                </a:r>
                <a:r>
                  <a:rPr dirty="0"/>
                  <a:t>b)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Using the data sample, compute the </a:t>
                </a:r>
                <a:r>
                  <a:rPr lang="en-US" dirty="0"/>
                  <a:t>binomial </a:t>
                </a:r>
                <a:r>
                  <a:rPr dirty="0"/>
                  <a:t>likelihood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Compute the</a:t>
                </a:r>
                <a:r>
                  <a:rPr lang="en-US" dirty="0"/>
                  <a:t> </a:t>
                </a:r>
                <a:r>
                  <a:rPr lang="en-US" b="1" dirty="0"/>
                  <a:t>Beta</a:t>
                </a:r>
                <a:r>
                  <a:rPr b="1" dirty="0"/>
                  <a:t> posterior distribution </a:t>
                </a:r>
                <a:r>
                  <a:rPr dirty="0"/>
                  <a:t>of distracted driving</a:t>
                </a:r>
                <a:r>
                  <a:rPr lang="en-US" dirty="0"/>
                  <a:t> as product of likelihood and prior</a:t>
                </a:r>
                <a:endParaRPr dirty="0"/>
              </a:p>
              <a:p>
                <a:pPr marL="342900" lvl="0" indent="-342900">
                  <a:buAutoNum type="arabicPeriod"/>
                </a:pPr>
                <a:r>
                  <a:rPr b="1" dirty="0"/>
                  <a:t>Add more evidence </a:t>
                </a:r>
                <a:r>
                  <a:rPr dirty="0"/>
                  <a:t>(data) and update the posterior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07"/>
            <a:ext cx="8229600" cy="5011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Working with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7378" y="655153"/>
            <a:ext cx="6596622" cy="43403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r>
                  <a:rPr lang="en-US" sz="2000" dirty="0"/>
                  <a:t>What are the properties of the Beta distribution for different parameter values?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symmetric distribution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right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left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ctr"/>
                <a:endParaRPr sz="2000" dirty="0"/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blipFill>
                <a:blip r:embed="rId3"/>
                <a:stretch>
                  <a:fillRect l="-2786" t="-726" b="-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the product of a </a:t>
                </a:r>
                <a:r>
                  <a:rPr lang="en-US" b="1" dirty="0"/>
                  <a:t>Binomial likelihood </a:t>
                </a:r>
                <a:r>
                  <a:rPr lang="en-US" dirty="0"/>
                  <a:t>and a </a:t>
                </a:r>
                <a:r>
                  <a:rPr lang="en-US" b="1" dirty="0"/>
                  <a:t>Beta prior</a:t>
                </a:r>
              </a:p>
              <a:p>
                <a:pPr lvl="0"/>
                <a:r>
                  <a:rPr lang="en-US" dirty="0"/>
                  <a:t>Define evidence 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pPr lvl="0"/>
                <a:r>
                  <a:rPr lang="en-US" dirty="0"/>
                  <a:t>Prior is a Beta distribution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or the parameter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From Bayes Theorem the distribution of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𝐵𝑖𝑛𝑜𝑚𝑖𝑎𝑙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  <a:blipFill>
                <a:blip r:embed="rId2"/>
                <a:stretch>
                  <a:fillRect l="-96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evidence</a:t>
                </a:r>
              </a:p>
              <a:p>
                <a:pPr lvl="0"/>
                <a:r>
                  <a:rPr lang="en-US" dirty="0"/>
                  <a:t>a and b define the </a:t>
                </a:r>
                <a:r>
                  <a:rPr lang="en-US" b="1"/>
                  <a:t>prior</a:t>
                </a:r>
                <a:r>
                  <a:rPr lang="en-US"/>
                  <a:t> as </a:t>
                </a:r>
                <a:r>
                  <a:rPr lang="en-US" b="1" dirty="0"/>
                  <a:t>pseudo counts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when creating a prior to </a:t>
                </a:r>
                <a:r>
                  <a:rPr lang="en-US" b="1" dirty="0"/>
                  <a:t>add 1</a:t>
                </a:r>
                <a:r>
                  <a:rPr lang="en-US" dirty="0"/>
                  <a:t> to the successes and failures</a:t>
                </a:r>
              </a:p>
              <a:p>
                <a:pPr lvl="1"/>
                <a:r>
                  <a:rPr lang="en-US" dirty="0"/>
                  <a:t>The larger the total pseudo counts,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stronger the prior information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963" t="-2104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Evidence</a:t>
                </a:r>
                <a:r>
                  <a:rPr dirty="0"/>
                  <a:t> is also in the form (actual) </a:t>
                </a:r>
                <a:r>
                  <a:rPr b="1" dirty="0"/>
                  <a:t>counts of successes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and </a:t>
                </a:r>
                <a:r>
                  <a:rPr b="1" dirty="0"/>
                  <a:t>failure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more </a:t>
                </a:r>
                <a:r>
                  <a:rPr b="1" dirty="0"/>
                  <a:t>evidence</a:t>
                </a:r>
                <a:r>
                  <a:rPr dirty="0"/>
                  <a:t> the </a:t>
                </a:r>
                <a:r>
                  <a:rPr b="1" dirty="0"/>
                  <a:t>greater the influence on the posterior </a:t>
                </a:r>
                <a:r>
                  <a:rPr dirty="0"/>
                  <a:t>distribution</a:t>
                </a:r>
              </a:p>
              <a:p>
                <a:pPr lvl="0"/>
                <a:r>
                  <a:rPr dirty="0"/>
                  <a:t>Large amount of evidence will overwhelm the prior</a:t>
                </a:r>
              </a:p>
              <a:p>
                <a:pPr lvl="0"/>
                <a:r>
                  <a:rPr dirty="0"/>
                  <a:t>With large amount of evidence, posterior converges to frequentist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1111" t="-2265" r="-1852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68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dirty="0"/>
                  <a:t>Consider example with:</a:t>
                </a:r>
                <a:br>
                  <a:rPr dirty="0"/>
                </a:br>
                <a:r>
                  <a:rPr b="1" dirty="0"/>
                  <a:t>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r>
                  <a:rPr b="1" dirty="0"/>
                  <a:t>Evidence</a:t>
                </a:r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br>
                  <a:rPr dirty="0"/>
                </a:br>
                <a:r>
                  <a:rPr dirty="0"/>
                  <a:t>- </a:t>
                </a:r>
                <a:r>
                  <a:rPr b="1" dirty="0"/>
                  <a:t>Posterior</a:t>
                </a:r>
                <a:r>
                  <a:rPr dirty="0"/>
                  <a:t>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Evidence is stronger than the prior, 40:12 </a:t>
                </a:r>
                <a:r>
                  <a:rPr lang="en-US" dirty="0" err="1"/>
                  <a:t>counts:pseudo</a:t>
                </a:r>
                <a:r>
                  <a:rPr lang="en-US" dirty="0"/>
                  <a:t> counts</a:t>
                </a:r>
              </a:p>
              <a:p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  <a:blipFill>
                <a:blip r:embed="rId2"/>
                <a:stretch>
                  <a:fillRect l="-1418" t="-2281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91328" y="872744"/>
            <a:ext cx="3748532" cy="3699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95468" y="4529088"/>
            <a:ext cx="3748532" cy="5752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can we find an </a:t>
            </a:r>
            <a:r>
              <a:rPr lang="en-US" dirty="0"/>
              <a:t>empirical </a:t>
            </a:r>
            <a:r>
              <a:rPr dirty="0"/>
              <a:t>estimate of the poster</a:t>
            </a:r>
            <a:r>
              <a:rPr lang="en-US" dirty="0"/>
              <a:t>ior</a:t>
            </a:r>
            <a:r>
              <a:rPr dirty="0"/>
              <a:t> distribution?</a:t>
            </a:r>
          </a:p>
          <a:p>
            <a:pPr marL="342900" lvl="0" indent="-342900">
              <a:buAutoNum type="arabicPeriod"/>
            </a:pPr>
            <a:r>
              <a:rPr dirty="0"/>
              <a:t>We can sample from the </a:t>
            </a:r>
            <a:r>
              <a:rPr lang="en-US" dirty="0"/>
              <a:t>likelihood function and prior</a:t>
            </a:r>
          </a:p>
          <a:p>
            <a:pPr lvl="1"/>
            <a:r>
              <a:rPr lang="en-US" dirty="0"/>
              <a:t>Sample the analytic </a:t>
            </a:r>
            <a:r>
              <a:rPr dirty="0"/>
              <a:t>conjugate</a:t>
            </a:r>
            <a:r>
              <a:rPr lang="en-US" dirty="0"/>
              <a:t> prior if it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Grid sample </a:t>
            </a:r>
            <a:r>
              <a:rPr lang="en-US" dirty="0"/>
              <a:t>or Markov chain </a:t>
            </a:r>
            <a:r>
              <a:rPr lang="en-US" b="1" dirty="0"/>
              <a:t>Monte Carlo (MCMC) sample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Take </a:t>
            </a:r>
            <a:r>
              <a:rPr dirty="0"/>
              <a:t>the product</a:t>
            </a:r>
            <a:r>
              <a:rPr lang="en-US" dirty="0"/>
              <a:t> of the likelihood and the prior</a:t>
            </a:r>
            <a:r>
              <a:rPr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b="1" dirty="0"/>
              <a:t>Normalize</a:t>
            </a:r>
            <a:r>
              <a:rPr lang="en-US" dirty="0"/>
              <a:t> to compute proper posterior distribution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833872" cy="38270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Grid sampling</a:t>
            </a:r>
            <a:r>
              <a:rPr dirty="0"/>
              <a:t> is a naive approach</a:t>
            </a:r>
          </a:p>
          <a:p>
            <a:pPr lvl="0"/>
            <a:r>
              <a:rPr dirty="0"/>
              <a:t>Compute the probability at each point on a regular gird</a:t>
            </a:r>
          </a:p>
          <a:p>
            <a:pPr lvl="1"/>
            <a:r>
              <a:rPr dirty="0"/>
              <a:t>Sample over range of values </a:t>
            </a:r>
            <a:r>
              <a:rPr lang="en-US" dirty="0"/>
              <a:t>of interest</a:t>
            </a:r>
            <a:endParaRPr dirty="0"/>
          </a:p>
          <a:p>
            <a:pPr lvl="1"/>
            <a:r>
              <a:rPr lang="en-US" dirty="0"/>
              <a:t>Take the product of the p</a:t>
            </a:r>
            <a:r>
              <a:rPr dirty="0"/>
              <a:t>rior and likelihood</a:t>
            </a:r>
          </a:p>
          <a:p>
            <a:pPr lvl="0"/>
            <a:r>
              <a:rPr i="1" dirty="0"/>
              <a:t>In principle</a:t>
            </a:r>
            <a:r>
              <a:rPr dirty="0"/>
              <a:t> </a:t>
            </a:r>
            <a:r>
              <a:rPr lang="en-US" dirty="0"/>
              <a:t>grid sampling </a:t>
            </a:r>
            <a:r>
              <a:rPr dirty="0"/>
              <a:t>can work for any number of dimensions</a:t>
            </a:r>
          </a:p>
          <a:p>
            <a:pPr lvl="1"/>
            <a:r>
              <a:rPr dirty="0"/>
              <a:t>In 1-dimension is just regularly spaced points on a line</a:t>
            </a:r>
          </a:p>
          <a:p>
            <a:pPr lvl="1"/>
            <a:r>
              <a:rPr dirty="0"/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5456" y="1628648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50000" y="4477545"/>
            <a:ext cx="275945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grid for bivariate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40558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Algorithm for grid sampling to compute posterior from likelihood and prior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Build the sampling grid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sampling_grid</a:t>
            </a:r>
            <a:r>
              <a:rPr dirty="0">
                <a:latin typeface="Courier"/>
              </a:rPr>
              <a:t>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likelihood_function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prior_density_function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prior_parameter_values</a:t>
            </a:r>
            <a:r>
              <a:rPr dirty="0">
                <a:latin typeface="Courier"/>
              </a:rPr>
              <a:t>)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 err="1">
                <a:latin typeface="Courier"/>
              </a:rPr>
              <a:t>ComputePosterior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the sampling grid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Grid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>
              <a:rPr dirty="0"/>
            </a:br>
            <a:r>
              <a:rPr dirty="0">
                <a:latin typeface="Courier"/>
              </a:rPr>
              <a:t>    array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</a:t>
            </a:r>
            <a:br>
              <a:rPr dirty="0"/>
            </a:br>
            <a:r>
              <a:rPr dirty="0">
                <a:latin typeface="Courier"/>
              </a:rPr>
              <a:t>       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prior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    posterior[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prior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Normalize the posterior   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(Grid)])</a:t>
            </a:r>
            <a:br>
              <a:rPr dirty="0"/>
            </a:br>
            <a:r>
              <a:rPr dirty="0">
                <a:latin typeface="Courier"/>
              </a:rPr>
              <a:t>    posterior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basic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statistic,</a:t>
            </a:r>
          </a:p>
          <a:p>
            <a:pPr lvl="1"/>
            <a:r>
              <a:rPr dirty="0"/>
              <a:t>e.g. inference on mean or variance</a:t>
            </a:r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two sample statistic</a:t>
            </a:r>
          </a:p>
          <a:p>
            <a:pPr lvl="1"/>
            <a:r>
              <a:rPr dirty="0"/>
              <a:t>e.g. difference of means</a:t>
            </a:r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For frequentist analysis we use confidence intervals</a:t>
                </a:r>
              </a:p>
              <a:p>
                <a:pPr lvl="1"/>
                <a:r>
                  <a:rPr dirty="0"/>
                  <a:t>Confidence intervals are based on a </a:t>
                </a:r>
                <a:r>
                  <a:rPr b="1" dirty="0"/>
                  <a:t>sampling distribution</a:t>
                </a:r>
                <a:r>
                  <a:rPr lang="en-US" dirty="0"/>
                  <a:t>, not posterior distribution </a:t>
                </a:r>
                <a:endParaRPr dirty="0"/>
              </a:p>
              <a:p>
                <a:pPr lvl="1"/>
                <a:r>
                  <a:rPr dirty="0"/>
                  <a:t>The upper and lower </a:t>
                </a:r>
                <a:r>
                  <a:rPr lang="en-US" dirty="0"/>
                  <a:t>bounds on </a:t>
                </a:r>
                <a:r>
                  <a:rPr dirty="0"/>
                  <a:t>confidence intervals </a:t>
                </a:r>
                <a:r>
                  <a:rPr lang="en-US" dirty="0"/>
                  <a:t>are </a:t>
                </a:r>
                <a:r>
                  <a:rPr dirty="0"/>
                  <a:t>quantiles of the sampling distribution</a:t>
                </a:r>
              </a:p>
              <a:p>
                <a:pPr lvl="0"/>
                <a:r>
                  <a:rPr dirty="0"/>
                  <a:t>For Bayesian analysis </a:t>
                </a:r>
                <a:r>
                  <a:rPr b="1" dirty="0"/>
                  <a:t>inference performed on posterior distribution</a:t>
                </a:r>
              </a:p>
              <a:p>
                <a:pPr lvl="1"/>
                <a:r>
                  <a:rPr lang="en-US" dirty="0"/>
                  <a:t>Bayesian analysis has no concept sampling distribution</a:t>
                </a:r>
              </a:p>
              <a:p>
                <a:pPr lvl="1"/>
                <a:r>
                  <a:rPr dirty="0"/>
                  <a:t>We use a concept known as the </a:t>
                </a:r>
                <a:r>
                  <a:rPr b="1" dirty="0"/>
                  <a:t>credible interval</a:t>
                </a:r>
                <a:r>
                  <a:rPr lang="en-US" dirty="0"/>
                  <a:t> on the posterior distribution</a:t>
                </a:r>
              </a:p>
              <a:p>
                <a:pPr lvl="1"/>
                <a:r>
                  <a:rPr lang="en-US" b="1" dirty="0"/>
                  <a:t>Credible interval </a:t>
                </a:r>
                <a:r>
                  <a:rPr lang="en-US" dirty="0"/>
                  <a:t>is the</a:t>
                </a:r>
                <a:r>
                  <a:rPr dirty="0"/>
                  <a:t> interval with the </a:t>
                </a:r>
                <a:r>
                  <a:rPr b="1" dirty="0"/>
                  <a:t>highest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b="1" dirty="0"/>
                  <a:t> </a:t>
                </a:r>
                <a:r>
                  <a:rPr lang="en-US" b="1" dirty="0"/>
                  <a:t>fraction</a:t>
                </a:r>
                <a:r>
                  <a:rPr b="1" dirty="0"/>
                  <a:t> of posterior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  <a:blipFill>
                <a:blip r:embed="rId2"/>
                <a:stretch>
                  <a:fillRect l="-741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rPr dirty="0"/>
                  <a:t> credible interval encompasses the 90% of the posterior distribution with the </a:t>
                </a:r>
                <a:r>
                  <a:rPr b="1" dirty="0"/>
                  <a:t>highest density</a:t>
                </a:r>
              </a:p>
              <a:p>
                <a:pPr lvl="0"/>
                <a:r>
                  <a:rPr dirty="0"/>
                  <a:t>The credible interval is sometime called the </a:t>
                </a:r>
                <a:r>
                  <a:rPr b="1" dirty="0"/>
                  <a:t>highest density interval (HDI)</a:t>
                </a:r>
                <a:r>
                  <a:rPr dirty="0"/>
                  <a:t>, or </a:t>
                </a:r>
                <a:r>
                  <a:rPr b="1" dirty="0"/>
                  <a:t>highest posterior density interval (HPDI)</a:t>
                </a:r>
              </a:p>
              <a:p>
                <a:pPr lvl="1"/>
                <a:r>
                  <a:rPr dirty="0"/>
                  <a:t>These names make sense, since we seek the </a:t>
                </a:r>
                <a:r>
                  <a:rPr dirty="0" err="1"/>
                  <a:t>the</a:t>
                </a:r>
                <a:r>
                  <a:rPr dirty="0"/>
                  <a:t> densest posterior interval </a:t>
                </a:r>
                <a:r>
                  <a:rPr lang="en-US" dirty="0"/>
                  <a:t>with</a:t>
                </a:r>
                <a:r>
                  <a:rPr dirty="0"/>
                  <a:t>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  <a:p>
                <a:pPr lvl="0"/>
                <a:r>
                  <a:rPr dirty="0"/>
                  <a:t>For symmetric distributions the credible interval </a:t>
                </a:r>
                <a:r>
                  <a:rPr lang="en-US" dirty="0"/>
                  <a:t>is</a:t>
                </a:r>
                <a:r>
                  <a:rPr dirty="0"/>
                  <a:t> numerically the same as the confidence interval</a:t>
                </a:r>
              </a:p>
              <a:p>
                <a:pPr lvl="1"/>
                <a:r>
                  <a:rPr dirty="0"/>
                  <a:t>In general, these two quantities can be quite different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95% credible intervals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0620" y="1643639"/>
            <a:ext cx="6733540" cy="3087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92176" y="4731545"/>
            <a:ext cx="8229600" cy="35001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Credible Intervals are not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are credible intervals different from the more familiar confidence intervals?</a:t>
                </a:r>
              </a:p>
              <a:p>
                <a:r>
                  <a:rPr lang="en-US" dirty="0"/>
                  <a:t>A confidence interval is a purely frequentist concept</a:t>
                </a:r>
              </a:p>
              <a:p>
                <a:pPr lvl="1"/>
                <a:r>
                  <a:rPr lang="en-US" dirty="0"/>
                  <a:t>Is an interval on the </a:t>
                </a:r>
                <a:r>
                  <a:rPr lang="en-US" b="1" dirty="0"/>
                  <a:t>sampling distribution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Cannot interpret</a:t>
                </a:r>
                <a:r>
                  <a:rPr lang="en-US" dirty="0"/>
                  <a:t> a confidence interval as an interval on a population distribution of a statistic!</a:t>
                </a:r>
              </a:p>
              <a:p>
                <a:r>
                  <a:rPr lang="en-US" dirty="0"/>
                  <a:t>Credible interval is an interval on a posterior distribution of the statistic</a:t>
                </a:r>
              </a:p>
              <a:p>
                <a:pPr lvl="1"/>
                <a:r>
                  <a:rPr lang="en-US" b="1" dirty="0"/>
                  <a:t>Credible interval is the interval with highest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1" dirty="0"/>
                  <a:t> probability</a:t>
                </a:r>
                <a:r>
                  <a:rPr lang="en-US" dirty="0"/>
                  <a:t> for the posterior of the statistic</a:t>
                </a:r>
              </a:p>
              <a:p>
                <a:pPr lvl="1"/>
                <a:r>
                  <a:rPr lang="en-US" dirty="0"/>
                  <a:t>Credible interval is exactly what would like the confidence interval to be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  <a:blipFill>
                <a:blip r:embed="rId2"/>
                <a:stretch>
                  <a:fillRect l="-963" t="-103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12" y="1017271"/>
            <a:ext cx="8479536" cy="12707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Compare </a:t>
            </a:r>
            <a:r>
              <a:rPr lang="en-US" dirty="0"/>
              <a:t>95% </a:t>
            </a:r>
            <a:r>
              <a:rPr dirty="0"/>
              <a:t>confidence interval and </a:t>
            </a:r>
            <a:r>
              <a:rPr lang="en-US" dirty="0"/>
              <a:t>95% </a:t>
            </a:r>
            <a:r>
              <a:rPr dirty="0"/>
              <a:t>credible interval for the case of 10 observations</a:t>
            </a:r>
          </a:p>
          <a:p>
            <a:pPr lvl="0"/>
            <a:r>
              <a:rPr dirty="0"/>
              <a:t>Credible intervals cross the density function at exactly the same density</a:t>
            </a:r>
          </a:p>
          <a:p>
            <a:pPr lvl="0"/>
            <a:r>
              <a:rPr dirty="0"/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200" y="2217521"/>
            <a:ext cx="5704832" cy="26267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9712" y="4730816"/>
            <a:ext cx="7130290" cy="325441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7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else can we do with </a:t>
            </a:r>
            <a:r>
              <a:rPr lang="en-US" dirty="0"/>
              <a:t>the</a:t>
            </a:r>
            <a:r>
              <a:rPr dirty="0"/>
              <a:t> Bayesian posterior distribution?</a:t>
            </a:r>
          </a:p>
          <a:p>
            <a:pPr lvl="0"/>
            <a:r>
              <a:t>Predictions </a:t>
            </a:r>
            <a:r>
              <a:rPr dirty="0"/>
              <a:t>are computed by simulating from the posterior distribution</a:t>
            </a:r>
          </a:p>
          <a:p>
            <a:pPr lvl="0"/>
            <a:r>
              <a:rPr dirty="0"/>
              <a:t>Results of these simulations are useful for several purposes, including:</a:t>
            </a:r>
          </a:p>
          <a:p>
            <a:pPr lvl="1"/>
            <a:r>
              <a:rPr dirty="0"/>
              <a:t>Predicting posterior values</a:t>
            </a:r>
          </a:p>
          <a:p>
            <a:pPr lvl="1"/>
            <a:r>
              <a:rPr dirty="0"/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Example; What are the probabilities of distracted drivers for the next 10 cars </a:t>
                </a:r>
                <a:r>
                  <a:rPr lang="en-US" dirty="0"/>
                  <a:t>simulated from</a:t>
                </a:r>
                <a:r>
                  <a:rPr dirty="0"/>
                  <a:t> posterior,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rPr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  <a:blipFill>
                <a:blip r:embed="rId2"/>
                <a:stretch>
                  <a:fillRect l="-963" t="-1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6756" y="1883173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3504" y="4731544"/>
            <a:ext cx="8229600" cy="35353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77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Contrasts with frequentist statistics </a:t>
            </a:r>
            <a:r>
              <a:rPr lang="en-US" dirty="0"/>
              <a:t>which </a:t>
            </a:r>
            <a:r>
              <a:rPr dirty="0"/>
              <a:t>compute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/>
              <a:t>point estimate </a:t>
            </a:r>
            <a:r>
              <a:rPr dirty="0"/>
              <a:t>and </a:t>
            </a:r>
            <a:r>
              <a:rPr b="1" dirty="0"/>
              <a:t>confidence interval </a:t>
            </a:r>
            <a:r>
              <a:rPr dirty="0"/>
              <a:t>from a sample</a:t>
            </a:r>
          </a:p>
          <a:p>
            <a:pPr lvl="0"/>
            <a:r>
              <a:rPr dirty="0"/>
              <a:t>Bayesian models allow expressing prior information in the form of a </a:t>
            </a:r>
            <a:r>
              <a:rPr b="1" dirty="0"/>
              <a:t>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 on additional data or evidence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 </a:t>
            </a:r>
            <a:r>
              <a:rPr dirty="0"/>
              <a:t>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simulating from the posterior distribution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  <a:blipFill>
                <a:blip r:embed="rId2"/>
                <a:stretch>
                  <a:fillRect l="-741" t="-257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Despite the long history, </a:t>
            </a:r>
            <a:r>
              <a:rPr b="1" dirty="0"/>
              <a:t>Bayesian models </a:t>
            </a:r>
            <a:r>
              <a:rPr dirty="0"/>
              <a:t>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b="1" dirty="0"/>
              <a:t>Frequentist </a:t>
            </a:r>
            <a:r>
              <a:rPr lang="en-US" b="1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</a:t>
            </a:r>
            <a:r>
              <a:rPr lang="en-US" dirty="0"/>
              <a:t> of Bayesian methods</a:t>
            </a:r>
            <a:r>
              <a:rPr dirty="0"/>
              <a:t>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lang="en-US" dirty="0"/>
              <a:t>Specifying </a:t>
            </a:r>
            <a:r>
              <a:rPr dirty="0"/>
              <a:t>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lang="en-US" dirty="0"/>
              <a:t>E</a:t>
            </a:r>
            <a:r>
              <a:rPr dirty="0"/>
              <a:t>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r>
              <a:rPr lang="en-US" dirty="0"/>
              <a:t>The objective of Bayesian analysis is to compute a </a:t>
            </a:r>
            <a:r>
              <a:rPr lang="en-US" b="1" dirty="0"/>
              <a:t>posterior distribution</a:t>
            </a:r>
          </a:p>
          <a:p>
            <a:r>
              <a:rPr lang="en-US" dirty="0"/>
              <a:t>Inference can be performed on the posterior distribution by finding the </a:t>
            </a:r>
            <a:r>
              <a:rPr lang="en-US" b="1" dirty="0"/>
              <a:t>maximum a </a:t>
            </a:r>
            <a:r>
              <a:rPr lang="en-US" b="1" dirty="0" err="1"/>
              <a:t>postiori</a:t>
            </a:r>
            <a:r>
              <a:rPr lang="en-US" b="1" dirty="0"/>
              <a:t> (MAP)</a:t>
            </a:r>
            <a:r>
              <a:rPr lang="en-US" dirty="0"/>
              <a:t> value and a </a:t>
            </a:r>
            <a:r>
              <a:rPr lang="en-US" b="1" dirty="0"/>
              <a:t>credible interval</a:t>
            </a:r>
            <a:endParaRPr lang="en-US" dirty="0"/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lang="en-US" b="1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r>
              <a:rPr lang="en-US" dirty="0"/>
              <a:t>Frequentist models which must be recomputed from a complete sample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  <a:r>
              <a:rPr lang="en-US" dirty="0"/>
              <a:t> on June 1, 2009</a:t>
            </a:r>
            <a:endParaRPr dirty="0"/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planner using Bayesian model</a:t>
            </a:r>
            <a:r>
              <a:rPr lang="en-US" dirty="0"/>
              <a:t>ing for the </a:t>
            </a:r>
            <a:r>
              <a:rPr lang="en-US"/>
              <a:t>US Coast Guard</a:t>
            </a:r>
            <a:endParaRPr dirty="0"/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3576</Words>
  <Application>Microsoft Office PowerPoint</Application>
  <PresentationFormat>On-screen Show (16:9)</PresentationFormat>
  <Paragraphs>353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Bayesian Workflow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Conjugate Prior Distributions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110</cp:revision>
  <dcterms:created xsi:type="dcterms:W3CDTF">2024-08-16T02:28:43Z</dcterms:created>
  <dcterms:modified xsi:type="dcterms:W3CDTF">2024-10-03T00:41:19Z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