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9"/>
  </p:notesMasterIdLst>
  <p:sldIdLst>
    <p:sldId id="338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70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35" r:id="rId67"/>
    <p:sldId id="336" r:id="rId6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4" d="100"/>
          <a:sy n="94" d="100"/>
        </p:scale>
        <p:origin x="710" y="4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36D9D-5B1A-4F71-A845-003503DCA96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9576F-5C1B-411B-ACD1-77A3957A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5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90C29-277A-4C0B-9914-D82F5D04F8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7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hyperlink" Target="https://www.taylorfrancis.com/books/e/9780203738535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rque%E2%80%93Bera_test" TargetMode="External"/><Relationship Id="rId2" Type="http://schemas.openxmlformats.org/officeDocument/2006/relationships/hyperlink" Target="https://en.wikipedia.org/wiki/Omnibus_te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Introduction to Linear Models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Formulating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8317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The general formulation of a linear model can be written: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dirty="0"/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dirty="0"/>
                  <a:t> is the </a:t>
                </a:r>
                <a:r>
                  <a:rPr b="1" dirty="0"/>
                  <a:t>vector</a:t>
                </a:r>
                <a:r>
                  <a:rPr dirty="0"/>
                  <a:t>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</a:t>
                </a:r>
                <a:r>
                  <a:rPr b="1" dirty="0"/>
                  <a:t>dependent variables </a:t>
                </a:r>
                <a:r>
                  <a:rPr dirty="0"/>
                  <a:t>or labels we seek to predict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is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</a:t>
                </a:r>
                <a:r>
                  <a:rPr b="1" dirty="0"/>
                  <a:t>model matrix</a:t>
                </a:r>
                <a:r>
                  <a:rPr dirty="0"/>
                  <a:t> or </a:t>
                </a:r>
                <a:r>
                  <a:rPr b="1" dirty="0"/>
                  <a:t>design matrix</a:t>
                </a:r>
              </a:p>
              <a:p>
                <a:pPr lvl="1"/>
                <a:r>
                  <a:rPr dirty="0"/>
                  <a:t>Defines the structure of the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columns </a:t>
                </a:r>
                <a:r>
                  <a:rPr lang="en-US" dirty="0"/>
                  <a:t>of </a:t>
                </a:r>
                <a:r>
                  <a:rPr lang="en-US" b="1" dirty="0"/>
                  <a:t>independent</a:t>
                </a:r>
                <a:r>
                  <a:rPr b="1" dirty="0"/>
                  <a:t> variables </a:t>
                </a:r>
                <a:r>
                  <a:rPr dirty="0"/>
                  <a:t>or features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rows of </a:t>
                </a:r>
                <a:r>
                  <a:rPr b="1" dirty="0"/>
                  <a:t>training cases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83177"/>
              </a:xfrm>
              <a:blipFill>
                <a:blip r:embed="rId2"/>
                <a:stretch>
                  <a:fillRect l="-111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Formulating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76605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The general formulation of a linear model can be written: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dirty="0"/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m:rPr>
                        <m:nor/>
                      </m:rPr>
                      <a:rPr lang="ar-AE" dirty="0"/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vector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model</m:t>
                    </m:r>
                    <m:r>
                      <m:rPr>
                        <m:nor/>
                      </m:rPr>
                      <a:rPr lang="en-US" b="1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coefficients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One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coefficient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each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predictor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feature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Model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by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finding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optimal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value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each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coefficient</m:t>
                    </m:r>
                  </m:oMath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dirty="0"/>
                  <a:t>is the vector representing</a:t>
                </a:r>
                <a:r>
                  <a:rPr lang="en-US" dirty="0"/>
                  <a:t> the</a:t>
                </a:r>
                <a:r>
                  <a:rPr dirty="0"/>
                  <a:t> </a:t>
                </a:r>
                <a:r>
                  <a:rPr lang="en-US" b="1" dirty="0"/>
                  <a:t>model residuals</a:t>
                </a:r>
                <a:endParaRPr b="1" dirty="0"/>
              </a:p>
              <a:p>
                <a:pPr lvl="1"/>
                <a:r>
                  <a:rPr lang="en-US" dirty="0"/>
                  <a:t>Vector of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</a:t>
                </a:r>
                <a:r>
                  <a:rPr lang="en-US" b="1" dirty="0"/>
                  <a:t>prediction errors</a:t>
                </a:r>
              </a:p>
              <a:p>
                <a:pPr lvl="1"/>
                <a:r>
                  <a:rPr dirty="0"/>
                  <a:t>Is </a:t>
                </a:r>
                <a:r>
                  <a:rPr b="1" dirty="0" err="1"/>
                  <a:t>iid</a:t>
                </a:r>
                <a:r>
                  <a:rPr b="1" dirty="0"/>
                  <a:t> Normally distributed</a:t>
                </a:r>
                <a:r>
                  <a:rPr lang="en-US" b="1" dirty="0"/>
                  <a:t> with 0 mean</a:t>
                </a:r>
                <a:r>
                  <a:rPr dirty="0"/>
                  <a:t>;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𝜖</m:t>
                    </m:r>
                    <m:r>
                      <a:rPr>
                        <a:latin typeface="Cambria Math" panose="02040503050406030204" pitchFamily="18" charset="0"/>
                      </a:rPr>
                      <m:t>∼</m:t>
                    </m:r>
                    <m:r>
                      <a:rPr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766057"/>
              </a:xfrm>
              <a:blipFill>
                <a:blip r:embed="rId2"/>
                <a:stretch>
                  <a:fillRect l="-1111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Single Predictor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Consider a simple case of regression with a single predictor</a:t>
                </a:r>
              </a:p>
              <a:p>
                <a:pPr lvl="0"/>
                <a:r>
                  <a:rPr lang="en-US" dirty="0"/>
                  <a:t>Only two coefficients 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) defining a straight line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Need model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⃗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ar-AE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ar-AE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ar-A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func>
                  </m:oMath>
                </a14:m>
                <a:r>
                  <a:rPr lang="ar-AE" dirty="0"/>
                  <a:t> </a:t>
                </a:r>
                <a:r>
                  <a:rPr lang="en-US" dirty="0"/>
                  <a:t>, a </a:t>
                </a:r>
                <a:r>
                  <a:rPr lang="en-US" b="1" dirty="0"/>
                  <a:t>least squares solution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the </a:t>
                </a:r>
                <a:r>
                  <a:rPr lang="en-US" b="1" dirty="0"/>
                  <a:t>intercept term</a:t>
                </a:r>
              </a:p>
              <a:p>
                <a:pPr lvl="1"/>
                <a:r>
                  <a:rPr lang="en-US" dirty="0"/>
                  <a:t>Intercept is value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mean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model </a:t>
                </a:r>
                <a:r>
                  <a:rPr lang="en-US" b="1" dirty="0"/>
                  <a:t>coefficient</a:t>
                </a:r>
                <a:r>
                  <a:rPr lang="en-US" dirty="0"/>
                  <a:t> for the predictor variable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/>
                  <a:t>slope coefficient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rate of change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change in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  <a:blipFill>
                <a:blip r:embed="rId2"/>
                <a:stretch>
                  <a:fillRect l="-741" t="-2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Single Predictor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Consider a simple case of regression with a single predictor</a:t>
                </a:r>
              </a:p>
              <a:p>
                <a:pPr lvl="0"/>
                <a:r>
                  <a:rPr lang="en-US" dirty="0"/>
                  <a:t>Given a variable predictor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:r>
                  <a:rPr lang="en-US" dirty="0"/>
                  <a:t>the prediction,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:r>
                  <a:rPr lang="en-US" dirty="0"/>
                  <a:t>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has </a:t>
                </a:r>
                <a:r>
                  <a:rPr lang="en-US" b="1" dirty="0"/>
                  <a:t>expected value 0</a:t>
                </a:r>
                <a:r>
                  <a:rPr lang="en-US" dirty="0"/>
                  <a:t>, or else the model would be </a:t>
                </a:r>
                <a:r>
                  <a:rPr lang="en-US" b="1" dirty="0"/>
                  <a:t>biased</a:t>
                </a:r>
                <a:endParaRPr lang="en-US" b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constant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the </a:t>
                </a:r>
                <a:r>
                  <a:rPr lang="en-US" b="1" dirty="0"/>
                  <a:t>variance of the residuals is stationary</a:t>
                </a:r>
                <a:endParaRPr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436" r="-889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3732784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2208"/>
                <a:ext cx="4765040" cy="4210304"/>
              </a:xfrm>
            </p:spPr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Let’s start with a simulated data set with one predictor and one response variable</a:t>
                </a:r>
              </a:p>
              <a:p>
                <a:pPr lvl="0"/>
                <a:r>
                  <a:rPr dirty="0"/>
                  <a:t>The response variable,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dirty="0"/>
                  <a:t> is linear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dirty="0"/>
                  <a:t> with additive random noise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∼</m:t>
                    </m:r>
                    <m:r>
                      <a:rPr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Intercept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and slope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first 10 rows:</a:t>
                </a:r>
              </a:p>
              <a:p>
                <a:pPr lvl="0" indent="0">
                  <a:buNone/>
                </a:pPr>
                <a:r>
                  <a:rPr dirty="0">
                    <a:latin typeface="Courier"/>
                  </a:rPr>
                  <a:t>##           x         y
## 0  0.000000  1.951736
## 1  0.204082  0.627047
## 2  0.408163  3.025441
## 3  0.612245  1.112869
## 4  0.816327  5.225976
## 5  1.020408 -0.382646
## 6  1.224490  3.969339
## 7  1.428571  2.834755
## 8  1.632653  1.516411
## 9  1.836735  2.958745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2208"/>
                <a:ext cx="4765040" cy="4210304"/>
              </a:xfrm>
              <a:blipFill>
                <a:blip r:embed="rId2"/>
                <a:stretch>
                  <a:fillRect l="-512" t="-1158" r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E4F7C94-8425-8FEE-11D0-F255946A9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976" y="872236"/>
            <a:ext cx="3978240" cy="421030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Model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6039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How do we create the model matrix</a:t>
                </a:r>
                <a:r>
                  <a:rPr lang="en-US" dirty="0"/>
                  <a:t>?</a:t>
                </a:r>
                <a:endParaRPr dirty="0"/>
              </a:p>
              <a:p>
                <a:pPr lvl="0"/>
                <a:r>
                  <a:rPr dirty="0"/>
                  <a:t>Start with a data table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samples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dirty="0"/>
                  <a:t> columns</a:t>
                </a:r>
              </a:p>
              <a:p>
                <a:r>
                  <a:rPr dirty="0"/>
                  <a:t>First column is predictor variable</a:t>
                </a:r>
              </a:p>
              <a:p>
                <a:r>
                  <a:rPr dirty="0"/>
                  <a:t>Second column is the response variable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60393"/>
              </a:xfrm>
              <a:blipFill>
                <a:blip r:embed="rId2"/>
                <a:stretch>
                  <a:fillRect l="-111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Model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model matrix</a:t>
                </a:r>
                <a:r>
                  <a:rPr dirty="0"/>
                  <a:t> for this case, including the intercept term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The column of 1’s define the </a:t>
                </a:r>
                <a:r>
                  <a:rPr b="1" dirty="0"/>
                  <a:t>intercept term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6618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Constructing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77494"/>
                <a:ext cx="8229600" cy="3660393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For the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sz="2000" dirty="0"/>
                  <a:t> data samples and the parameter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sz="2000" dirty="0"/>
                  <a:t> we can construct the entire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⋮,⋮</m:t>
                                </m:r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000" dirty="0"/>
              </a:p>
              <a:p>
                <a:pPr marL="0" lvl="0" indent="0">
                  <a:buNone/>
                </a:pPr>
                <a:r>
                  <a:rPr sz="2000" dirty="0"/>
                  <a:t>For a single prediction: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sz="2000" dirty="0"/>
              </a:p>
              <a:p>
                <a:pPr marL="0" lvl="0" indent="0">
                  <a:buNone/>
                </a:pPr>
                <a:r>
                  <a:rPr sz="2000" dirty="0"/>
                  <a:t>Or, in matrix notation: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sz="2000" dirty="0"/>
              </a:p>
              <a:p>
                <a:pPr marL="0" lvl="0" indent="0">
                  <a:buNone/>
                </a:pPr>
                <a:r>
                  <a:rPr sz="2000" dirty="0"/>
                  <a:t>We are assuming that the </a:t>
                </a:r>
                <a:r>
                  <a:rPr sz="2000" b="1" dirty="0"/>
                  <a:t>error,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sz="2000" b="1" dirty="0"/>
                  <a:t>, is only attributable to the dependent variable</a:t>
                </a:r>
                <a:r>
                  <a:rPr sz="2000" dirty="0"/>
                  <a:t>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77494"/>
                <a:ext cx="8229600" cy="3660393"/>
              </a:xfrm>
              <a:blipFill>
                <a:blip r:embed="rId2"/>
                <a:stretch>
                  <a:fillRect l="-741" b="-19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How do we find the best </a:t>
                </a:r>
                <a:r>
                  <a:rPr lang="en-US" dirty="0"/>
                  <a:t>fit</a:t>
                </a:r>
                <a:r>
                  <a:rPr dirty="0"/>
                  <a:t> for the coefficients</a:t>
                </a:r>
              </a:p>
              <a:p>
                <a:pPr lvl="0"/>
                <a:r>
                  <a:rPr dirty="0"/>
                  <a:t>Need to minimize an </a:t>
                </a:r>
                <a:r>
                  <a:rPr b="1" dirty="0"/>
                  <a:t>error metric</a:t>
                </a:r>
              </a:p>
              <a:p>
                <a:pPr lvl="0"/>
                <a:r>
                  <a:rPr dirty="0"/>
                  <a:t>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dirty="0"/>
                  <a:t> by minimizing the </a:t>
                </a:r>
                <a:r>
                  <a:rPr b="1" dirty="0"/>
                  <a:t>sum of squared errors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​</m:t>
                        </m:r>
                      </m:sup>
                      <m:e>
                        <m:sSubSup>
                          <m:sSub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,</a:t>
                </a:r>
                <a:r>
                  <a:rPr dirty="0"/>
                  <a:t> is known as the </a:t>
                </a:r>
                <a:r>
                  <a:rPr b="1" dirty="0"/>
                  <a:t>least squares</a:t>
                </a:r>
                <a:r>
                  <a:rPr dirty="0"/>
                  <a:t> method</a:t>
                </a:r>
              </a:p>
              <a:p>
                <a:pPr lvl="0"/>
                <a:r>
                  <a:rPr dirty="0"/>
                  <a:t>Given training data, minimize the squared error between the prediction,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and the observed response variable or label,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,.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̂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dirty="0"/>
              </a:p>
              <a:p>
                <a:pPr marL="342900" lvl="1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,.</m:t>
                        </m:r>
                      </m:sub>
                    </m:sSub>
                  </m:oMath>
                </a14:m>
                <a:r>
                  <a:rPr dirty="0"/>
                  <a:t> is the </a:t>
                </a:r>
                <a:r>
                  <a:rPr dirty="0" err="1"/>
                  <a:t>ith</a:t>
                </a:r>
                <a:r>
                  <a:rPr dirty="0"/>
                  <a:t> row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r="-74" b="-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We could try a naive solution: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dirty="0"/>
                  <a:t> is the </a:t>
                </a:r>
                <a:r>
                  <a:rPr b="1" dirty="0"/>
                  <a:t>matrix inverse</a:t>
                </a:r>
                <a:r>
                  <a:rPr dirty="0"/>
                  <a:t>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dirty="0"/>
              </a:p>
              <a:p>
                <a:pPr lvl="0"/>
                <a:r>
                  <a:rPr lang="en-US" dirty="0"/>
                  <a:t>This cannot work</a:t>
                </a:r>
                <a:endParaRPr b="1" dirty="0"/>
              </a:p>
              <a:p>
                <a:pPr lvl="0"/>
                <a:r>
                  <a:rPr dirty="0"/>
                  <a:t>Direct matrix inverse algorithm has complexity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dirty="0"/>
                  <a:t>, so inefficient</a:t>
                </a:r>
                <a:endParaRPr lang="en-US" dirty="0"/>
              </a:p>
              <a:p>
                <a:pPr lvl="0"/>
                <a:r>
                  <a:rPr lang="en-US" dirty="0"/>
                  <a:t>Direct matrix inversion only works for square matrix  </a:t>
                </a:r>
                <a:endParaRPr dirty="0"/>
              </a:p>
              <a:p>
                <a:pPr lvl="0"/>
                <a:r>
                  <a:rPr dirty="0"/>
                  <a:t>There is no guarantee the inverse exists</a:t>
                </a:r>
              </a:p>
              <a:p>
                <a:pPr lvl="1"/>
                <a:r>
                  <a:rPr dirty="0"/>
                  <a:t>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features can be colinear</a:t>
                </a:r>
                <a:endParaRPr lang="en-US" dirty="0"/>
              </a:p>
              <a:p>
                <a:pPr lvl="1"/>
                <a:r>
                  <a:rPr lang="en-US" dirty="0"/>
                  <a:t>We will address </a:t>
                </a:r>
                <a:r>
                  <a:rPr lang="en-US" b="1" dirty="0"/>
                  <a:t>regularization methods </a:t>
                </a:r>
                <a:r>
                  <a:rPr lang="en-US" dirty="0"/>
                  <a:t>in another lesson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r="-519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Welcome to the Second Half of CSCI E-83!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t>Plan going forward:</a:t>
            </a:r>
          </a:p>
          <a:p>
            <a:pPr lvl="0"/>
            <a:r>
              <a:t>Week 8, Oct 24: Introduction to Linear Models</a:t>
            </a:r>
            <a:br/>
            <a:endParaRPr/>
          </a:p>
          <a:p>
            <a:pPr lvl="0"/>
            <a:r>
              <a:t>Week 9, Oct 31: Linear Models Part 2 - Categorical data and nonlinear response models</a:t>
            </a:r>
            <a:br/>
            <a:endParaRPr/>
          </a:p>
          <a:p>
            <a:pPr lvl="0"/>
            <a:r>
              <a:t>Week 10, Nov 7: Linear Models Part 3 - Regularization and sparse models</a:t>
            </a:r>
            <a:br/>
            <a:endParaRPr/>
          </a:p>
          <a:p>
            <a:pPr lvl="0"/>
            <a:r>
              <a:t>Week 11, Nov14: Time Series Models</a:t>
            </a:r>
            <a:br/>
            <a:endParaRPr/>
          </a:p>
          <a:p>
            <a:pPr lvl="0"/>
            <a:r>
              <a:t>Nov 18: Project proposal due</a:t>
            </a:r>
          </a:p>
          <a:p>
            <a:pPr lvl="0"/>
            <a:r>
              <a:t>Week12, Nov 23: Bayes MCMC methods</a:t>
            </a:r>
            <a:br/>
            <a:endParaRPr/>
          </a:p>
          <a:p>
            <a:pPr lvl="0"/>
            <a:r>
              <a:t>Week 13, Nov 28: Hierarchical Bayesian models</a:t>
            </a:r>
            <a:br/>
            <a:endParaRPr/>
          </a:p>
          <a:p>
            <a:pPr lvl="0"/>
            <a:r>
              <a:t>Week 14, Dec 5: - More on time series? - No assignment</a:t>
            </a:r>
            <a:br/>
            <a:endParaRPr/>
          </a:p>
          <a:p>
            <a:pPr lvl="0"/>
            <a:r>
              <a:t>Dec 21: Submit Graduate Independent Projects</a:t>
            </a:r>
          </a:p>
          <a:p>
            <a:pPr marL="0" lvl="0" indent="0">
              <a:buNone/>
            </a:pPr>
            <a:r>
              <a:t>Let me know if you have suggestions to update this schedule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We can use the </a:t>
                </a:r>
                <a:r>
                  <a:rPr b="1"/>
                  <a:t>Normal equations</a:t>
                </a:r>
              </a:p>
              <a:p>
                <a:pPr lvl="0"/>
                <a:r>
                  <a:t>Start with the problem: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/>
              </a:p>
              <a:p>
                <a:pPr lvl="0"/>
                <a:r>
                  <a:t>Multiply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t> and set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/>
              </a:p>
              <a:p>
                <a:pPr lvl="0"/>
                <a:r>
                  <a:t>Taking the inverse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t> we arrive at the normal equations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We can use the </a:t>
                </a:r>
                <a:r>
                  <a:rPr b="1" dirty="0"/>
                  <a:t>Normal equations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b="1" dirty="0"/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is the </a:t>
                </a:r>
                <a:r>
                  <a:rPr b="1" dirty="0"/>
                  <a:t>covariance matrix</a:t>
                </a:r>
                <a:r>
                  <a:rPr dirty="0"/>
                  <a:t> for the data set</a:t>
                </a:r>
              </a:p>
              <a:p>
                <a:pPr lvl="1"/>
                <a:r>
                  <a:rPr dirty="0"/>
                  <a:t>Is dimension only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For single predictor model this is just dimension 2x2</a:t>
                </a:r>
              </a:p>
              <a:p>
                <a:pPr lvl="1"/>
                <a:r>
                  <a:rPr dirty="0"/>
                  <a:t>Much easier to take inverse</a:t>
                </a:r>
                <a:r>
                  <a:rPr lang="en-US" dirty="0"/>
                  <a:t>, if the inverse exists! </a:t>
                </a:r>
                <a:endParaRPr dirty="0"/>
              </a:p>
              <a:p>
                <a:pPr lvl="1"/>
                <a:r>
                  <a:rPr dirty="0"/>
                  <a:t>But poor scaling for large-scale problems,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&gt;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30"/>
                <a:ext cx="8229600" cy="3817634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1600" dirty="0"/>
                  <a:t>What is the relationship between the normal equations, least squares and maximum likelihood?</a:t>
                </a:r>
              </a:p>
              <a:p>
                <a:pPr lvl="0"/>
                <a:r>
                  <a:rPr lang="en-US" sz="1600" dirty="0"/>
                  <a:t>First consider how the Normal likelihood can be written in terms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length model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16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1600" dirty="0"/>
                  <a:t>,</a:t>
                </a:r>
                <a:r>
                  <a:rPr lang="ar-AE" sz="1600" dirty="0"/>
                  <a:t> </a:t>
                </a:r>
                <a:r>
                  <a:rPr lang="en-US" sz="1600" dirty="0"/>
                  <a:t>with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feature vectors of observations,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ar-AE" sz="16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,</a:t>
                </a:r>
                <a:r>
                  <a:rPr lang="ar-AE" sz="1600" dirty="0"/>
                  <a:t> </a:t>
                </a:r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 sz="16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1600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60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p>
                                        <m:sSupPr>
                                          <m:ctrlPr>
                                            <a:rPr lang="ar-AE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sz="160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ar-AE" sz="16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ar-AE" sz="160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sz="1600" dirty="0"/>
              </a:p>
              <a:p>
                <a:pPr lvl="0"/>
                <a:r>
                  <a:rPr lang="en-US" sz="1600" dirty="0"/>
                  <a:t>The log-likelihood is then: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</a:rPr>
                        <m:t>𝓁</m:t>
                      </m:r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nary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sz="1600" dirty="0"/>
              </a:p>
              <a:p>
                <a:pPr lvl="0"/>
                <a:r>
                  <a:rPr lang="en-US" sz="1600" dirty="0"/>
                  <a:t>For a fixed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6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 sz="16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sz="1600" dirty="0"/>
                  <a:t> </a:t>
                </a:r>
                <a:r>
                  <a:rPr lang="en-US" sz="1600" dirty="0"/>
                  <a:t>one can see that the </a:t>
                </a:r>
                <a:r>
                  <a:rPr lang="en-US" sz="1600" b="1" dirty="0"/>
                  <a:t>log-likelihood is maximized by minimizing the squared error: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</a:rPr>
                        <m:t>𝑆𝑆</m:t>
                      </m:r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160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sSup>
                        <m:sSup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16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30"/>
                <a:ext cx="8229600" cy="3817634"/>
              </a:xfrm>
              <a:blipFill>
                <a:blip r:embed="rId2"/>
                <a:stretch>
                  <a:fillRect l="-370" t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t>Minimize sum of square errors to maximize log-likelihood</a:t>
                </a:r>
              </a:p>
              <a:p>
                <a:pPr lvl="0"/>
                <a:r>
                  <a:t>Set the first derivative of sum of square errors to zero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𝑆𝑆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Or, in matrix form: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/>
              </a:p>
              <a:p>
                <a:pPr lvl="0"/>
                <a:r>
                  <a:t>Solving the above leads to the </a:t>
                </a:r>
                <a:r>
                  <a:rPr b="1"/>
                  <a:t>normal equations: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b="1"/>
              </a:p>
              <a:p>
                <a:pPr lvl="0"/>
                <a:r>
                  <a:t>But still need to compute inverse of covariance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07872"/>
                <a:ext cx="8229600" cy="3840480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Are there more scalable ways to solve the least squares problems?</a:t>
                </a:r>
              </a:p>
              <a:p>
                <a:pPr lvl="0"/>
                <a:r>
                  <a:rPr dirty="0"/>
                  <a:t>Inverting the covariance matrix is a big improvement over a naive approach, it still requires taking a large matrix inverse at scale.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&gt;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Can we solve the least squares problem in a more computationally efficient way?</a:t>
                </a:r>
              </a:p>
              <a:p>
                <a:pPr lvl="0"/>
                <a:r>
                  <a:rPr dirty="0"/>
                  <a:t>Start with the linear equations for maximum likelihood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Eliminate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dirty="0"/>
                  <a:t> from both sides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We can find the minimum of this linear system with an efficient solver</a:t>
                </a:r>
              </a:p>
              <a:p>
                <a:pPr lvl="1"/>
                <a:r>
                  <a:rPr b="1" dirty="0"/>
                  <a:t>Stochastic Gradient Descent (SGD)</a:t>
                </a:r>
                <a:r>
                  <a:rPr dirty="0"/>
                  <a:t> and its relatives</a:t>
                </a:r>
              </a:p>
              <a:p>
                <a:pPr lvl="1"/>
                <a:r>
                  <a:rPr dirty="0"/>
                  <a:t>Quasi-Newton methods like </a:t>
                </a:r>
                <a:r>
                  <a:rPr b="1" dirty="0"/>
                  <a:t>L-BFGS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07872"/>
                <a:ext cx="8229600" cy="3840480"/>
              </a:xfrm>
              <a:blipFill>
                <a:blip r:embed="rId2"/>
                <a:stretch>
                  <a:fillRect l="-741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What is the relationship between the normal equations, least squares and maximum likelihood?</a:t>
                </a:r>
              </a:p>
              <a:p>
                <a:pPr lvl="0"/>
                <a:r>
                  <a:t>Solving the least problem is equivalent to solving the maximum likelihood estimation problem</a:t>
                </a:r>
              </a:p>
              <a:p>
                <a:pPr lvl="0"/>
                <a:r>
                  <a:t>The normal equations are a maximum likelihood estimator</a:t>
                </a:r>
              </a:p>
              <a:p>
                <a:pPr lvl="0"/>
                <a:r>
                  <a:t>Solving the system of linear equations,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t>, results in a least squares maximum likelihood solution</a:t>
                </a:r>
              </a:p>
              <a:p>
                <a:pPr lvl="0"/>
                <a:r>
                  <a:t>The above applies when residuals are Normally distributed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222" b="-3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- Specifying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83177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How do we specify the model formula with </a:t>
                </a:r>
                <a:r>
                  <a:rPr dirty="0" err="1"/>
                  <a:t>statsmodels</a:t>
                </a:r>
                <a:r>
                  <a:rPr dirty="0"/>
                  <a:t>?</a:t>
                </a:r>
              </a:p>
              <a:p>
                <a:pPr lvl="0"/>
                <a:r>
                  <a:rPr dirty="0"/>
                  <a:t>Use the S/R style model formula developed by </a:t>
                </a:r>
                <a:r>
                  <a:rPr dirty="0">
                    <a:hlinkClick r:id="rId2"/>
                  </a:rPr>
                  <a:t>Chambers and Hastie; Statistical Models in S (1992)</a:t>
                </a:r>
                <a:r>
                  <a:rPr dirty="0"/>
                  <a:t>.</a:t>
                </a:r>
              </a:p>
              <a:p>
                <a:pPr lvl="0"/>
                <a:r>
                  <a:rPr dirty="0"/>
                  <a:t>Uses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dirty="0"/>
                  <a:t> operator to mean *modeled by**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𝑑𝑒𝑝𝑒𝑛𝑑𝑒𝑛𝑡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𝑣𝑎𝑟𝑖𝑎𝑏𝑙𝑒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𝑖𝑛𝑑𝑒𝑝𝑒𝑛𝑒𝑛𝑡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𝑣𝑎𝑟𝑖𝑎𝑏𝑙𝑒𝑠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Example; dependent variable (dv) modeled by two independent variables (var1 and var2):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Example; dependent variable (dv) modeled by independent variables (var1) and its square, uses the</a:t>
                </a:r>
                <a:r>
                  <a:rPr lang="en-US" dirty="0"/>
                  <a:t> ‘literal’,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</m:oMath>
                </a14:m>
                <a:r>
                  <a:rPr lang="en-US" dirty="0"/>
                  <a:t>,</a:t>
                </a:r>
                <a:r>
                  <a:rPr dirty="0"/>
                  <a:t> operator to wrap a function: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∗∗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83177"/>
              </a:xfrm>
              <a:blipFill>
                <a:blip r:embed="rId3"/>
                <a:stretch>
                  <a:fillRect l="-741" t="-1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- Specifying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39447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sz="2200" dirty="0"/>
                  <a:t>How do we specify the model formula with </a:t>
                </a:r>
                <a:r>
                  <a:rPr sz="2200" dirty="0" err="1"/>
                  <a:t>statsmodels</a:t>
                </a:r>
                <a:r>
                  <a:rPr sz="2200" dirty="0"/>
                  <a:t>?</a:t>
                </a:r>
              </a:p>
              <a:p>
                <a:pPr lvl="0"/>
                <a:r>
                  <a:rPr sz="2200" dirty="0"/>
                  <a:t>Example; dependent variable (dv) is modeled by two independent variables (var1 and var2) and the </a:t>
                </a:r>
                <a:r>
                  <a:rPr sz="2200" b="1" dirty="0"/>
                  <a:t>interaction term</a:t>
                </a:r>
                <a:r>
                  <a:rPr sz="2200" dirty="0"/>
                  <a:t> with no intercept term: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200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∼−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∼−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sz="2000" dirty="0"/>
              </a:p>
              <a:p>
                <a:pPr lvl="0"/>
                <a:r>
                  <a:rPr sz="2200" dirty="0"/>
                  <a:t>Example; dependent variable (dv) modeled by independent numeric variable (var1) and a categorical variable (var2):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220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sz="220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sz="22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sz="22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20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200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sz="22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394472"/>
              </a:xfrm>
              <a:blipFill>
                <a:blip r:embed="rId2"/>
                <a:stretch>
                  <a:fillRect l="-963" t="-1257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99557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Example - Fitting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50240"/>
                <a:ext cx="8229600" cy="4433824"/>
              </a:xfrm>
            </p:spPr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Fit the model using </a:t>
                </a:r>
                <a:r>
                  <a:rPr dirty="0" err="1"/>
                  <a:t>statsmodels.formula.api.ols</a:t>
                </a:r>
                <a:r>
                  <a:rPr dirty="0"/>
                  <a:t> to create a linear model object</a:t>
                </a:r>
              </a:p>
              <a:p>
                <a:pPr lvl="0" indent="0">
                  <a:buNone/>
                </a:pP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## Define the regression model and fit it to the data</a:t>
                </a:r>
                <a:br>
                  <a:rPr dirty="0"/>
                </a:br>
                <a:r>
                  <a:rPr dirty="0" err="1">
                    <a:latin typeface="Courier"/>
                  </a:rPr>
                  <a:t>ols_model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dirty="0">
                    <a:latin typeface="Courier"/>
                  </a:rPr>
                  <a:t> </a:t>
                </a:r>
                <a:r>
                  <a:rPr dirty="0" err="1">
                    <a:latin typeface="Courier"/>
                  </a:rPr>
                  <a:t>smf.ols</a:t>
                </a:r>
                <a:r>
                  <a:rPr dirty="0">
                    <a:latin typeface="Courier"/>
                  </a:rPr>
                  <a:t>(formula 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'y ~ x'</a:t>
                </a:r>
                <a:r>
                  <a:rPr dirty="0">
                    <a:latin typeface="Courier"/>
                  </a:rPr>
                  <a:t>, data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dirty="0" err="1">
                    <a:latin typeface="Courier"/>
                  </a:rPr>
                  <a:t>sim_data</a:t>
                </a:r>
                <a:r>
                  <a:rPr dirty="0">
                    <a:latin typeface="Courier"/>
                  </a:rPr>
                  <a:t>).fit()</a:t>
                </a:r>
                <a:br>
                  <a:rPr dirty="0"/>
                </a:br>
                <a:br>
                  <a:rPr dirty="0"/>
                </a:b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## Print the model coefficient</a:t>
                </a:r>
                <a:br>
                  <a:rPr dirty="0"/>
                </a:br>
                <a:r>
                  <a:rPr dirty="0">
                    <a:solidFill>
                      <a:srgbClr val="008000"/>
                    </a:solidFill>
                    <a:latin typeface="Courier"/>
                  </a:rPr>
                  <a:t>print</a:t>
                </a:r>
                <a:r>
                  <a:rPr dirty="0">
                    <a:latin typeface="Courier"/>
                  </a:rPr>
                  <a:t>(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'Intercept = %4.3f  Slope = %4.3f'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%</a:t>
                </a:r>
                <a:r>
                  <a:rPr dirty="0">
                    <a:latin typeface="Courier"/>
                  </a:rPr>
                  <a:t> (ols_model._</a:t>
                </a:r>
                <a:r>
                  <a:rPr dirty="0" err="1">
                    <a:latin typeface="Courier"/>
                  </a:rPr>
                  <a:t>results.params</a:t>
                </a:r>
                <a:r>
                  <a:rPr dirty="0">
                    <a:latin typeface="Courier"/>
                  </a:rPr>
                  <a:t>[</a:t>
                </a:r>
                <a:r>
                  <a:rPr dirty="0"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 dirty="0">
                    <a:latin typeface="Courier"/>
                  </a:rPr>
                  <a:t>], ols_model._</a:t>
                </a:r>
                <a:r>
                  <a:rPr dirty="0" err="1">
                    <a:latin typeface="Courier"/>
                  </a:rPr>
                  <a:t>results.params</a:t>
                </a:r>
                <a:r>
                  <a:rPr dirty="0">
                    <a:latin typeface="Courier"/>
                  </a:rPr>
                  <a:t>[</a:t>
                </a:r>
                <a:r>
                  <a:rPr dirty="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dirty="0">
                    <a:latin typeface="Courier"/>
                  </a:rPr>
                  <a:t>]))</a:t>
                </a:r>
              </a:p>
              <a:p>
                <a:pPr lvl="0" indent="0">
                  <a:buNone/>
                </a:pPr>
                <a:r>
                  <a:rPr dirty="0">
                    <a:latin typeface="Courier"/>
                  </a:rPr>
                  <a:t>## Intercept = 1.611  Slope = 0.882</a:t>
                </a: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dirty="0"/>
                  <a:t>Find the predicted values for each value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dirty="0"/>
                  <a:t>:</a:t>
                </a:r>
              </a:p>
              <a:p>
                <a:pPr lvl="0" indent="0">
                  <a:buNone/>
                </a:pP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# Add predicted to pandas </a:t>
                </a:r>
                <a:r>
                  <a:rPr i="1" dirty="0" err="1">
                    <a:solidFill>
                      <a:srgbClr val="60A0B0"/>
                    </a:solidFill>
                    <a:latin typeface="Courier"/>
                  </a:rPr>
                  <a:t>dataframe</a:t>
                </a:r>
                <a:br>
                  <a:rPr dirty="0"/>
                </a:br>
                <a:r>
                  <a:rPr dirty="0" err="1">
                    <a:latin typeface="Courier"/>
                  </a:rPr>
                  <a:t>sim_data</a:t>
                </a:r>
                <a:r>
                  <a:rPr dirty="0">
                    <a:latin typeface="Courier"/>
                  </a:rPr>
                  <a:t>[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'predicted'</a:t>
                </a:r>
                <a:r>
                  <a:rPr dirty="0">
                    <a:latin typeface="Courier"/>
                  </a:rPr>
                  <a:t>] 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dirty="0">
                    <a:latin typeface="Courier"/>
                  </a:rPr>
                  <a:t> </a:t>
                </a:r>
                <a:r>
                  <a:rPr dirty="0" err="1">
                    <a:latin typeface="Courier"/>
                  </a:rPr>
                  <a:t>ols_model.predict</a:t>
                </a:r>
                <a:r>
                  <a:rPr dirty="0">
                    <a:latin typeface="Courier"/>
                  </a:rPr>
                  <a:t>(</a:t>
                </a:r>
                <a:r>
                  <a:rPr dirty="0" err="1">
                    <a:latin typeface="Courier"/>
                  </a:rPr>
                  <a:t>sim_data.x</a:t>
                </a:r>
                <a:r>
                  <a:rPr dirty="0">
                    <a:latin typeface="Courier"/>
                  </a:rPr>
                  <a:t>)</a:t>
                </a:r>
                <a:br>
                  <a:rPr dirty="0"/>
                </a:b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# View head of data frame</a:t>
                </a:r>
                <a:br>
                  <a:rPr dirty="0"/>
                </a:br>
                <a:r>
                  <a:rPr dirty="0" err="1">
                    <a:latin typeface="Courier"/>
                  </a:rPr>
                  <a:t>sim_data.head</a:t>
                </a:r>
                <a:r>
                  <a:rPr dirty="0">
                    <a:latin typeface="Courier"/>
                  </a:rPr>
                  <a:t>(</a:t>
                </a:r>
                <a:r>
                  <a:rPr dirty="0">
                    <a:solidFill>
                      <a:srgbClr val="40A070"/>
                    </a:solidFill>
                    <a:latin typeface="Courier"/>
                  </a:rPr>
                  <a:t>5</a:t>
                </a:r>
                <a:r>
                  <a:rPr dirty="0">
                    <a:latin typeface="Courier"/>
                  </a:rPr>
                  <a:t>)</a:t>
                </a:r>
              </a:p>
              <a:p>
                <a:pPr lvl="0" indent="0">
                  <a:buNone/>
                </a:pPr>
                <a:r>
                  <a:rPr dirty="0">
                    <a:latin typeface="Courier"/>
                  </a:rPr>
                  <a:t>##           x         y  predicted
## 0  0.000000  1.951736   1.611189
## 1  0.204082  0.627047   1.791233
## 2  0.408163  3.025441   1.971277
## 3  0.612245  1.112869   2.151321
## 4  0.816327  5.225976   2.331365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50240"/>
                <a:ext cx="8229600" cy="4433824"/>
              </a:xfrm>
              <a:blipFill>
                <a:blip r:embed="rId2"/>
                <a:stretch>
                  <a:fillRect l="-296" t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4033519" cy="68522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Example - Model Checking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753" y="1706118"/>
            <a:ext cx="3769359" cy="285369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sz="2000" dirty="0"/>
              <a:t>Plot the regression line against the original data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Slope = 0.882 is the </a:t>
            </a:r>
            <a:r>
              <a:rPr lang="en-US" sz="2000" b="1" dirty="0"/>
              <a:t>sensitivity of the response</a:t>
            </a:r>
            <a:r>
              <a:rPr lang="en-US" sz="2000" dirty="0"/>
              <a:t> to the independent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change of 1 unit of x causes a change of 0.882 units in y in the scaled coordinates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looks like a good fit, but how good is it really?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873DD-1BB4-ED45-D3A2-E98BF8A3C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529" y="349504"/>
            <a:ext cx="4693380" cy="47264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t>Bayesian analysis is a contrast to frequentist methods</a:t>
            </a:r>
          </a:p>
          <a:p>
            <a:pPr lvl="0"/>
            <a:r>
              <a:t>The objective of Bayesian analysis is to compute a posterior distribution</a:t>
            </a:r>
            <a:br/>
            <a:endParaRPr/>
          </a:p>
          <a:p>
            <a:pPr lvl="0"/>
            <a:r>
              <a:t>Contrast with frequentist statistics; computing a point estimate and confidence interval from a sample</a:t>
            </a:r>
          </a:p>
          <a:p>
            <a:pPr lvl="0"/>
            <a:r>
              <a:t>Bayesian models allows expressing prior information in the form of a prior distribution</a:t>
            </a:r>
            <a:br/>
            <a:endParaRPr/>
          </a:p>
          <a:p>
            <a:pPr lvl="0"/>
            <a:r>
              <a:t>Selection of prior distributions can be performed in a number of ways</a:t>
            </a:r>
          </a:p>
          <a:p>
            <a:pPr lvl="0"/>
            <a:r>
              <a:t>The posterior distribution is said to quantify our current </a:t>
            </a:r>
            <a:r>
              <a:rPr b="1"/>
              <a:t>belief</a:t>
            </a:r>
            <a:br/>
            <a:endParaRPr/>
          </a:p>
          <a:p>
            <a:pPr lvl="0"/>
            <a:r>
              <a:t>We update beliefs based on additional data or evidence</a:t>
            </a:r>
            <a:br/>
            <a:endParaRPr/>
          </a:p>
          <a:p>
            <a:pPr lvl="0"/>
            <a:r>
              <a:t>A critical difference with frequentist models which must be computed from a complete sample</a:t>
            </a:r>
            <a:br/>
            <a:endParaRPr/>
          </a:p>
          <a:p>
            <a:pPr lvl="0"/>
            <a:r>
              <a:t>Inference can be performed on the posterior distribution by finding the maximum a postiori (MAP) value and a credible interval</a:t>
            </a:r>
          </a:p>
          <a:p>
            <a:pPr lvl="0"/>
            <a:r>
              <a:t>Predictions are made by simulating from the posterior distribution 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Evaluation of regression models focuses on the residuals or errors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Residuals should be Normally distributed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mean and constant variance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lang="en-US" dirty="0"/>
                  <a:t>Good model fit requires the</a:t>
                </a:r>
                <a:r>
                  <a:rPr dirty="0"/>
                  <a:t> residuals </a:t>
                </a:r>
                <a:r>
                  <a:rPr lang="en-US" dirty="0"/>
                  <a:t>to</a:t>
                </a:r>
                <a:r>
                  <a:rPr dirty="0"/>
                  <a:t> be </a:t>
                </a:r>
                <a:r>
                  <a:rPr b="1" dirty="0"/>
                  <a:t>homoscedastic</a:t>
                </a:r>
                <a:r>
                  <a:rPr dirty="0"/>
                  <a:t> with respect to the fitted values</a:t>
                </a:r>
              </a:p>
              <a:p>
                <a:pPr lvl="1"/>
                <a:r>
                  <a:rPr dirty="0"/>
                  <a:t>Homoscedastic residuals have constant variance </a:t>
                </a:r>
                <a:r>
                  <a:rPr lang="en-US" dirty="0"/>
                  <a:t>WRT the</a:t>
                </a:r>
                <a:r>
                  <a:rPr dirty="0"/>
                  <a:t> predicted values</a:t>
                </a:r>
              </a:p>
              <a:p>
                <a:pPr lvl="0"/>
                <a:r>
                  <a:rPr dirty="0"/>
                  <a:t>Any trend or structure in the residuals indicates a poor model fit</a:t>
                </a:r>
              </a:p>
              <a:p>
                <a:pPr lvl="1"/>
                <a:r>
                  <a:rPr lang="en-US" dirty="0"/>
                  <a:t>If </a:t>
                </a:r>
                <a:r>
                  <a:rPr dirty="0"/>
                  <a:t>variance is not constant and we say </a:t>
                </a:r>
                <a:r>
                  <a:rPr lang="en-US" dirty="0"/>
                  <a:t>the residuals</a:t>
                </a:r>
                <a:r>
                  <a:rPr dirty="0"/>
                  <a:t> are </a:t>
                </a:r>
                <a:r>
                  <a:rPr b="1" dirty="0"/>
                  <a:t>heteroskedastic</a:t>
                </a:r>
                <a:r>
                  <a:rPr dirty="0"/>
                  <a:t> </a:t>
                </a:r>
                <a:endParaRPr lang="en-US" dirty="0"/>
              </a:p>
              <a:p>
                <a:pPr lvl="1"/>
                <a:r>
                  <a:rPr dirty="0"/>
                  <a:t>Heteroskedastic residuals indicate that model has not incorporated all available information</a:t>
                </a:r>
                <a:r>
                  <a:rPr lang="en-US" dirty="0"/>
                  <a:t>!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741" t="-2447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633967" cy="61207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/>
              <a:t>Evaluating Regression Models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8455151" cy="100444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sz="2000" b="1" dirty="0"/>
              <a:t>Residual plots</a:t>
            </a:r>
            <a:r>
              <a:rPr sz="2000" dirty="0"/>
              <a:t> </a:t>
            </a:r>
            <a:r>
              <a:rPr lang="en-US" sz="2000" dirty="0"/>
              <a:t>are</a:t>
            </a:r>
            <a:r>
              <a:rPr sz="2000" dirty="0"/>
              <a:t> a key diagnostic for any regression model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Plot residual against the predicted values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These residuals look homoscedastic - we are happy!</a:t>
            </a:r>
          </a:p>
          <a:p>
            <a:pPr lvl="0"/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B8E8B-2DAF-3864-7DBC-E2C397E51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846" y="2247392"/>
            <a:ext cx="6199553" cy="286094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95791" cy="58769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/>
              <a:t>Evaluating Regression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910336"/>
                <a:ext cx="8292591" cy="1081023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Residuals must be distributed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sz="2000" dirty="0"/>
                  <a:t>Graphically test that the residuals </a:t>
                </a:r>
                <a:r>
                  <a:rPr lang="en-US" sz="2000" dirty="0"/>
                  <a:t>to ensure they are</a:t>
                </a:r>
                <a:r>
                  <a:rPr sz="2000" dirty="0"/>
                  <a:t> </a:t>
                </a:r>
                <a:r>
                  <a:rPr sz="2000" dirty="0" err="1"/>
                  <a:t>iid</a:t>
                </a:r>
                <a:r>
                  <a:rPr sz="2000" dirty="0"/>
                  <a:t> Normal</a:t>
                </a:r>
                <a:endParaRPr lang="en-US" sz="20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These plots look promising – we are still happy!</a:t>
                </a:r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910336"/>
                <a:ext cx="8292591" cy="1081023"/>
              </a:xfrm>
              <a:blipFill>
                <a:blip r:embed="rId2"/>
                <a:stretch>
                  <a:fillRect l="-735" t="-562" b="-17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F5507D8-9B1E-4F2D-8F42-10CF0D498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480" y="2178101"/>
            <a:ext cx="6478016" cy="296539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7600"/>
                <a:ext cx="8229600" cy="39624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quantitatively understand model performance by defining these relationships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𝑆𝑞𝑢𝑎𝑟𝑒𝑠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𝑆𝑞𝑢𝑎𝑟𝑒𝑠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𝐸𝑥𝑝𝑙𝑎𝑖𝑛𝑒𝑑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𝑆𝑞𝑢𝑎𝑟𝑒𝑠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The relationship between these metrics: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Or, we can say that the sum of squares explained by the model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𝑆𝑆𝑅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7600"/>
                <a:ext cx="8229600" cy="3962400"/>
              </a:xfrm>
              <a:blipFill>
                <a:blip r:embed="rId2"/>
                <a:stretch>
                  <a:fillRect l="-444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31205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7184"/>
            <a:ext cx="8229600" cy="4259071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Compute the sums of squares for the running example</a:t>
            </a:r>
          </a:p>
          <a:p>
            <a:pPr lvl="0" indent="0">
              <a:buNone/>
            </a:pPr>
            <a:r>
              <a:rPr dirty="0" err="1">
                <a:latin typeface="Courier"/>
              </a:rPr>
              <a:t>y_bar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np.mean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sim_data.y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SST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</a:t>
            </a:r>
            <a:r>
              <a:rPr dirty="0" err="1">
                <a:solidFill>
                  <a:srgbClr val="008000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np.square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np.subtract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sim_data.y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y_bar</a:t>
            </a:r>
            <a:r>
              <a:rPr dirty="0">
                <a:latin typeface="Courier"/>
              </a:rPr>
              <a:t>)))</a:t>
            </a:r>
            <a:br>
              <a:rPr dirty="0"/>
            </a:br>
            <a:r>
              <a:rPr dirty="0">
                <a:latin typeface="Courier"/>
              </a:rPr>
              <a:t>SSR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</a:t>
            </a:r>
            <a:r>
              <a:rPr dirty="0" err="1">
                <a:solidFill>
                  <a:srgbClr val="008000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np.square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sim_data.resids</a:t>
            </a:r>
            <a:r>
              <a:rPr dirty="0">
                <a:latin typeface="Courier"/>
              </a:rPr>
              <a:t>))</a:t>
            </a:r>
            <a:br>
              <a:rPr dirty="0"/>
            </a:br>
            <a:r>
              <a:rPr dirty="0">
                <a:latin typeface="Courier"/>
              </a:rPr>
              <a:t>SSE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</a:t>
            </a:r>
            <a:r>
              <a:rPr dirty="0" err="1">
                <a:solidFill>
                  <a:srgbClr val="008000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np.square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np.subtract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sim_data.predicted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y_bar</a:t>
            </a:r>
            <a:r>
              <a:rPr dirty="0">
                <a:latin typeface="Courier"/>
              </a:rPr>
              <a:t>)))</a:t>
            </a:r>
            <a:br>
              <a:rPr dirty="0"/>
            </a:b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'SST = {0:6.2f}'</a:t>
            </a:r>
            <a:r>
              <a:rPr dirty="0">
                <a:latin typeface="Courier"/>
              </a:rPr>
              <a:t>.</a:t>
            </a:r>
            <a:r>
              <a:rPr dirty="0">
                <a:solidFill>
                  <a:srgbClr val="008000"/>
                </a:solidFill>
                <a:latin typeface="Courier"/>
              </a:rPr>
              <a:t>format</a:t>
            </a:r>
            <a:r>
              <a:rPr dirty="0">
                <a:latin typeface="Courier"/>
              </a:rPr>
              <a:t>(SST))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SST = 494.61</a:t>
            </a:r>
          </a:p>
          <a:p>
            <a:pPr lvl="0" indent="0">
              <a:buNone/>
            </a:pP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'SSE = {0:6.2f}'</a:t>
            </a:r>
            <a:r>
              <a:rPr dirty="0">
                <a:latin typeface="Courier"/>
              </a:rPr>
              <a:t>.</a:t>
            </a:r>
            <a:r>
              <a:rPr dirty="0">
                <a:solidFill>
                  <a:srgbClr val="008000"/>
                </a:solidFill>
                <a:latin typeface="Courier"/>
              </a:rPr>
              <a:t>format</a:t>
            </a:r>
            <a:r>
              <a:rPr dirty="0">
                <a:latin typeface="Courier"/>
              </a:rPr>
              <a:t>(SSE))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SSE = 337.53</a:t>
            </a:r>
          </a:p>
          <a:p>
            <a:pPr lvl="0" indent="0">
              <a:buNone/>
            </a:pP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'SSR = {0:6.2f}'</a:t>
            </a:r>
            <a:r>
              <a:rPr dirty="0">
                <a:latin typeface="Courier"/>
              </a:rPr>
              <a:t>.</a:t>
            </a:r>
            <a:r>
              <a:rPr dirty="0">
                <a:solidFill>
                  <a:srgbClr val="008000"/>
                </a:solidFill>
                <a:latin typeface="Courier"/>
              </a:rPr>
              <a:t>format</a:t>
            </a:r>
            <a:r>
              <a:rPr dirty="0">
                <a:latin typeface="Courier"/>
              </a:rPr>
              <a:t>(SSR))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SSR = 157.08</a:t>
            </a:r>
          </a:p>
          <a:p>
            <a:pPr lvl="0" indent="0">
              <a:buNone/>
            </a:pP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'SSE + SSR = {0:6.2f}'</a:t>
            </a:r>
            <a:r>
              <a:rPr dirty="0">
                <a:latin typeface="Courier"/>
              </a:rPr>
              <a:t>.</a:t>
            </a:r>
            <a:r>
              <a:rPr dirty="0">
                <a:solidFill>
                  <a:srgbClr val="008000"/>
                </a:solidFill>
                <a:latin typeface="Courier"/>
              </a:rPr>
              <a:t>format</a:t>
            </a:r>
            <a:r>
              <a:rPr dirty="0">
                <a:latin typeface="Courier"/>
              </a:rPr>
              <a:t>(SSE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latin typeface="Courier"/>
              </a:rPr>
              <a:t> SSR))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SSE + SSR = 494.61</a:t>
            </a:r>
          </a:p>
          <a:p>
            <a:pPr marL="0" lvl="0" indent="0">
              <a:buNone/>
            </a:pPr>
            <a:r>
              <a:rPr dirty="0"/>
              <a:t>The model has explained most of the SST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2874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11936"/>
                <a:ext cx="8229600" cy="3832352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compare the sum of square residual to the sum of square total to evaluate how well our model explains the data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call the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𝑆𝑆𝑇</m:t>
                        </m:r>
                      </m:den>
                    </m:f>
                  </m:oMath>
                </a14:m>
                <a:r>
                  <a:rPr lang="ar-AE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or the </a:t>
                </a:r>
                <a:r>
                  <a:rPr lang="en-US" b="1" dirty="0"/>
                  <a:t>coefficient of determination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ar-AE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for a perfect model would behave as follows: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model which does not explain the data at all has: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𝑆𝑆𝑇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11936"/>
                <a:ext cx="8229600" cy="3832352"/>
              </a:xfrm>
              <a:blipFill>
                <a:blip r:embed="rId2"/>
                <a:stretch>
                  <a:fillRect l="-741" t="-2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As the number of model parameters increases the model will fit the data better</a:t>
                </a:r>
              </a:p>
              <a:p>
                <a:pPr lvl="0"/>
                <a:r>
                  <a:rPr dirty="0"/>
                  <a:t>But, the model will become over-fit as the number of parameters increases</a:t>
                </a:r>
              </a:p>
              <a:p>
                <a:pPr lvl="0"/>
                <a:r>
                  <a:rPr dirty="0"/>
                  <a:t>Must adjust model performance for degrees of freedom - </a:t>
                </a:r>
                <a:r>
                  <a:rPr b="1" dirty="0"/>
                  <a:t>adjusted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:r>
                  <a:rPr dirty="0"/>
                  <a:t>This gives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dirty="0"/>
                  <a:t> as:</a:t>
                </a:r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b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As the number of model parameters increases the model will fit the data better</a:t>
                </a:r>
              </a:p>
              <a:p>
                <a:pPr marL="0" lvl="0" indent="0">
                  <a:buNone/>
                </a:pPr>
                <a:r>
                  <a:t>We can expression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t>:</a:t>
                </a:r>
              </a:p>
              <a:p>
                <a:pPr marL="0" lvl="0" indent="0">
                  <a:buNone/>
                </a:pPr>
                <a:endParaRPr/>
              </a:p>
              <a:p>
                <a:pPr marL="0" lvl="0" indent="0">
                  <a:buNone/>
                </a:pPr>
                <a:r>
                  <a:t>Or, we can rewrite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t>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  <m:r>
                        <a:rPr>
                          <a:latin typeface="Cambria Math" panose="02040503050406030204" pitchFamily="18" charset="0"/>
                        </a:rPr>
                        <m:t>.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t>The summary table for the OLS model provides a number of summary statistics</a:t>
            </a:r>
          </a:p>
          <a:p>
            <a:pPr lvl="0" indent="0">
              <a:buNone/>
            </a:pPr>
            <a:r>
              <a:rPr>
                <a:latin typeface="Courier"/>
              </a:rPr>
              <a:t>ols_model.summary()</a:t>
            </a:r>
          </a:p>
          <a:p>
            <a:pPr lvl="0" indent="0">
              <a:buNone/>
            </a:pPr>
            <a:r>
              <a:rPr>
                <a:latin typeface="Courier"/>
              </a:rPr>
              <a:t>## &lt;class 'statsmodels.iolib.summary.Summary'&gt;
## """
##                             OLS Regression Results                            
## ==============================================================================
## Dep. Variable:                      y   R-squared:                       0.682
## Model:                            OLS   Adj. R-squared:                  0.676
## Method:                 Least Squares   F-statistic:                     103.1
## Date:                Thu, 15 Aug 2024   Prob (F-statistic):           1.52e-13
## Time:                        19:31:39   Log-Likelihood:                -99.565
## No. Observations:                  50   AIC:                             203.1
## Df Residuals:                      48   BIC:                             207.0
## Df Model:                           1                                         
## Covariance Type:            nonrobust                                         
## ==============================================================================
##                  coef    std err          t      P&gt;|t|      [0.025      0.975]
## ------------------------------------------------------------------------------
## Intercept      1.6112      0.504      3.196      0.002       0.598       2.625
## x              0.8822      0.087     10.156      0.000       0.708       1.057
## ==============================================================================
## Omnibus:                        0.850   Durbin-Watson:                   2.312
## Prob(Omnibus):                  0.654   Jarque-Bera (JB):                0.450
## Skew:                          -0.228   Prob(JB):                        0.799
## Kurtosis:                       3.091   Cond. No.                         11.7
## ==============================================================================
## 
## Notes:
## [1] Standard Errors assume that the covariance matrix of the errors is correctly specified.
## """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t>The summary table for the OLS model provides a number of summary statistics</a:t>
                </a:r>
              </a:p>
              <a:p>
                <a:pPr lvl="0"/>
                <a:r>
                  <a:rPr b="1"/>
                  <a:t>Model coefficients</a:t>
                </a:r>
                <a:r>
                  <a:t>, with an hypothesis test on the statistical significance</a:t>
                </a:r>
              </a:p>
              <a:p>
                <a:pPr lvl="0"/>
                <a:r>
                  <a:rPr b="1"/>
                  <a:t>F-statistic</a:t>
                </a:r>
                <a:r>
                  <a:t> and </a:t>
                </a:r>
                <a:r>
                  <a:rPr b="1"/>
                  <a:t>Prob (F-statistic)</a:t>
                </a:r>
                <a:r>
                  <a:t> are a measure of the significance of the model against a </a:t>
                </a:r>
                <a:r>
                  <a:rPr b="1"/>
                  <a:t>null model that does not explain the data</a:t>
                </a:r>
                <a:r>
                  <a:t>.</a:t>
                </a:r>
              </a:p>
              <a:p>
                <a:pPr lvl="0"/>
                <a:r>
                  <a:rPr b="1">
                    <a:hlinkClick r:id="rId2"/>
                  </a:rPr>
                  <a:t>Omnibus</a:t>
                </a:r>
                <a:r>
                  <a:t>, which is a test on the likelihood ratio between the model and a null model</a:t>
                </a:r>
              </a:p>
              <a:p>
                <a:pPr lvl="0"/>
                <a: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 and </a:t>
                </a:r>
                <a:r>
                  <a:rPr b="1"/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 indicate the sum of squares explained:</a:t>
                </a:r>
              </a:p>
              <a:p>
                <a:pPr lvl="1"/>
                <a:r>
                  <a:t>The </a:t>
                </a:r>
                <a:r>
                  <a:rPr b="1"/>
                  <a:t>number of observations</a:t>
                </a:r>
                <a:r>
                  <a:t>,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𝑆𝑆𝑇</m:t>
                        </m:r>
                      </m:sub>
                    </m:sSub>
                  </m:oMath>
                </a14:m>
                <a:br/>
                <a:endParaRPr/>
              </a:p>
              <a:p>
                <a:pPr lvl="1"/>
                <a:r>
                  <a:t>The </a:t>
                </a:r>
                <a:r>
                  <a:rPr b="1"/>
                  <a:t>degrees of freedom residuals</a:t>
                </a:r>
                <a:r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𝑆𝑆𝑅</m:t>
                        </m:r>
                      </m:sub>
                    </m:sSub>
                  </m:oMath>
                </a14:m>
                <a:br/>
                <a:endParaRPr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𝑆𝑆𝑇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r>
                      <a:rPr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𝑆𝑆𝑅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number of model coefficients</a:t>
                </a:r>
              </a:p>
              <a:p>
                <a:pPr lvl="0"/>
                <a:r>
                  <a:rPr b="1">
                    <a:hlinkClick r:id="rId3"/>
                  </a:rPr>
                  <a:t>Jarque-Bera</a:t>
                </a:r>
                <a:r>
                  <a:t> statistic is a test on the skewness and krutosis of the residuals</a:t>
                </a:r>
              </a:p>
              <a:p>
                <a:pPr lvl="0"/>
                <a:r>
                  <a:t>The </a:t>
                </a:r>
                <a:r>
                  <a:rPr b="1"/>
                  <a:t>Condition number</a:t>
                </a:r>
                <a:r>
                  <a:t> a measure of how well defined the solution is to the system of linear 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444" t="-1975" r="-667" b="-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- Why linear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Linear models are widely used in statistics and machine learning</a:t>
            </a:r>
          </a:p>
          <a:p>
            <a:pPr lvl="0"/>
            <a:r>
              <a:rPr b="1" dirty="0"/>
              <a:t>Understandable and interpretable</a:t>
            </a:r>
          </a:p>
          <a:p>
            <a:pPr lvl="0"/>
            <a:r>
              <a:rPr b="1" dirty="0"/>
              <a:t>Generalize well</a:t>
            </a:r>
            <a:r>
              <a:rPr dirty="0"/>
              <a:t>, if properly fit</a:t>
            </a:r>
          </a:p>
          <a:p>
            <a:pPr lvl="0"/>
            <a:r>
              <a:rPr b="1" dirty="0"/>
              <a:t>Highly scalable </a:t>
            </a:r>
            <a:r>
              <a:rPr lang="en-US" dirty="0"/>
              <a:t>and </a:t>
            </a:r>
            <a:r>
              <a:rPr dirty="0"/>
              <a:t>computationally efficient</a:t>
            </a:r>
          </a:p>
          <a:p>
            <a:pPr lvl="0"/>
            <a:r>
              <a:rPr dirty="0"/>
              <a:t>Can approximate fairly complex functions</a:t>
            </a:r>
          </a:p>
          <a:p>
            <a:pPr lvl="1"/>
            <a:r>
              <a:rPr dirty="0"/>
              <a:t>A basis of understanding complex models</a:t>
            </a:r>
          </a:p>
          <a:p>
            <a:pPr lvl="0"/>
            <a:r>
              <a:rPr dirty="0"/>
              <a:t>Many non-linear models are at locally linear at convergence</a:t>
            </a:r>
          </a:p>
          <a:p>
            <a:pPr lvl="1"/>
            <a:r>
              <a:rPr dirty="0"/>
              <a:t>We can learn a lot about the convergence of DL and RL models from linear approximations</a:t>
            </a:r>
          </a:p>
          <a:p>
            <a:pPr lvl="0"/>
            <a:r>
              <a:rPr dirty="0"/>
              <a:t>In this lesson we take a </a:t>
            </a:r>
            <a:r>
              <a:rPr b="1" dirty="0"/>
              <a:t>frequentist view</a:t>
            </a:r>
            <a:r>
              <a:rPr dirty="0"/>
              <a:t> of the linear model</a:t>
            </a:r>
          </a:p>
          <a:p>
            <a:pPr lvl="1"/>
            <a:r>
              <a:rPr dirty="0"/>
              <a:t>Bayesian view is also widely used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t>We also can evaluate models by error metrics</a:t>
                </a:r>
              </a:p>
              <a:p>
                <a:pPr lvl="0"/>
                <a:r>
                  <a:t>The </a:t>
                </a:r>
                <a:r>
                  <a:rPr b="1"/>
                  <a:t>root mean square error (RMSE)</a:t>
                </a:r>
                <a:r>
                  <a:t> is a measure of the mean of the squared residuals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𝑆𝑆𝑅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/>
              </a:p>
              <a:p>
                <a:pPr lvl="0" indent="0">
                  <a:buNone/>
                </a:pPr>
                <a:r>
                  <a:rPr>
                    <a:solidFill>
                      <a:srgbClr val="008000"/>
                    </a:solidFill>
                    <a:latin typeface="Courier"/>
                  </a:rPr>
                  <a:t>print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'RMSE = {0:6.2}'</a:t>
                </a:r>
                <a:r>
                  <a:rPr>
                    <a:latin typeface="Courier"/>
                  </a:rPr>
                  <a:t>.</a:t>
                </a:r>
                <a:r>
                  <a:rPr>
                    <a:solidFill>
                      <a:srgbClr val="008000"/>
                    </a:solidFill>
                    <a:latin typeface="Courier"/>
                  </a:rPr>
                  <a:t>format</a:t>
                </a:r>
                <a:r>
                  <a:rPr>
                    <a:latin typeface="Courier"/>
                  </a:rPr>
                  <a:t>(sqrt(np.</a:t>
                </a:r>
                <a:r>
                  <a:rPr>
                    <a:solidFill>
                      <a:srgbClr val="008000"/>
                    </a:solidFill>
                    <a:latin typeface="Courier"/>
                  </a:rPr>
                  <a:t>sum</a:t>
                </a:r>
                <a:r>
                  <a:rPr>
                    <a:latin typeface="Courier"/>
                  </a:rPr>
                  <a:t>(np.square(sim_data.resids)))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08000"/>
                    </a:solidFill>
                    <a:latin typeface="Courier"/>
                  </a:rPr>
                  <a:t>float</a:t>
                </a:r>
                <a:r>
                  <a:rPr>
                    <a:latin typeface="Courier"/>
                  </a:rPr>
                  <a:t>(sim_data.shape[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])))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RMSE =   0.25</a:t>
                </a:r>
              </a:p>
              <a:p>
                <a:pPr lvl="0"/>
                <a:r>
                  <a:t>The </a:t>
                </a:r>
                <a:r>
                  <a:rPr b="1"/>
                  <a:t>median absolute error (MAE)</a:t>
                </a:r>
                <a:r>
                  <a:t> is a robust measure of mean residuals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𝑚𝑒𝑑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/>
              </a:p>
              <a:p>
                <a:pPr lvl="0" indent="0">
                  <a:buNone/>
                </a:pPr>
                <a:r>
                  <a:rPr>
                    <a:solidFill>
                      <a:srgbClr val="008000"/>
                    </a:solidFill>
                    <a:latin typeface="Courier"/>
                  </a:rPr>
                  <a:t>print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'MAE= {0:6.2}'</a:t>
                </a:r>
                <a:r>
                  <a:rPr>
                    <a:latin typeface="Courier"/>
                  </a:rPr>
                  <a:t>.</a:t>
                </a:r>
                <a:r>
                  <a:rPr>
                    <a:solidFill>
                      <a:srgbClr val="008000"/>
                    </a:solidFill>
                    <a:latin typeface="Courier"/>
                  </a:rPr>
                  <a:t>format</a:t>
                </a:r>
                <a:r>
                  <a:rPr>
                    <a:latin typeface="Courier"/>
                  </a:rPr>
                  <a:t>(np.median(np.absolute(sim_data.resids))))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MAE=    1.3</a:t>
                </a:r>
              </a:p>
              <a:p>
                <a:pPr lvl="0"/>
                <a:r>
                  <a:t>And many more possibilities…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1436" b="-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When evaluating any machine learning model consider </a:t>
            </a:r>
            <a:r>
              <a:rPr b="1"/>
              <a:t>all evaluation methods available</a:t>
            </a:r>
          </a:p>
          <a:p>
            <a:pPr lvl="0"/>
            <a:r>
              <a:t>No one method is most important all of the time</a:t>
            </a:r>
          </a:p>
          <a:p>
            <a:pPr lvl="0"/>
            <a:r>
              <a:rPr b="1"/>
              <a:t>Different methods highlight different problems</a:t>
            </a:r>
            <a:r>
              <a:t> with your model</a:t>
            </a:r>
          </a:p>
          <a:p>
            <a:pPr lvl="0"/>
            <a:r>
              <a:t>Don’t forget to check that the </a:t>
            </a:r>
            <a:r>
              <a:rPr b="1"/>
              <a:t>model must make sense</a:t>
            </a:r>
            <a:r>
              <a:t> for your application!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- Fitting Centered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lvl="0" indent="0">
                  <a:buNone/>
                </a:pPr>
                <a:r>
                  <a:t>Fit the model using statsmodels.formula.api.ols with </a:t>
                </a:r>
                <a:r>
                  <a:rPr b="1"/>
                  <a:t>centered independent variable</a:t>
                </a:r>
                <a:r>
                  <a:t> to create a linear model object</a:t>
                </a:r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## Center the independent variable   </a:t>
                </a:r>
                <a:br/>
                <a:r>
                  <a:rPr>
                    <a:latin typeface="Courier"/>
                  </a:rPr>
                  <a:t>sim_data.loc[:,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'x_centered'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np.subtract(sim_data.x, np.mean(sim_data.x))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## Define the regression model and fit it to the data</a:t>
                </a:r>
                <a:br/>
                <a:r>
                  <a:rPr>
                    <a:latin typeface="Courier"/>
                  </a:rPr>
                  <a:t>ols_model_centered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smf.ols(formula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'y ~ x_centered'</a:t>
                </a:r>
                <a:r>
                  <a:rPr>
                    <a:latin typeface="Courier"/>
                  </a:rPr>
                  <a:t>, data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sim_data).fit()</a:t>
                </a:r>
                <a:br/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## Print the model coefficient</a:t>
                </a:r>
                <a:br/>
                <a:r>
                  <a:rPr>
                    <a:solidFill>
                      <a:srgbClr val="008000"/>
                    </a:solidFill>
                    <a:latin typeface="Courier"/>
                  </a:rPr>
                  <a:t>print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'Intercept = %4.3f  Slope = %4.3f'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%</a:t>
                </a:r>
                <a:r>
                  <a:rPr>
                    <a:latin typeface="Courier"/>
                  </a:rPr>
                  <a:t> (ols_model_centered._results.params[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], ols_model_centered._results.params[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]))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Intercept = 6.022  Slope = 0.882</a:t>
                </a:r>
              </a:p>
              <a:p>
                <a:pPr lvl="0"/>
                <a:r>
                  <a:t>We can now interpret this model</a:t>
                </a:r>
              </a:p>
              <a:p>
                <a:pPr lvl="1"/>
                <a:r>
                  <a:t>Intercept is the mean of the dependent variable</a:t>
                </a:r>
                <a:br/>
                <a:endParaRPr/>
              </a:p>
              <a:p>
                <a:pPr lvl="1"/>
                <a:r>
                  <a:t>Slope is the rate of change of the dependent variable for unit change in independent variable</a:t>
                </a:r>
              </a:p>
              <a:p>
                <a:pPr lvl="0"/>
                <a:r>
                  <a:t>Interceopt is value of independent variable where independent varaibles all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/>
              </a:p>
              <a:p>
                <a:pPr lvl="1"/>
                <a:r>
                  <a:t>May not even be in defined range of independent varaible</a:t>
                </a:r>
                <a:br/>
                <a:endParaRPr/>
              </a:p>
              <a:p>
                <a:pPr lvl="1"/>
                <a:r>
                  <a:t>e.g. How can we interpret a negaive life expectancy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Example - Fitting center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Plot the regression line against the centered independent variable</a:t>
            </a:r>
          </a:p>
        </p:txBody>
      </p:sp>
      <p:pic>
        <p:nvPicPr>
          <p:cNvPr id="3" name="Picture 1" descr="08_IntroductionToLinearModels_files/figure-pptx/unnamed-chunk-13-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667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Extending the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t>We extend the linear model by adding new features or predictor variables</a:t>
            </a:r>
          </a:p>
          <a:p>
            <a:pPr lvl="0"/>
            <a:r>
              <a:t>Higher order terms - e.g. polynomial regression</a:t>
            </a:r>
          </a:p>
          <a:p>
            <a:pPr lvl="0"/>
            <a:r>
              <a:t>Other exogenous variables</a:t>
            </a:r>
          </a:p>
          <a:p>
            <a:pPr lvl="0"/>
            <a:r>
              <a:t>We prefer the simplest model that does a reasonable job</a:t>
            </a:r>
          </a:p>
          <a:p>
            <a:pPr lvl="1"/>
            <a:r>
              <a:t>The principle of </a:t>
            </a:r>
            <a:r>
              <a:rPr b="1"/>
              <a:t>Occam’s razor</a:t>
            </a:r>
          </a:p>
          <a:p>
            <a:pPr lvl="0"/>
            <a:r>
              <a:t>Must consider the </a:t>
            </a:r>
            <a:r>
              <a:rPr b="1"/>
              <a:t>bias-variance trade-off</a:t>
            </a:r>
          </a:p>
          <a:p>
            <a:pPr lvl="0"/>
            <a:r>
              <a:rPr b="1"/>
              <a:t>High complexity model</a:t>
            </a:r>
            <a:r>
              <a:t> fits the training data well</a:t>
            </a:r>
          </a:p>
          <a:p>
            <a:pPr lvl="1"/>
            <a:r>
              <a:rPr b="1"/>
              <a:t>Low bias</a:t>
            </a:r>
          </a:p>
          <a:p>
            <a:pPr lvl="1"/>
            <a:r>
              <a:t>But might not generalize well to new cases - </a:t>
            </a:r>
            <a:r>
              <a:rPr b="1"/>
              <a:t>high variance</a:t>
            </a:r>
          </a:p>
          <a:p>
            <a:pPr lvl="0"/>
            <a:r>
              <a:rPr b="1"/>
              <a:t>Lower complexity model</a:t>
            </a:r>
            <a:r>
              <a:t> can </a:t>
            </a:r>
            <a:r>
              <a:rPr b="1"/>
              <a:t>generalize</a:t>
            </a:r>
            <a:r>
              <a:t> to new cases</a:t>
            </a:r>
          </a:p>
          <a:p>
            <a:pPr lvl="1"/>
            <a:r>
              <a:rPr b="1"/>
              <a:t>low variance</a:t>
            </a:r>
            <a:br/>
            <a:endParaRPr/>
          </a:p>
          <a:p>
            <a:pPr lvl="1"/>
            <a:r>
              <a:t>But does not fit training data as well - </a:t>
            </a:r>
            <a:r>
              <a:rPr b="1"/>
              <a:t>high bias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Extending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t>Building a model matrix for a more complex linear model is easy</a:t>
                </a:r>
              </a:p>
              <a:p>
                <a:pPr lvl="0"/>
                <a:r>
                  <a:t>We now have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t> model coefficients, including intercept term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features the model matrix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⋮, ⋮, ⋮, ⋮, ⋮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We still seek the least squares solution</a:t>
                </a:r>
              </a:p>
              <a:p>
                <a:pPr lvl="0"/>
                <a:r>
                  <a:t>The covariance matrix is now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t> 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t>, including intercept term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 b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A new simulated data set</a:t>
            </a:r>
          </a:p>
        </p:txBody>
      </p:sp>
      <p:pic>
        <p:nvPicPr>
          <p:cNvPr id="3" name="Picture 1" descr="08_IntroductionToLinearModels_files/figure-pptx/unnamed-chunk-14-1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667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First, try a simple straight line model with intercept and slope terms</a:t>
            </a:r>
          </a:p>
          <a:p>
            <a:pPr lvl="0" indent="0">
              <a:buNone/>
            </a:pPr>
            <a:r>
              <a:rPr>
                <a:latin typeface="Courier"/>
              </a:rPr>
              <a:t>## Intercept = 10.256  Slope = 1.296</a:t>
            </a:r>
          </a:p>
        </p:txBody>
      </p:sp>
      <p:pic>
        <p:nvPicPr>
          <p:cNvPr id="3" name="Picture 1" descr="08_IntroductionToLinearModels_files/figure-pptx/unnamed-chunk-15-1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667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do the residuals look like?</a:t>
            </a:r>
          </a:p>
        </p:txBody>
      </p:sp>
      <p:pic>
        <p:nvPicPr>
          <p:cNvPr id="3" name="Picture 1" descr="08_IntroductionToLinearModels_files/figure-pptx/unnamed-chunk-16-1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35100"/>
            <a:ext cx="5105400" cy="191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lvl="0"/>
            <a:r>
              <a:t>These residuals look heteroskedastic!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- Why linear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9472"/>
            <a:ext cx="8229600" cy="392176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Linear models are </a:t>
            </a:r>
            <a:r>
              <a:rPr b="1" dirty="0"/>
              <a:t>readily interpretable!</a:t>
            </a:r>
          </a:p>
          <a:p>
            <a:pPr lvl="0"/>
            <a:r>
              <a:rPr b="1" dirty="0"/>
              <a:t>Human interpretability </a:t>
            </a:r>
            <a:r>
              <a:rPr dirty="0"/>
              <a:t>is of great importance for models used for critical decisions</a:t>
            </a:r>
          </a:p>
          <a:p>
            <a:pPr lvl="1"/>
            <a:r>
              <a:rPr lang="en-US" dirty="0"/>
              <a:t>Complex and nonlinear model result in poor human intuition about expected response</a:t>
            </a:r>
          </a:p>
          <a:p>
            <a:pPr lvl="1"/>
            <a:r>
              <a:rPr dirty="0"/>
              <a:t>Health care</a:t>
            </a:r>
          </a:p>
          <a:p>
            <a:pPr lvl="1"/>
            <a:r>
              <a:rPr dirty="0"/>
              <a:t>Safe operation of autonomous systems</a:t>
            </a:r>
          </a:p>
          <a:p>
            <a:pPr lvl="1"/>
            <a:r>
              <a:rPr dirty="0"/>
              <a:t>Social justice for applications with human impact</a:t>
            </a:r>
          </a:p>
          <a:p>
            <a:pPr lvl="1"/>
            <a:r>
              <a:rPr dirty="0"/>
              <a:t>etc.</a:t>
            </a:r>
          </a:p>
          <a:p>
            <a:pPr lvl="0"/>
            <a:r>
              <a:rPr lang="en-US" dirty="0"/>
              <a:t>Models </a:t>
            </a:r>
            <a:r>
              <a:rPr lang="en-US" b="1" dirty="0"/>
              <a:t>generalize</a:t>
            </a:r>
            <a:r>
              <a:rPr lang="en-US" dirty="0"/>
              <a:t> well</a:t>
            </a:r>
            <a:endParaRPr dirty="0"/>
          </a:p>
          <a:p>
            <a:pPr lvl="1"/>
            <a:r>
              <a:rPr dirty="0"/>
              <a:t>Low chance of </a:t>
            </a:r>
            <a:r>
              <a:rPr i="1" dirty="0"/>
              <a:t>unexpected output</a:t>
            </a:r>
            <a:endParaRPr dirty="0"/>
          </a:p>
          <a:p>
            <a:pPr lvl="1"/>
            <a:r>
              <a:rPr dirty="0"/>
              <a:t>Complex and nonlinear models vulnerable to </a:t>
            </a:r>
            <a:r>
              <a:rPr i="1" dirty="0"/>
              <a:t>unexpected output</a:t>
            </a:r>
            <a:endParaRPr lang="en-US" i="1" dirty="0"/>
          </a:p>
          <a:p>
            <a:r>
              <a:rPr lang="en-US" b="1" dirty="0"/>
              <a:t>Model coefficients </a:t>
            </a:r>
            <a:r>
              <a:rPr lang="en-US" dirty="0"/>
              <a:t>provide information on </a:t>
            </a:r>
            <a:r>
              <a:rPr lang="en-US" b="1" dirty="0"/>
              <a:t>response sensitivities </a:t>
            </a:r>
            <a:r>
              <a:rPr lang="en-US" dirty="0"/>
              <a:t>to changes in variable values</a:t>
            </a:r>
          </a:p>
          <a:p>
            <a:endParaRPr i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Test that the residuals are iid Normal</a:t>
            </a:r>
          </a:p>
        </p:txBody>
      </p:sp>
      <p:pic>
        <p:nvPicPr>
          <p:cNvPr id="3" name="Picture 1" descr="08_IntroductionToLinearModels_files/figure-pptx/unnamed-chunk-17-1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25600"/>
            <a:ext cx="51054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lvl="0"/>
            <a:r>
              <a:t>Do these residuals have Normal distribution?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Multi-Feature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t>The model summary is:</a:t>
            </a:r>
          </a:p>
          <a:p>
            <a:pPr lvl="0" indent="0">
              <a:buNone/>
            </a:pPr>
            <a:r>
              <a:rPr>
                <a:latin typeface="Courier"/>
              </a:rPr>
              <a:t>## &lt;class 'statsmodels.iolib.summary.Summary'&gt;
## """
##                             OLS Regression Results                            
## ==============================================================================
## Dep. Variable:                      y   R-squared:                       0.106
## Model:                            OLS   Adj. R-squared:                  0.087
## Method:                 Least Squares   F-statistic:                     5.684
## Date:                Thu, 15 Aug 2024   Prob (F-statistic):             0.0211
## Time:                        19:31:43   Log-Likelihood:                -191.24
## No. Observations:                  50   AIC:                             386.5
## Df Residuals:                      48   BIC:                             390.3
## Df Model:                           1                                         
## Covariance Type:            nonrobust                                         
## ==============================================================================
##                  coef    std err          t      P&gt;|t|      [0.025      0.975]
## ------------------------------------------------------------------------------
## Intercept     10.2555      1.600      6.408      0.000       7.038      13.473
## x              1.2955      0.543      2.384      0.021       0.203       2.388
## ==============================================================================
## Omnibus:                        0.893   Durbin-Watson:                   1.502
## Prob(Omnibus):                  0.640   Jarque-Bera (JB):                0.269
## Skew:                          -0.037   Prob(JB):                        0.874
## Kurtosis:                       3.352   Cond. No.                         2.95
## ==============================================================================
## 
## Notes:
## [1] Standard Errors assume that the covariance matrix of the errors is correctly specified.
## """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Example of Multi-Feature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Let’s add a second order polynomial term, so the model is now: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Intercept = 4.051  Partial Slope = 1.296  Second Order Partial slope = 0.715</a:t>
                </a:r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r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08_IntroductionToLinearModels_files/figure-pptx/unnamed-chunk-19-19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2667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do the residuals look like with the second order term?</a:t>
            </a:r>
          </a:p>
        </p:txBody>
      </p:sp>
      <p:pic>
        <p:nvPicPr>
          <p:cNvPr id="3" name="Picture 1" descr="08_IntroductionToLinearModels_files/figure-pptx/unnamed-chunk-20-2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35100"/>
            <a:ext cx="5105400" cy="191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lvl="0"/>
            <a:r>
              <a:t>These residuals are close to homoskedastic!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Test that the residuals are iid Normal for the polynomial model</a:t>
            </a:r>
          </a:p>
        </p:txBody>
      </p:sp>
      <p:pic>
        <p:nvPicPr>
          <p:cNvPr id="3" name="Picture 1" descr="08_IntroductionToLinearModels_files/figure-pptx/unnamed-chunk-21-2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25600"/>
            <a:ext cx="51054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lvl="0"/>
            <a:r>
              <a:t>Do these residuals have close to a Normal distribution?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Multi-Feature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t>The second order model summary is:</a:t>
            </a:r>
          </a:p>
          <a:p>
            <a:pPr lvl="0" indent="0">
              <a:buNone/>
            </a:pPr>
            <a:r>
              <a:rPr>
                <a:latin typeface="Courier"/>
              </a:rPr>
              <a:t>## &lt;class 'statsmodels.iolib.summary.Summary'&gt;
## """
##                             OLS Regression Results                            
## ==============================================================================
## Dep. Variable:                      y   R-squared:                       0.330
## Model:                            OLS   Adj. R-squared:                  0.301
## Method:                 Least Squares   F-statistic:                     11.55
## Date:                Thu, 15 Aug 2024   Prob (F-statistic):           8.29e-05
## Time:                        19:31:46   Log-Likelihood:                -184.04
## No. Observations:                  50   AIC:                             374.1
## Df Residuals:                      47   BIC:                             379.8
## Df Model:                           2                                         
## Covariance Type:            nonrobust                                         
## ==============================================================================
##                  coef    std err          t      P&gt;|t|      [0.025      0.975]
## ------------------------------------------------------------------------------
## Intercept      4.0507      2.101      1.928      0.060      -0.177       8.278
## x              1.2955      0.476      2.725      0.009       0.339       2.252
## I(x ** 2)      0.7154      0.181      3.960      0.000       0.352       1.079
## ==============================================================================
## Omnibus:                        0.305   Durbin-Watson:                   1.995
## Prob(Omnibus):                  0.859   Jarque-Bera (JB):                0.014
## Skew:                           0.009   Prob(JB):                        0.993
## Kurtosis:                       3.081   Cond. No.                         17.5
## ==============================================================================
## 
## Notes:
## [1] Standard Errors assume that the covariance matrix of the errors is correctly specified.
## """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Linear Model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t>There are a number of assumptions in linear models that you overlook at your peril!</a:t>
            </a:r>
          </a:p>
          <a:p>
            <a:pPr lvl="0"/>
            <a:r>
              <a:t>The feature or predictor variables should be </a:t>
            </a:r>
            <a:r>
              <a:rPr b="1"/>
              <a:t>independent</a:t>
            </a:r>
            <a:r>
              <a:t> of one another</a:t>
            </a:r>
          </a:p>
          <a:p>
            <a:pPr lvl="1"/>
            <a:r>
              <a:t>This is rarely true in practice</a:t>
            </a:r>
            <a:br/>
            <a:endParaRPr/>
          </a:p>
          <a:p>
            <a:pPr lvl="1"/>
            <a:r>
              <a:rPr b="1"/>
              <a:t>Multi-colinearity</a:t>
            </a:r>
            <a:r>
              <a:t> between features makes the model </a:t>
            </a:r>
            <a:r>
              <a:rPr b="1"/>
              <a:t>under-determined</a:t>
            </a:r>
          </a:p>
          <a:p>
            <a:pPr lvl="0"/>
            <a:r>
              <a:t>We assume that numeric features or predictors have zero mean and about the same scale</a:t>
            </a:r>
          </a:p>
          <a:p>
            <a:pPr lvl="1"/>
            <a:r>
              <a:t>We do not want to bias the estimation of regression coefficients with predictors that do not have a 0 mean</a:t>
            </a:r>
            <a:br/>
            <a:endParaRPr/>
          </a:p>
          <a:p>
            <a:pPr lvl="1"/>
            <a:r>
              <a:t>We do not want to have predictors with a large numeric range dominate training</a:t>
            </a:r>
            <a:br/>
            <a:endParaRPr/>
          </a:p>
          <a:p>
            <a:pPr lvl="1"/>
            <a:r>
              <a:t>Example: income is in the range of 10s or 100s of thousands and age is in the range of 10s, but apriori income is no more important than age as a predictor</a:t>
            </a:r>
          </a:p>
          <a:p>
            <a:pPr lvl="0"/>
            <a:r>
              <a:t>Values of each predictor or feature should be iid</a:t>
            </a:r>
          </a:p>
          <a:p>
            <a:pPr lvl="1"/>
            <a:r>
              <a:t>If variance changes with sample, the optimal value of the coefficient could not be constant</a:t>
            </a:r>
            <a:br/>
            <a:endParaRPr/>
          </a:p>
          <a:p>
            <a:pPr lvl="1"/>
            <a:r>
              <a:t>If there </a:t>
            </a:r>
            <a:r>
              <a:rPr b="1"/>
              <a:t>serial correlation</a:t>
            </a:r>
            <a:r>
              <a:t> in the predictor values, the iid assumption is violated - but can account for this such as in time series models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9857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What are the alternatives?</a:t>
            </a:r>
          </a:p>
          <a:p>
            <a:pPr lvl="0"/>
            <a:r>
              <a:rPr dirty="0"/>
              <a:t>Linear models are saleable and interpretable</a:t>
            </a:r>
          </a:p>
          <a:p>
            <a:pPr lvl="1"/>
            <a:r>
              <a:rPr dirty="0"/>
              <a:t>Idea if </a:t>
            </a:r>
            <a:r>
              <a:rPr b="1" dirty="0"/>
              <a:t>goal is inference and exploration</a:t>
            </a:r>
            <a:endParaRPr dirty="0"/>
          </a:p>
          <a:p>
            <a:pPr lvl="1"/>
            <a:r>
              <a:rPr dirty="0"/>
              <a:t>Can </a:t>
            </a:r>
            <a:r>
              <a:rPr b="1" dirty="0"/>
              <a:t>identify data problems</a:t>
            </a:r>
            <a:r>
              <a:rPr dirty="0"/>
              <a:t> more easily</a:t>
            </a:r>
          </a:p>
          <a:p>
            <a:pPr lvl="1"/>
            <a:r>
              <a:rPr dirty="0"/>
              <a:t>May have lower prediction accuracy on some problems</a:t>
            </a:r>
          </a:p>
          <a:p>
            <a:pPr lvl="0"/>
            <a:r>
              <a:rPr dirty="0"/>
              <a:t>AdaBoost algorithms are go-to models for prediction on </a:t>
            </a:r>
            <a:r>
              <a:rPr b="1" dirty="0"/>
              <a:t>tabular data</a:t>
            </a:r>
          </a:p>
          <a:p>
            <a:pPr lvl="1"/>
            <a:r>
              <a:rPr dirty="0"/>
              <a:t>Known to give superior predictions, </a:t>
            </a:r>
            <a:r>
              <a:rPr b="1" dirty="0"/>
              <a:t>but clean data matter more!</a:t>
            </a:r>
            <a:endParaRPr dirty="0"/>
          </a:p>
          <a:p>
            <a:pPr lvl="1"/>
            <a:r>
              <a:rPr dirty="0"/>
              <a:t>Interpretability is nearly impossible</a:t>
            </a:r>
          </a:p>
          <a:p>
            <a:pPr lvl="1"/>
            <a:r>
              <a:rPr dirty="0"/>
              <a:t>Limits inference and exploration opportunities</a:t>
            </a:r>
            <a:endParaRPr lang="en-US" dirty="0"/>
          </a:p>
          <a:p>
            <a:r>
              <a:rPr lang="en-US" dirty="0"/>
              <a:t>Neural network models give superior performance for </a:t>
            </a:r>
            <a:r>
              <a:rPr lang="en-US" b="1" dirty="0"/>
              <a:t>unstructured data</a:t>
            </a:r>
            <a:endParaRPr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t>Outliers are a persistent problem with statistical and machine learning models</a:t>
            </a:r>
          </a:p>
          <a:p>
            <a:pPr lvl="0"/>
            <a:r>
              <a:t>What are outliers?</a:t>
            </a:r>
          </a:p>
          <a:p>
            <a:pPr lvl="1"/>
            <a:r>
              <a:t>Errors or noisy measurements</a:t>
            </a:r>
            <a:br/>
            <a:endParaRPr/>
          </a:p>
          <a:p>
            <a:pPr lvl="1"/>
            <a:r>
              <a:t>Result of improper stratification</a:t>
            </a:r>
          </a:p>
          <a:p>
            <a:pPr lvl="0"/>
            <a:r>
              <a:t>But, may be of interest</a:t>
            </a:r>
          </a:p>
          <a:p>
            <a:pPr lvl="1"/>
            <a:r>
              <a:t>Depending on the application, outliers can be the </a:t>
            </a:r>
            <a:r>
              <a:rPr b="1"/>
              <a:t>most interesting values</a:t>
            </a:r>
            <a:r>
              <a:t>!!</a:t>
            </a:r>
            <a:br/>
            <a:endParaRPr/>
          </a:p>
          <a:p>
            <a:pPr lvl="1"/>
            <a:r>
              <a:t>May need to explicitly model</a:t>
            </a:r>
          </a:p>
          <a:p>
            <a:pPr lvl="1"/>
            <a:r>
              <a:t>Example: Fraud detection</a:t>
            </a:r>
            <a:br/>
            <a:endParaRPr/>
          </a:p>
          <a:p>
            <a:pPr lvl="1"/>
            <a:r>
              <a:t>Example: Scientific discovery</a:t>
            </a:r>
          </a:p>
          <a:p>
            <a:pPr lvl="0"/>
            <a:r>
              <a:t>Outliers can be hard to detect</a:t>
            </a:r>
          </a:p>
          <a:p>
            <a:pPr lvl="1"/>
            <a:r>
              <a:t>Difficult in high-dimensions</a:t>
            </a:r>
            <a:br/>
            <a:endParaRPr/>
          </a:p>
          <a:p>
            <a:pPr lvl="1"/>
            <a:r>
              <a:t>Often find by influence on model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Add a single outlier regression data set</a:t>
            </a:r>
          </a:p>
          <a:p>
            <a:pPr lvl="0" indent="0">
              <a:buNone/>
            </a:pPr>
            <a:r>
              <a:rPr>
                <a:latin typeface="Courier"/>
              </a:rPr>
              <a:t>## Intercept = 5.098  Partial Slope = 0.365</a:t>
            </a:r>
          </a:p>
        </p:txBody>
      </p:sp>
      <p:pic>
        <p:nvPicPr>
          <p:cNvPr id="3" name="Picture 1" descr="08_IntroductionToLinearModels_files/figure-pptx/unnamed-chunk-23-2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667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This outlier has </a:t>
            </a:r>
            <a:r>
              <a:rPr b="1"/>
              <a:t>high leverage</a:t>
            </a:r>
            <a:r>
              <a:t> and changes the slope significantly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b="1"/>
                  <a:t>Cook’s distance</a:t>
                </a:r>
                <a: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, measures the influence of an outlier on a model</a:t>
                </a:r>
              </a:p>
              <a:p>
                <a:pPr lvl="0"/>
                <a:r>
                  <a:t>Cook’s distance for the ith data point is the degree of freedom adjusted average squared error against a model without this value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d>
                                        <m:d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</m:den>
                      </m:f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where,</a:t>
                </a:r>
                <a:br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the jth prediction computed with all observations</a:t>
                </a:r>
                <a:br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the jth prediction computed without the ith observation</a:t>
                </a:r>
                <a:br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number of parameters</a:t>
                </a:r>
                <a:br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number of data points</a:t>
                </a:r>
              </a:p>
              <a:p>
                <a:pPr lvl="0"/>
                <a:r>
                  <a:t>Cook’s distance is computed using a </a:t>
                </a:r>
                <a:r>
                  <a:rPr b="1"/>
                  <a:t>leave-one-out resampling algorithm!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 b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Plot Cook’s distance as </a:t>
            </a:r>
            <a:r>
              <a:rPr b="1"/>
              <a:t>leverage</a:t>
            </a:r>
            <a:r>
              <a:t> vs. the residual size</a:t>
            </a:r>
          </a:p>
          <a:p>
            <a:pPr lvl="0" indent="0">
              <a:buNone/>
            </a:pPr>
            <a:r>
              <a:rPr>
                <a:latin typeface="Courier"/>
              </a:rPr>
              <a:t>_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influence_plot(ols_model_ol)</a:t>
            </a:r>
          </a:p>
        </p:txBody>
      </p:sp>
      <p:pic>
        <p:nvPicPr>
          <p:cNvPr id="3" name="Picture 1" descr="08_IntroductionToLinearModels_files/figure-pptx/unnamed-chunk-24-2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lvl="0"/>
            <a:r>
              <a:t>Outlying points shown at edges of plot</a:t>
            </a:r>
          </a:p>
          <a:p>
            <a:pPr lvl="1"/>
            <a:r>
              <a:t>Not all outliers have high leverage</a:t>
            </a:r>
            <a:br/>
            <a:endParaRPr/>
          </a:p>
          <a:p>
            <a:pPr lvl="1"/>
            <a:r>
              <a:t>Can detect outliers in moderate dimensions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t>Linear models are a flexible and widely used class of models</a:t>
            </a:r>
          </a:p>
          <a:p>
            <a:pPr lvl="0"/>
            <a:r>
              <a:t>Fit model coefficients by </a:t>
            </a:r>
            <a:r>
              <a:rPr b="1"/>
              <a:t>least squares</a:t>
            </a:r>
            <a:r>
              <a:t> estimation</a:t>
            </a:r>
          </a:p>
          <a:p>
            <a:pPr lvl="0"/>
            <a:r>
              <a:t>Can use many types of predictor variables</a:t>
            </a:r>
          </a:p>
          <a:p>
            <a:pPr lvl="0"/>
            <a:r>
              <a:t>SGD and L-FBGS algorithms allow massive scaling of linear models</a:t>
            </a:r>
          </a:p>
          <a:p>
            <a:pPr lvl="0"/>
            <a:r>
              <a:t>We prefer the simplest model that does a reasonable job</a:t>
            </a:r>
          </a:p>
          <a:p>
            <a:pPr lvl="1"/>
            <a:r>
              <a:t>The principle of </a:t>
            </a:r>
            <a:r>
              <a:rPr b="1"/>
              <a:t>Occam’s razor</a:t>
            </a:r>
          </a:p>
          <a:p>
            <a:pPr lvl="0"/>
            <a:r>
              <a:t>Must consider the </a:t>
            </a:r>
            <a:r>
              <a:rPr b="1"/>
              <a:t>bias-variance trade-off</a:t>
            </a:r>
          </a:p>
          <a:p>
            <a:pPr lvl="0"/>
            <a:r>
              <a:t>Use robust methods if outliers are present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When evaluating any machine learning model consider </a:t>
                </a:r>
                <a:r>
                  <a:rPr b="1"/>
                  <a:t>all evaluation methods available</a:t>
                </a:r>
              </a:p>
              <a:p>
                <a:pPr lvl="0"/>
                <a:r>
                  <a:t>No one method best all of the time</a:t>
                </a:r>
              </a:p>
              <a:p>
                <a:pPr lvl="1"/>
                <a:r>
                  <a:t>Homoskedastic Normally distributed residuals</a:t>
                </a:r>
                <a:br/>
                <a:endParaRPr/>
              </a:p>
              <a:p>
                <a:pPr lvl="1"/>
                <a:r>
                  <a:t>Reasonable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, RMSE, etc</a:t>
                </a:r>
              </a:p>
              <a:p>
                <a:pPr lvl="1"/>
                <a:r>
                  <a:t>Are the model coefficients all significant?</a:t>
                </a:r>
              </a:p>
              <a:p>
                <a:pPr lvl="0"/>
                <a:r>
                  <a:rPr b="1"/>
                  <a:t>Different methods highlight different problems</a:t>
                </a:r>
                <a:r>
                  <a:t> with your model</a:t>
                </a:r>
              </a:p>
              <a:p>
                <a:pPr lvl="0"/>
                <a:r>
                  <a:t>Don’t forget to check that the </a:t>
                </a:r>
                <a:r>
                  <a:rPr b="1"/>
                  <a:t>model must make sense</a:t>
                </a:r>
                <a:r>
                  <a:t> for your application!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b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7920"/>
            <a:ext cx="8229600" cy="3456703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In statistics, </a:t>
            </a:r>
            <a:r>
              <a:rPr b="1" dirty="0"/>
              <a:t>regression</a:t>
            </a:r>
            <a:r>
              <a:rPr dirty="0"/>
              <a:t> refers to a family of model that attempt to predict the value of numeric random variable</a:t>
            </a:r>
          </a:p>
          <a:p>
            <a:pPr lvl="0"/>
            <a:r>
              <a:rPr dirty="0"/>
              <a:t>Regression is a common form of a linear model</a:t>
            </a:r>
          </a:p>
          <a:p>
            <a:pPr lvl="0"/>
            <a:r>
              <a:rPr lang="en-US" dirty="0"/>
              <a:t>Linear models are</a:t>
            </a:r>
            <a:r>
              <a:rPr dirty="0"/>
              <a:t> a building block of many statistical and ML methods:</a:t>
            </a:r>
          </a:p>
          <a:p>
            <a:pPr lvl="1"/>
            <a:r>
              <a:rPr dirty="0"/>
              <a:t>multivariate regression and principal component</a:t>
            </a:r>
            <a:r>
              <a:rPr lang="en-US" dirty="0"/>
              <a:t>s</a:t>
            </a:r>
            <a:endParaRPr dirty="0"/>
          </a:p>
          <a:p>
            <a:pPr lvl="1"/>
            <a:r>
              <a:rPr dirty="0"/>
              <a:t>Analysis of variance (ANOVA)</a:t>
            </a:r>
          </a:p>
          <a:p>
            <a:pPr lvl="1"/>
            <a:r>
              <a:rPr dirty="0"/>
              <a:t>Polynomial regression</a:t>
            </a:r>
          </a:p>
          <a:p>
            <a:pPr lvl="1"/>
            <a:r>
              <a:rPr dirty="0"/>
              <a:t>Logistic regression for binary classification</a:t>
            </a:r>
          </a:p>
          <a:p>
            <a:pPr lvl="1"/>
            <a:r>
              <a:rPr dirty="0"/>
              <a:t>Poisson regression</a:t>
            </a:r>
            <a:r>
              <a:rPr lang="en-US" dirty="0"/>
              <a:t> and other non-Normal response model</a:t>
            </a:r>
            <a:endParaRPr dirty="0"/>
          </a:p>
          <a:p>
            <a:pPr lvl="1"/>
            <a:r>
              <a:rPr dirty="0"/>
              <a:t>M</a:t>
            </a:r>
            <a:r>
              <a:rPr lang="en-US" dirty="0"/>
              <a:t>ost</a:t>
            </a:r>
            <a:r>
              <a:rPr dirty="0"/>
              <a:t> time series models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959343" cy="709613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Terminology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1548384"/>
            <a:ext cx="2651759" cy="23286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The confusing division in terminology arises from different communities within statistics and machine learning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84448" y="1181038"/>
          <a:ext cx="5494528" cy="350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833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Machine Learning Terminology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Statistical Terminology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987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Regression vs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Continuous numeric vs categorical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Learning algorithm or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Fitting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Trained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Fitted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Predictive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34831" cy="551117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Terminology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83361"/>
            <a:ext cx="3338575" cy="192633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Different communities have created different terminology at different times for the variables in a machine learning models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901948" y="820928"/>
          <a:ext cx="5197348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5699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Predicted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Variables Used to Predict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Independent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Endogenous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Exogenous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Predictor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Explanatory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Regressand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Regressors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Left Hand 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Right Hand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4965</Words>
  <Application>Microsoft Office PowerPoint</Application>
  <PresentationFormat>On-screen Show (16:9)</PresentationFormat>
  <Paragraphs>481</Paragraphs>
  <Slides>67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Cambria Math</vt:lpstr>
      <vt:lpstr>Courier</vt:lpstr>
      <vt:lpstr>Office Theme</vt:lpstr>
      <vt:lpstr>Introduction to Linear Models</vt:lpstr>
      <vt:lpstr>Welcome to the Second Half of CSCI E-83!</vt:lpstr>
      <vt:lpstr>Review</vt:lpstr>
      <vt:lpstr>Introduction - Why linear models?</vt:lpstr>
      <vt:lpstr>Introduction - Why linear models?</vt:lpstr>
      <vt:lpstr>Why Linear Models</vt:lpstr>
      <vt:lpstr>What is regression?</vt:lpstr>
      <vt:lpstr>Terminology</vt:lpstr>
      <vt:lpstr>Terminology</vt:lpstr>
      <vt:lpstr>Formulating the Linear Model</vt:lpstr>
      <vt:lpstr>Formulating the Linear Model</vt:lpstr>
      <vt:lpstr>Single Predictor Regression</vt:lpstr>
      <vt:lpstr>Single Predictor Regression</vt:lpstr>
      <vt:lpstr>Example</vt:lpstr>
      <vt:lpstr>The Model Matrix</vt:lpstr>
      <vt:lpstr>The Model Matrix</vt:lpstr>
      <vt:lpstr>Constructing the Model</vt:lpstr>
      <vt:lpstr>Estimating the Model Parameters</vt:lpstr>
      <vt:lpstr>Estimating the Model Parameters</vt:lpstr>
      <vt:lpstr>Estimating the Model Parameters</vt:lpstr>
      <vt:lpstr>Estimating the Model Parameters</vt:lpstr>
      <vt:lpstr>Estimating the Model Parameters</vt:lpstr>
      <vt:lpstr>Estimating the Model Parameters</vt:lpstr>
      <vt:lpstr>Estimating the Model Parameters</vt:lpstr>
      <vt:lpstr>Estimating the Model Parameters</vt:lpstr>
      <vt:lpstr>Example - Specifying the Model</vt:lpstr>
      <vt:lpstr>Example - Specifying the Model</vt:lpstr>
      <vt:lpstr>Example - Fitting the Model</vt:lpstr>
      <vt:lpstr>Example - Model Checking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Example - Fitting Centered Model</vt:lpstr>
      <vt:lpstr>Example - Fitting center Model</vt:lpstr>
      <vt:lpstr>Extending the Linear Model</vt:lpstr>
      <vt:lpstr>Extending the Linear Model</vt:lpstr>
      <vt:lpstr>Example of Multi-Feature Linear Model</vt:lpstr>
      <vt:lpstr>Example of Multi-Feature Linear Model</vt:lpstr>
      <vt:lpstr>Example of Multi-Feature Linear Model</vt:lpstr>
      <vt:lpstr>PowerPoint Presentation</vt:lpstr>
      <vt:lpstr>Example of Multi-Feature Linear Model</vt:lpstr>
      <vt:lpstr>PowerPoint Presentation</vt:lpstr>
      <vt:lpstr>Example of Multi-Feature Linear Model</vt:lpstr>
      <vt:lpstr>Example of Multi-Feature Linear Model</vt:lpstr>
      <vt:lpstr>Example of Multi-Feature Linear Model</vt:lpstr>
      <vt:lpstr>PowerPoint Presentation</vt:lpstr>
      <vt:lpstr>Example of Multi-Feature Linear Model</vt:lpstr>
      <vt:lpstr>PowerPoint Presentation</vt:lpstr>
      <vt:lpstr>Example of Multi-Feature Linear Model</vt:lpstr>
      <vt:lpstr>Linear Model Assumptions</vt:lpstr>
      <vt:lpstr>Dealing With Outliers</vt:lpstr>
      <vt:lpstr>Dealing With Outliers</vt:lpstr>
      <vt:lpstr>PowerPoint Presentation</vt:lpstr>
      <vt:lpstr>Dealing With Outliers</vt:lpstr>
      <vt:lpstr>Dealing With Outliers</vt:lpstr>
      <vt:lpstr>PowerPoint Presentation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Linear Models</dc:title>
  <dc:creator>Steve Elston</dc:creator>
  <cp:keywords/>
  <cp:lastModifiedBy>Stephen Elston</cp:lastModifiedBy>
  <cp:revision>10</cp:revision>
  <dcterms:created xsi:type="dcterms:W3CDTF">2024-08-16T02:31:51Z</dcterms:created>
  <dcterms:modified xsi:type="dcterms:W3CDTF">2024-09-22T18:26:43Z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10/23/2023</vt:lpwstr>
  </property>
  <property fmtid="{D5CDD505-2E9C-101B-9397-08002B2CF9AE}" pid="3" name="output">
    <vt:lpwstr/>
  </property>
</Properties>
</file>