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06" r:id="rId2"/>
    <p:sldId id="313" r:id="rId3"/>
    <p:sldId id="307" r:id="rId4"/>
    <p:sldId id="310" r:id="rId5"/>
    <p:sldId id="308" r:id="rId6"/>
    <p:sldId id="314" r:id="rId7"/>
    <p:sldId id="311" r:id="rId8"/>
    <p:sldId id="312" r:id="rId9"/>
    <p:sldId id="261" r:id="rId10"/>
    <p:sldId id="302" r:id="rId11"/>
    <p:sldId id="262" r:id="rId12"/>
    <p:sldId id="264" r:id="rId13"/>
    <p:sldId id="265" r:id="rId14"/>
    <p:sldId id="303" r:id="rId15"/>
    <p:sldId id="266" r:id="rId16"/>
    <p:sldId id="269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304" r:id="rId31"/>
    <p:sldId id="315" r:id="rId32"/>
    <p:sldId id="282" r:id="rId33"/>
    <p:sldId id="284" r:id="rId34"/>
    <p:sldId id="285" r:id="rId35"/>
    <p:sldId id="30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A1AA-8502-4342-9C4F-4F7467E21DC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12BD-C794-4714-BA9D-8C55482C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12BD-C794-4714-BA9D-8C55482C8D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twin" TargetMode="External"/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2924739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Sampling and Simulation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</a:t>
            </a:r>
            <a:r>
              <a:rPr lang="en-US" dirty="0"/>
              <a:t> </a:t>
            </a:r>
            <a:r>
              <a:rPr lang="en-US" b="1" dirty="0"/>
              <a:t>unbiased </a:t>
            </a:r>
            <a:r>
              <a:rPr lang="en-US" dirty="0"/>
              <a:t>and</a:t>
            </a:r>
            <a:r>
              <a:rPr dirty="0"/>
              <a:t> representative of the entire population</a:t>
            </a:r>
          </a:p>
          <a:p>
            <a:pPr lvl="1"/>
            <a:r>
              <a:rPr b="1" dirty="0"/>
              <a:t>Inferences on the sample </a:t>
            </a:r>
            <a:r>
              <a:rPr dirty="0"/>
              <a:t>say something about the population</a:t>
            </a:r>
          </a:p>
          <a:p>
            <a:pPr lvl="1"/>
            <a:r>
              <a:rPr dirty="0"/>
              <a:t>The sample must be </a:t>
            </a:r>
            <a:r>
              <a:rPr b="1" dirty="0"/>
              <a:t>randomly drawn </a:t>
            </a:r>
            <a:r>
              <a:rPr dirty="0"/>
              <a:t>from the population</a:t>
            </a:r>
          </a:p>
          <a:p>
            <a:pPr lvl="0"/>
            <a:r>
              <a:rPr dirty="0"/>
              <a:t>Sampling from distributions is the building block of </a:t>
            </a:r>
            <a:r>
              <a:rPr lang="en-US" dirty="0"/>
              <a:t>Monte Carlo </a:t>
            </a:r>
            <a:r>
              <a:rPr dirty="0"/>
              <a:t>simulation</a:t>
            </a:r>
          </a:p>
          <a:p>
            <a:pPr lvl="0"/>
            <a:r>
              <a:rPr dirty="0"/>
              <a:t>We will take up the topic of </a:t>
            </a:r>
            <a:r>
              <a:rPr b="1" dirty="0"/>
              <a:t>resampling</a:t>
            </a:r>
            <a:r>
              <a:rPr dirty="0"/>
              <a:t> </a:t>
            </a:r>
            <a:r>
              <a:rPr lang="en-US" dirty="0"/>
              <a:t>next week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85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  <a:r>
              <a:rPr lang="en-US" dirty="0"/>
              <a:t>s of Sampling from a Population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057029"/>
              </p:ext>
            </p:extLst>
          </p:nvPr>
        </p:nvGraphicFramePr>
        <p:xfrm>
          <a:off x="457200" y="1097041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The users we show either web sites 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possible users, past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World Cup 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T</a:t>
                      </a:r>
                      <a:r>
                        <a:rPr sz="1800" dirty="0"/>
                        <a:t>eams which qualify </a:t>
                      </a:r>
                      <a:r>
                        <a:rPr lang="en-US" sz="1800" dirty="0"/>
                        <a:t>from past </a:t>
                      </a:r>
                      <a:r>
                        <a:rPr sz="1800" dirty="0"/>
                        <a:t>season</a:t>
                      </a:r>
                      <a:r>
                        <a:rPr lang="en-US" sz="1800" dirty="0"/>
                        <a:t>s</a:t>
                      </a:r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national teams in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Average height of data science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Students in a data science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students taking data science classes world wide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Tolerances of a manufactured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Samples taken from production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parts manufactured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Numbers of a species in a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 counts from sampled habitats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possible habitats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All statistical methods rely on the use of </a:t>
            </a:r>
            <a:r>
              <a:rPr b="1" dirty="0"/>
              <a:t>randomized unbiased samples</a:t>
            </a:r>
          </a:p>
          <a:p>
            <a:pPr lvl="0"/>
            <a:r>
              <a:rPr dirty="0"/>
              <a:t>Failure to randomized samples violates many key assumptions of statistical models</a:t>
            </a:r>
            <a:r>
              <a:rPr lang="en-US" dirty="0"/>
              <a:t> and machine learning models</a:t>
            </a:r>
            <a:endParaRPr dirty="0"/>
          </a:p>
          <a:p>
            <a:pPr lvl="0"/>
            <a:r>
              <a:rPr dirty="0"/>
              <a:t>An understanding of proper use of sampling methods is essential to statistical inference</a:t>
            </a:r>
          </a:p>
          <a:p>
            <a:pPr lvl="0"/>
            <a:r>
              <a:rPr dirty="0"/>
              <a:t>Most commonly used machine learning algorithms assume that training data are </a:t>
            </a:r>
            <a:r>
              <a:rPr b="1" dirty="0"/>
              <a:t>unbiased</a:t>
            </a:r>
            <a:r>
              <a:rPr dirty="0"/>
              <a:t> and </a:t>
            </a:r>
            <a:r>
              <a:rPr b="1" dirty="0"/>
              <a:t>independent and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1"/>
            <a:r>
              <a:rPr dirty="0"/>
              <a:t>These conditions are only met if training data sample is randomized</a:t>
            </a:r>
          </a:p>
          <a:p>
            <a:pPr lvl="1"/>
            <a:r>
              <a:rPr dirty="0"/>
              <a:t>Otherwise, the training data will be biased and not represent the underlying </a:t>
            </a:r>
            <a:r>
              <a:rPr lang="en-US" dirty="0"/>
              <a:t>population</a:t>
            </a:r>
            <a:r>
              <a:rPr dirty="0"/>
              <a:t> distribution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Sampling of a population is done from an unknown </a:t>
                </a:r>
                <a:r>
                  <a:rPr sz="2000" b="1" dirty="0"/>
                  <a:t>population distribution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sz="2000" dirty="0"/>
              </a:p>
              <a:p>
                <a:pPr lvl="0"/>
                <a:r>
                  <a:rPr sz="2000" dirty="0"/>
                  <a:t>Any </a:t>
                </a:r>
                <a:r>
                  <a:rPr sz="2000" b="1" dirty="0"/>
                  <a:t>statistic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sz="2000" dirty="0"/>
                  <a:t>, we compute for the </a:t>
                </a:r>
                <a:r>
                  <a:rPr lang="en-US" sz="2000" dirty="0"/>
                  <a:t>population </a:t>
                </a:r>
                <a:r>
                  <a:rPr sz="2000" dirty="0"/>
                  <a:t>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sz="2000" dirty="0"/>
              </a:p>
              <a:p>
                <a:pPr lvl="0"/>
                <a:r>
                  <a:rPr sz="2000" dirty="0"/>
                  <a:t>The statistic is an approximation, of a </a:t>
                </a:r>
                <a:r>
                  <a:rPr sz="2000" b="1" dirty="0"/>
                  <a:t>population parameter</a:t>
                </a:r>
                <a:endParaRPr lang="en-US" sz="2000" b="1" dirty="0"/>
              </a:p>
              <a:p>
                <a:pPr lvl="0"/>
                <a:r>
                  <a:rPr lang="en-US" sz="2000" dirty="0"/>
                  <a:t>Example:</a:t>
                </a:r>
                <a:endParaRPr sz="2000" dirty="0"/>
              </a:p>
              <a:p>
                <a:pPr lvl="1"/>
                <a:r>
                  <a:rPr lang="en-US" sz="2000" dirty="0"/>
                  <a:t>T</a:t>
                </a:r>
                <a:r>
                  <a:rPr sz="2000" dirty="0"/>
                  <a:t>he </a:t>
                </a:r>
                <a:r>
                  <a:rPr sz="2000" b="1" dirty="0"/>
                  <a:t>population mean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2000" dirty="0"/>
              </a:p>
              <a:p>
                <a:pPr lvl="1"/>
                <a:r>
                  <a:rPr sz="2000" dirty="0"/>
                  <a:t>Whereas, the </a:t>
                </a:r>
                <a:r>
                  <a:rPr sz="2000" b="1" dirty="0"/>
                  <a:t>sample estimate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If we continue to take random samples from the population and compute estimates of a statistic, we generate a </a:t>
                </a:r>
                <a:r>
                  <a:rPr b="1" dirty="0"/>
                  <a:t>sampling distribution</a:t>
                </a:r>
              </a:p>
              <a:p>
                <a:r>
                  <a:rPr lang="en-US" b="1" dirty="0"/>
                  <a:t>Frequentist statistics</a:t>
                </a:r>
                <a:r>
                  <a:rPr lang="en-US" dirty="0"/>
                  <a:t> built on the idea of randomly resampling the population distribution and recomputing a statistic</a:t>
                </a:r>
                <a:endParaRPr lang="en-US" b="1" dirty="0"/>
              </a:p>
              <a:p>
                <a:pPr lvl="1"/>
                <a:r>
                  <a:rPr lang="en-US" dirty="0"/>
                  <a:t>Example, we could repetitively sample the population and compute sample means,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comprising the sampling distribution</a:t>
                </a:r>
              </a:p>
              <a:p>
                <a:pPr lvl="1"/>
                <a:r>
                  <a:rPr lang="en-US" dirty="0"/>
                  <a:t>Example, the parameters of a machine learning model have a sampling distribution</a:t>
                </a:r>
              </a:p>
              <a:p>
                <a:pPr lvl="1"/>
                <a:r>
                  <a:rPr dirty="0"/>
                  <a:t>In the frequentist world, </a:t>
                </a:r>
                <a:r>
                  <a:rPr b="1" dirty="0"/>
                  <a:t>statistical inferences </a:t>
                </a:r>
                <a:r>
                  <a:rPr dirty="0"/>
                  <a:t>are </a:t>
                </a:r>
                <a:r>
                  <a:rPr b="1" dirty="0"/>
                  <a:t>performed on the sampling distribution</a:t>
                </a:r>
              </a:p>
              <a:p>
                <a:pPr lvl="1"/>
                <a:r>
                  <a:rPr dirty="0"/>
                  <a:t>Sampling process</a:t>
                </a:r>
                <a:r>
                  <a:rPr lang="en-US" dirty="0"/>
                  <a:t>es</a:t>
                </a:r>
                <a:r>
                  <a:rPr dirty="0"/>
                  <a:t> must not bias the estimates of the statistic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1719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36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r>
                  <a:rPr lang="en-US" sz="2400" dirty="0"/>
                  <a:t>Any </a:t>
                </a:r>
                <a:r>
                  <a:rPr lang="en-US" sz="2400" b="1" dirty="0"/>
                  <a:t>statistic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, we compute for the population 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lang="ar-AE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  <a:blipFill>
                <a:blip r:embed="rId2"/>
                <a:stretch>
                  <a:fillRect l="-667" t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75658" y="1914382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734992" y="4720818"/>
            <a:ext cx="8229600" cy="37252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weak law of large numbers has a long history</a:t>
            </a:r>
          </a:p>
          <a:p>
            <a:pPr lvl="0"/>
            <a:r>
              <a:t>Jacob Bernoulli posthumously published the first proof for the Binomial distribution in 1713</a:t>
            </a:r>
          </a:p>
          <a:p>
            <a:pPr lvl="0"/>
            <a:r>
              <a:t>Law of large numbers is sometimes referred to as </a:t>
            </a:r>
            <a:r>
              <a:rPr b="1"/>
              <a:t>Bernoulli’s theorem</a:t>
            </a:r>
          </a:p>
          <a:p>
            <a:pPr lvl="0"/>
            <a:r>
              <a:t>A more general proof was published by Poisson in 1837.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331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weak law of large numbers</a:t>
                </a:r>
                <a:r>
                  <a:rPr lang="en-US" dirty="0"/>
                  <a:t> is a theorem that states that </a:t>
                </a:r>
                <a:r>
                  <a:rPr lang="en-US" b="1" dirty="0"/>
                  <a:t>statistics computed from independent unbiased random samples converge to the population values as larger samples are used</a:t>
                </a:r>
              </a:p>
              <a:p>
                <a:pPr lvl="0"/>
                <a:r>
                  <a:rPr lang="en-US" dirty="0"/>
                  <a:t>Example, for a population, the sample mean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Then by the weak law of large numbers: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result is reassuring, </a:t>
                </a:r>
                <a:r>
                  <a:rPr lang="en-US" b="1" dirty="0"/>
                  <a:t>the larger the sample the better the statistic converges to the population parameter</a:t>
                </a:r>
              </a:p>
              <a:p>
                <a:pPr lvl="0"/>
                <a:r>
                  <a:rPr lang="en-US" dirty="0"/>
                  <a:t>Weak law of large numbers applies to </a:t>
                </a:r>
                <a:r>
                  <a:rPr lang="en-US" dirty="0" err="1"/>
                  <a:t>estiamtes</a:t>
                </a:r>
                <a:r>
                  <a:rPr lang="en-US" dirty="0"/>
                  <a:t> of parameters of a machine learning model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33106"/>
              </a:xfrm>
              <a:blipFill>
                <a:blip r:embed="rId2"/>
                <a:stretch>
                  <a:fillRect l="-667" t="-2181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</a:t>
            </a:r>
            <a:r>
              <a:rPr lang="en-US" dirty="0"/>
              <a:t> weak</a:t>
            </a:r>
            <a:r>
              <a:rPr dirty="0"/>
              <a:t> law of large numbers is foundational to statistics</a:t>
            </a:r>
          </a:p>
          <a:p>
            <a:pPr lvl="0"/>
            <a:r>
              <a:rPr dirty="0"/>
              <a:t>We rely on the law of large numbers whenever we work with samples</a:t>
            </a:r>
          </a:p>
          <a:p>
            <a:pPr lvl="0"/>
            <a:r>
              <a:rPr lang="en-US" dirty="0"/>
              <a:t>Can a</a:t>
            </a:r>
            <a:r>
              <a:rPr dirty="0"/>
              <a:t>ssume that </a:t>
            </a:r>
            <a:r>
              <a:rPr b="1" dirty="0"/>
              <a:t>larger samples are more representatives of the population </a:t>
            </a:r>
            <a:endParaRPr lang="en-US" b="1" dirty="0"/>
          </a:p>
          <a:p>
            <a:pPr lvl="0"/>
            <a:r>
              <a:rPr dirty="0"/>
              <a:t>Is foundation of </a:t>
            </a:r>
            <a:r>
              <a:rPr lang="en-US" dirty="0"/>
              <a:t>statistical</a:t>
            </a:r>
            <a:r>
              <a:rPr dirty="0"/>
              <a:t> theory</a:t>
            </a:r>
            <a:r>
              <a:rPr lang="en-US" dirty="0"/>
              <a:t> and </a:t>
            </a:r>
            <a:r>
              <a:rPr dirty="0"/>
              <a:t>modern computational methods</a:t>
            </a:r>
            <a:endParaRPr lang="en-US" dirty="0"/>
          </a:p>
          <a:p>
            <a:pPr lvl="1"/>
            <a:r>
              <a:rPr lang="en-US" dirty="0"/>
              <a:t>Monte Carlo s</a:t>
            </a:r>
            <a:r>
              <a:rPr dirty="0"/>
              <a:t>imulation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dirty="0"/>
              <a:t>ootstrap resampling</a:t>
            </a:r>
            <a:endParaRPr lang="en-US" dirty="0"/>
          </a:p>
          <a:p>
            <a:pPr lvl="1"/>
            <a:r>
              <a:rPr lang="en-US" dirty="0"/>
              <a:t>Markov Chain </a:t>
            </a:r>
            <a:r>
              <a:rPr dirty="0"/>
              <a:t>Monte Carlo methods</a:t>
            </a:r>
            <a:endParaRPr lang="en-US" dirty="0"/>
          </a:p>
          <a:p>
            <a:pPr lvl="1"/>
            <a:r>
              <a:rPr lang="en-US" dirty="0"/>
              <a:t>Etc.</a:t>
            </a:r>
            <a:endParaRPr dirty="0"/>
          </a:p>
          <a:p>
            <a:pPr lvl="0"/>
            <a:r>
              <a:rPr dirty="0"/>
              <a:t>If the real world did not follow this theorem, then much of statistics (along with much of science and technology) would </a:t>
            </a:r>
            <a:r>
              <a:rPr lang="en-US" dirty="0"/>
              <a:t>fail!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6270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Sampling and the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A simple example: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fair coin flips (0,1) = (T,H) converges to the expected value with more flips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converges to the expected value of 0.5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increases</a:t>
                </a:r>
                <a:endParaRPr sz="24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  <a:blipFill>
                <a:blip r:embed="rId2"/>
                <a:stretch>
                  <a:fillRect l="-1963" t="-138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renoulli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51259" y="1593448"/>
            <a:ext cx="3604806" cy="21610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visualization is an essential part of the entire data science pipeline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exploration (EDA)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nderstanding model fit and errors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Presenting results and discoveries to colleagues.    </a:t>
            </a:r>
          </a:p>
        </p:txBody>
      </p:sp>
    </p:spTree>
    <p:extLst>
      <p:ext uri="{BB962C8B-B14F-4D97-AF65-F5344CB8AC3E}">
        <p14:creationId xmlns:p14="http://schemas.microsoft.com/office/powerpoint/2010/main" val="107452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59"/>
            <a:ext cx="3578506" cy="17362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simple example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ean of fair coin flips (0,1) = (T,H) converges to the expected value with more flips</a:t>
            </a:r>
          </a:p>
        </p:txBody>
      </p:sp>
      <p:pic>
        <p:nvPicPr>
          <p:cNvPr id="4" name="Picture 1" descr="../images/LLN_Bernoull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5798" y="950730"/>
            <a:ext cx="4912032" cy="36438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18613" y="4594623"/>
            <a:ext cx="431349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Convergence of mean estimates for fair coin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</a:t>
            </a:r>
            <a:r>
              <a:rPr dirty="0"/>
              <a:t>he Central Limit Theorem (CLT)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Law of large number is almost too obvious, but the CLT is tricky!</a:t>
                </a:r>
              </a:p>
              <a:p>
                <a:pPr lvl="0"/>
                <a:r>
                  <a:rPr lang="en-US" dirty="0"/>
                  <a:t>Law of large number applied to any statistic, but the CLT applies only to the </a:t>
                </a:r>
                <a:r>
                  <a:rPr lang="en-US" b="1" dirty="0"/>
                  <a:t>mean</a:t>
                </a:r>
              </a:p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representing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allowed to have </a:t>
                </a:r>
                <a:r>
                  <a:rPr lang="en-US" b="1" dirty="0"/>
                  <a:t>any distribution</a:t>
                </a:r>
                <a:r>
                  <a:rPr lang="en-US" dirty="0"/>
                  <a:t> (not limited to normal), and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your </a:t>
                </a:r>
                <a:r>
                  <a:rPr lang="en-US" b="1" dirty="0"/>
                  <a:t>true population mean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true population standard deviation</a:t>
                </a:r>
              </a:p>
              <a:p>
                <a:pPr lvl="1"/>
                <a:r>
                  <a:rPr lang="en-US" dirty="0"/>
                  <a:t>Given sample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g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</a:t>
            </a:r>
            <a:r>
              <a:rPr dirty="0"/>
              <a:t>mportance of</a:t>
            </a:r>
            <a:r>
              <a:rPr lang="en-US" dirty="0"/>
              <a:t> the</a:t>
            </a:r>
            <a:r>
              <a:rPr dirty="0"/>
              <a:t> CLT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641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CLT is a sort of guarantee</a:t>
                </a:r>
              </a:p>
              <a:p>
                <a:pPr lvl="0"/>
                <a:r>
                  <a:rPr lang="en-US" dirty="0"/>
                  <a:t>Sampling distribution of mean estimates do not depend on the population distribution</a:t>
                </a:r>
              </a:p>
              <a:p>
                <a:pPr lvl="0"/>
                <a:r>
                  <a:rPr lang="en-US" b="1" dirty="0"/>
                  <a:t>Standard deviation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converges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Only depends on the population’s mean and variance, and on the sample size</a:t>
                </a:r>
              </a:p>
              <a:p>
                <a:pPr lvl="0"/>
                <a:r>
                  <a:rPr lang="en-US" dirty="0"/>
                  <a:t>CLT is the basis for some hypothesis tests</a:t>
                </a:r>
              </a:p>
              <a:p>
                <a:pPr lvl="0"/>
                <a:r>
                  <a:rPr lang="en-US" dirty="0"/>
                  <a:t>CLT applies to mean estimates of machine learning model parameters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64163"/>
              </a:xfrm>
              <a:blipFill>
                <a:blip r:embed="rId2"/>
                <a:stretch>
                  <a:fillRect l="-963" t="-222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00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of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39342"/>
            <a:ext cx="3389452" cy="10571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Start with a mixture of Normal distributions</a:t>
            </a:r>
          </a:p>
        </p:txBody>
      </p:sp>
      <p:pic>
        <p:nvPicPr>
          <p:cNvPr id="3" name="Picture 1" descr="04_SamplingAndSimul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8933" y="1513872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6625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415251"/>
            <a:ext cx="2725837" cy="202287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200" dirty="0"/>
              <a:t>Sample distribution of the mean of mixture of </a:t>
            </a:r>
            <a:r>
              <a:rPr lang="en-US" sz="2200" dirty="0"/>
              <a:t>distributions</a:t>
            </a:r>
            <a:r>
              <a:rPr sz="2200" dirty="0"/>
              <a:t> is Normally distributed!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B773B-0675-97A1-B249-661211C4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3" y="2454990"/>
            <a:ext cx="5861747" cy="263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Sample distribution of the mean of mixture </a:t>
                </a:r>
                <a:r>
                  <a:rPr lang="en-US" dirty="0"/>
                  <a:t>d</a:t>
                </a:r>
                <a:r>
                  <a:rPr dirty="0"/>
                  <a:t>is</a:t>
                </a:r>
                <a:r>
                  <a:rPr lang="en-US" dirty="0"/>
                  <a:t>tribution is</a:t>
                </a:r>
                <a:r>
                  <a:rPr dirty="0"/>
                  <a:t> Normally distributed!</a:t>
                </a:r>
              </a:p>
              <a:p>
                <a:pPr lvl="0"/>
                <a:r>
                  <a:rPr dirty="0"/>
                  <a:t>Repetitively random sample the population,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Compute the mean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 for each sample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  <a:blipFill>
                <a:blip r:embed="rId3"/>
                <a:stretch>
                  <a:fillRect l="-963" t="-776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Standard Error and Convergence for a </a:t>
            </a:r>
            <a:r>
              <a:rPr lang="en-US" dirty="0"/>
              <a:t>Sample</a:t>
            </a:r>
            <a:r>
              <a:rPr dirty="0"/>
              <a:t>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we sampled from a Normal distribution, the sample mean converges to the population mean</a:t>
                </a:r>
              </a:p>
              <a:p>
                <a:pPr lvl="0"/>
                <a:r>
                  <a:rPr lang="en-US" dirty="0"/>
                  <a:t>What can we say about the expected error of the mean estimate as the number of samples increases?</a:t>
                </a:r>
              </a:p>
              <a:p>
                <a:pPr lvl="1"/>
                <a:r>
                  <a:rPr lang="en-US" dirty="0"/>
                  <a:t>Population has </a:t>
                </a:r>
                <a:r>
                  <a:rPr lang="en-US" b="1" dirty="0"/>
                  <a:t>standard deviation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 empirical measure is known as the </a:t>
                </a:r>
                <a:r>
                  <a:rPr lang="en-US" b="1" dirty="0"/>
                  <a:t>standard error</a:t>
                </a:r>
                <a:r>
                  <a:rPr lang="en-US" dirty="0"/>
                  <a:t> of the sample mean</a:t>
                </a:r>
              </a:p>
              <a:p>
                <a:pPr lvl="1"/>
                <a:r>
                  <a:rPr lang="en-US" dirty="0"/>
                  <a:t>By the CLT the standard error is defined: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Standard error decreases as the square root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Example, if you wish to halve the standard error, you will need a sample four times as large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  <a:blipFill>
                <a:blip r:embed="rId2"/>
                <a:stretch>
                  <a:fillRect l="-741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Standard Error and 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 we sampled from a </a:t>
                </a:r>
                <a:r>
                  <a:rPr lang="en-US" dirty="0"/>
                  <a:t>population</a:t>
                </a:r>
                <a:r>
                  <a:rPr dirty="0"/>
                  <a:t> distribution, the sample mean converges to the population mean</a:t>
                </a:r>
              </a:p>
              <a:p>
                <a:pPr lvl="0"/>
                <a:r>
                  <a:rPr lang="en-US" dirty="0"/>
                  <a:t>By the CLT the sample distribution of the mean is Normal</a:t>
                </a:r>
              </a:p>
              <a:p>
                <a:pPr lvl="0"/>
                <a:r>
                  <a:rPr dirty="0"/>
                  <a:t>For the mean </a:t>
                </a:r>
                <a:r>
                  <a:rPr lang="en-US" dirty="0"/>
                  <a:t>sample </a:t>
                </a:r>
                <a:r>
                  <a:rPr dirty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define the uncertainty in terms of </a:t>
                </a:r>
                <a:r>
                  <a:rPr b="1" dirty="0"/>
                  <a:t>confidence intervals</a:t>
                </a:r>
              </a:p>
              <a:p>
                <a:pPr lvl="0"/>
                <a:r>
                  <a:rPr dirty="0"/>
                  <a:t>For 95%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Convergence and Standard Errors for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562"/>
            <a:ext cx="4342435" cy="16436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Example: </a:t>
            </a:r>
            <a:r>
              <a:rPr dirty="0"/>
              <a:t>Mean estimates for realizations of standard Normal distribution with 95% confidence intervals</a:t>
            </a:r>
          </a:p>
        </p:txBody>
      </p:sp>
      <p:pic>
        <p:nvPicPr>
          <p:cNvPr id="4" name="Picture 1" descr="../images/MeanConvergenceS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23726" y="1105726"/>
            <a:ext cx="3781063" cy="36679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1650" y="4741673"/>
            <a:ext cx="509479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Convergance of mean estimates with standard errors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There are a great number of possible sampling methods</a:t>
            </a:r>
            <a:r>
              <a:rPr lang="en-US" dirty="0"/>
              <a:t>, including</a:t>
            </a:r>
            <a:endParaRPr dirty="0"/>
          </a:p>
          <a:p>
            <a:pPr lvl="0"/>
            <a:r>
              <a:rPr b="1" dirty="0"/>
              <a:t>Bernoulli sampling</a:t>
            </a:r>
            <a:r>
              <a:rPr dirty="0"/>
              <a:t>, a foundation of random sampling</a:t>
            </a:r>
          </a:p>
          <a:p>
            <a:pPr lvl="0"/>
            <a:r>
              <a:rPr b="1" dirty="0"/>
              <a:t>Stratified sampling</a:t>
            </a:r>
            <a:r>
              <a:rPr dirty="0"/>
              <a:t>, </a:t>
            </a:r>
            <a:r>
              <a:rPr lang="en-US" dirty="0"/>
              <a:t>for sampling</a:t>
            </a:r>
            <a:r>
              <a:rPr dirty="0"/>
              <a:t> groups with different characteristics</a:t>
            </a:r>
          </a:p>
          <a:p>
            <a:pPr lvl="0"/>
            <a:r>
              <a:rPr b="1" dirty="0"/>
              <a:t>Cluster sampling</a:t>
            </a:r>
            <a:r>
              <a:rPr dirty="0"/>
              <a:t>, reduce</a:t>
            </a:r>
            <a:r>
              <a:rPr lang="en-US" dirty="0"/>
              <a:t>s</a:t>
            </a:r>
            <a:r>
              <a:rPr dirty="0"/>
              <a:t> cost of sampling</a:t>
            </a:r>
          </a:p>
          <a:p>
            <a:pPr lvl="0"/>
            <a:r>
              <a:rPr b="1" dirty="0"/>
              <a:t>Systematic sampling and convenience sampling</a:t>
            </a:r>
            <a:r>
              <a:rPr dirty="0"/>
              <a:t>, a slippery slope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Bernoulli sampling</a:t>
                </a:r>
                <a:r>
                  <a:rPr dirty="0"/>
                  <a:t> is a widely used foundational random sampling strategy</a:t>
                </a:r>
                <a:r>
                  <a:rPr lang="en-US" dirty="0"/>
                  <a:t> with </a:t>
                </a:r>
                <a:r>
                  <a:rPr dirty="0"/>
                  <a:t>the following properties:</a:t>
                </a:r>
              </a:p>
              <a:p>
                <a:pPr lvl="0"/>
                <a:r>
                  <a:rPr dirty="0"/>
                  <a:t>A </a:t>
                </a:r>
                <a:r>
                  <a:rPr b="1" dirty="0"/>
                  <a:t>single random sample</a:t>
                </a:r>
                <a:r>
                  <a:rPr dirty="0"/>
                  <a:t> of the population is created</a:t>
                </a:r>
              </a:p>
              <a:p>
                <a:pPr lvl="0"/>
                <a:r>
                  <a:rPr dirty="0"/>
                  <a:t>A particular value in the population is sampled based on the </a:t>
                </a:r>
                <a:r>
                  <a:rPr b="1" dirty="0"/>
                  <a:t>outcome of a Bernoulli trial </a:t>
                </a:r>
                <a:r>
                  <a:rPr dirty="0"/>
                  <a:t>with fixed probability of success,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1111" t="-125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visualization is an essential part of the entire data science pipeline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 is to understand key, possibly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multidimensional, relationships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large complex data sets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in mind the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limits of human perception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aesthetics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project additional dimensions of complex data onto the 2-dimensional plot surface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91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</a:t>
            </a:r>
            <a:r>
              <a:rPr lang="en-US" b="1" dirty="0"/>
              <a:t>e</a:t>
            </a:r>
            <a:r>
              <a:rPr b="1" dirty="0"/>
              <a:t>xample</a:t>
            </a:r>
            <a:r>
              <a:rPr dirty="0"/>
              <a:t>, a company sells a product by weight</a:t>
            </a:r>
          </a:p>
          <a:p>
            <a:r>
              <a:rPr lang="en-US" dirty="0"/>
              <a:t>Must</a:t>
            </a:r>
            <a:r>
              <a:rPr dirty="0"/>
              <a:t> ensure the quality of a packaging process so few packages are underweight</a:t>
            </a:r>
            <a:endParaRPr lang="en-US" dirty="0"/>
          </a:p>
          <a:p>
            <a:r>
              <a:rPr lang="en-US" dirty="0"/>
              <a:t>Population is all packages from the past, presence and future</a:t>
            </a:r>
            <a:endParaRPr dirty="0"/>
          </a:p>
          <a:p>
            <a:r>
              <a:rPr dirty="0"/>
              <a:t>Impractical to empty and weight the contents of every package</a:t>
            </a:r>
          </a:p>
          <a:p>
            <a:r>
              <a:rPr dirty="0"/>
              <a:t>Random Bernoulli sample packages from the production line and weigh contents with say p=0.0001, or 1 out of 10,000</a:t>
            </a:r>
          </a:p>
          <a:p>
            <a:r>
              <a:rPr dirty="0"/>
              <a:t>Statistical inferences are made from sample</a:t>
            </a:r>
          </a:p>
        </p:txBody>
      </p:sp>
    </p:spTree>
    <p:extLst>
      <p:ext uri="{BB962C8B-B14F-4D97-AF65-F5344CB8AC3E}">
        <p14:creationId xmlns:p14="http://schemas.microsoft.com/office/powerpoint/2010/main" val="244481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</a:t>
            </a:r>
            <a:r>
              <a:rPr lang="en-US" b="1" dirty="0"/>
              <a:t>e</a:t>
            </a:r>
            <a:r>
              <a:rPr b="1" dirty="0"/>
              <a:t>xample</a:t>
            </a:r>
            <a:r>
              <a:rPr dirty="0"/>
              <a:t>, a company sells a product by weight</a:t>
            </a:r>
          </a:p>
          <a:p>
            <a:r>
              <a:rPr lang="en-US" dirty="0"/>
              <a:t>Why not systematically take every 10,000 box from the production line and weigh the contents?</a:t>
            </a:r>
          </a:p>
          <a:p>
            <a:r>
              <a:rPr lang="en-US" dirty="0"/>
              <a:t>Perhaps, there is a systematic problem with the processing machinery? </a:t>
            </a:r>
          </a:p>
          <a:p>
            <a:r>
              <a:rPr lang="en-US" dirty="0"/>
              <a:t>Only random sample can be unbiased  </a:t>
            </a:r>
          </a:p>
        </p:txBody>
      </p:sp>
    </p:spTree>
    <p:extLst>
      <p:ext uri="{BB962C8B-B14F-4D97-AF65-F5344CB8AC3E}">
        <p14:creationId xmlns:p14="http://schemas.microsoft.com/office/powerpoint/2010/main" val="668302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07863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</p:spPr>
            <p:txBody>
              <a:bodyPr/>
              <a:lstStyle/>
              <a:p>
                <a:pPr lvl="0"/>
                <a:r>
                  <a:rPr lang="en-US" sz="2200" dirty="0"/>
                  <a:t>Example </a:t>
                </a:r>
                <a:r>
                  <a:rPr sz="2200" dirty="0"/>
                  <a:t>with synthetic data</a:t>
                </a:r>
                <a:r>
                  <a:rPr lang="en-US" sz="2200" dirty="0"/>
                  <a:t>:</a:t>
                </a:r>
                <a:r>
                  <a:rPr sz="2200" dirty="0"/>
                  <a:t> </a:t>
                </a:r>
                <a:endParaRPr lang="en-US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Generate population of 10000 samples from the standard Normal distribution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realizations are randomly divided into 4 groups with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The probability of a sample being in a group is not uniform, and sums to 1.0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  <a:blipFill>
                <a:blip r:embed="rId2"/>
                <a:stretch>
                  <a:fillRect l="-1304" t="-1213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Stratified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70700" y="457843"/>
            <a:ext cx="2273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3507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0030" y="1139372"/>
                <a:ext cx="3539763" cy="396965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The population of 10000 samples from the standard Normal distribution</a:t>
                </a:r>
              </a:p>
              <a:p>
                <a:pPr lvl="0"/>
                <a:r>
                  <a:rPr lang="en-US" sz="1800" dirty="0"/>
                  <a:t>The mean of each group should be close to 0.0: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1800" dirty="0"/>
                  <a:t>The sample is divided between 4 groups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1800" dirty="0"/>
                  <a:t>Probability of sampling,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04</m:t>
                    </m:r>
                  </m:oMath>
                </a14:m>
                <a:endParaRPr lang="en-US" sz="1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1800" dirty="0"/>
                  <a:t>Summary statistics are computed for each group</a:t>
                </a:r>
              </a:p>
              <a:p>
                <a:pPr lvl="0"/>
                <a:r>
                  <a:rPr lang="en-US" sz="1800" dirty="0"/>
                  <a:t>Note the sample size, SEs and CIs vary with group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0030" y="1139372"/>
                <a:ext cx="3539763" cy="3969657"/>
              </a:xfrm>
              <a:blipFill>
                <a:blip r:embed="rId2"/>
                <a:stretch>
                  <a:fillRect l="-1377" t="-922" r="-2065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ernoulliMea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6964" y="1270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Group</a:t>
            </a:r>
            <a:r>
              <a:rPr lang="en-US" dirty="0"/>
              <a:t>ed</a:t>
            </a:r>
            <a:r>
              <a:rPr dirty="0"/>
              <a:t> data is quite common in application</a:t>
            </a:r>
            <a:r>
              <a:rPr lang="en-US" dirty="0"/>
              <a:t>, for example</a:t>
            </a:r>
            <a:r>
              <a:rPr dirty="0"/>
              <a:t>:</a:t>
            </a:r>
          </a:p>
          <a:p>
            <a:r>
              <a:rPr dirty="0"/>
              <a:t>Pooling opinion by county and income group, where income groups and counties have significant differences in population</a:t>
            </a:r>
          </a:p>
          <a:p>
            <a:r>
              <a:rPr dirty="0"/>
              <a:t>Testing a drug which may have different effectiveness by sex and </a:t>
            </a:r>
            <a:r>
              <a:rPr lang="en-US" dirty="0"/>
              <a:t>age</a:t>
            </a:r>
            <a:r>
              <a:rPr dirty="0"/>
              <a:t> group</a:t>
            </a:r>
          </a:p>
          <a:p>
            <a:r>
              <a:rPr dirty="0"/>
              <a:t>Spectral characteristics of stars by type</a:t>
            </a:r>
            <a:endParaRPr lang="en-US" dirty="0"/>
          </a:p>
          <a:p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b="1" dirty="0"/>
              <a:t>Stratified sampling</a:t>
            </a:r>
            <a:r>
              <a:rPr dirty="0"/>
              <a:t> strategies are used when data are organized in </a:t>
            </a:r>
            <a:r>
              <a:rPr b="1" dirty="0"/>
              <a:t>strata</a:t>
            </a:r>
          </a:p>
          <a:p>
            <a:pPr lvl="0"/>
            <a:r>
              <a:rPr b="1" dirty="0"/>
              <a:t>Simple Idea:</a:t>
            </a:r>
            <a:r>
              <a:rPr dirty="0"/>
              <a:t> independently sample an equal numbers of cases from each strata</a:t>
            </a:r>
          </a:p>
          <a:p>
            <a:pPr lvl="0"/>
            <a:r>
              <a:rPr dirty="0"/>
              <a:t>The simplest version of stratified sampling creates an </a:t>
            </a:r>
            <a:r>
              <a:rPr b="1" dirty="0"/>
              <a:t>equal-size Bernoulli sample</a:t>
            </a:r>
            <a:r>
              <a:rPr dirty="0"/>
              <a:t> from each strata</a:t>
            </a:r>
          </a:p>
        </p:txBody>
      </p:sp>
    </p:spTree>
    <p:extLst>
      <p:ext uri="{BB962C8B-B14F-4D97-AF65-F5344CB8AC3E}">
        <p14:creationId xmlns:p14="http://schemas.microsoft.com/office/powerpoint/2010/main" val="195589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dirty="0"/>
              <a:t>In many cases, nested samples are required</a:t>
            </a:r>
          </a:p>
          <a:p>
            <a:r>
              <a:rPr lang="en-US" dirty="0"/>
              <a:t>E</a:t>
            </a:r>
            <a:r>
              <a:rPr dirty="0"/>
              <a:t>xample, a top level sample can be grouped by zip code, a geographic strata</a:t>
            </a:r>
          </a:p>
          <a:p>
            <a:r>
              <a:rPr dirty="0"/>
              <a:t>Within each zip code, people are then sampled by income bracket strata</a:t>
            </a:r>
          </a:p>
          <a:p>
            <a:r>
              <a:rPr dirty="0"/>
              <a:t>Equal sized Bernoulli samples are collected at the lowest level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619" y="1435100"/>
            <a:ext cx="3389452" cy="3055190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/>
              <a:t>Example: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4 groups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Bernoulli sample 100 from each group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sz="2400" dirty="0"/>
              <a:t>ompute summary statistics</a:t>
            </a:r>
            <a:r>
              <a:rPr lang="en-US" sz="2400" dirty="0"/>
              <a:t> for each group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Notice the similar </a:t>
            </a:r>
            <a:r>
              <a:rPr lang="en-US" sz="2400" dirty="0" err="1"/>
              <a:t>Ses</a:t>
            </a:r>
            <a:r>
              <a:rPr lang="en-US" sz="2400" dirty="0"/>
              <a:t> and CIs</a:t>
            </a:r>
            <a:endParaRPr sz="2400" dirty="0"/>
          </a:p>
        </p:txBody>
      </p:sp>
      <p:pic>
        <p:nvPicPr>
          <p:cNvPr id="3" name="Picture 1" descr="../images/Stratified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9798" y="14351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738CA0-3427-E8FE-9A3E-DF474ABE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When sampling is expensive, a strategy is required to reduce the cost</a:t>
            </a:r>
          </a:p>
          <a:p>
            <a:pPr lvl="0"/>
            <a:r>
              <a:rPr dirty="0"/>
              <a:t>Examples of expensive to collect data:</a:t>
            </a:r>
          </a:p>
          <a:p>
            <a:pPr lvl="1"/>
            <a:r>
              <a:rPr dirty="0"/>
              <a:t>Surveys of customers at a chain of stores</a:t>
            </a:r>
          </a:p>
          <a:p>
            <a:pPr lvl="1"/>
            <a:r>
              <a:rPr dirty="0"/>
              <a:t>Door to door survey of homeowners</a:t>
            </a:r>
          </a:p>
          <a:p>
            <a:pPr lvl="1"/>
            <a:r>
              <a:rPr dirty="0"/>
              <a:t>Sampling wildlife populations in a dispersed habitat</a:t>
            </a:r>
          </a:p>
          <a:p>
            <a:r>
              <a:rPr dirty="0"/>
              <a:t>Population can be divided into randomly selected clusters: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Define the clusters for the population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Randomly select the required number of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Sample from selected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Optionally, stratify the sample within each cluster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46070" cy="7057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92820"/>
            <a:ext cx="3008313" cy="3201803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</a:t>
            </a:r>
            <a:r>
              <a:rPr lang="en-US" sz="2000" dirty="0"/>
              <a:t>store </a:t>
            </a:r>
            <a:r>
              <a:rPr sz="2000" dirty="0"/>
              <a:t>locations</a:t>
            </a:r>
            <a:r>
              <a:rPr dirty="0"/>
              <a:t>.</a:t>
            </a:r>
          </a:p>
        </p:txBody>
      </p:sp>
      <p:pic>
        <p:nvPicPr>
          <p:cNvPr id="3" name="Picture 1" descr="../images/Cluster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9919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/>
              <a:t>Example, one can learn a lot from a good multi-dimensional plot not evident in simple statistical tables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373742" y="1857830"/>
            <a:ext cx="5301344" cy="3162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Vehicle weight has a </a:t>
            </a:r>
            <a:r>
              <a:rPr lang="en-US" sz="2200" b="1" dirty="0"/>
              <a:t>nonlinear relationship </a:t>
            </a:r>
            <a:r>
              <a:rPr lang="en-US" sz="2200" dirty="0"/>
              <a:t>with price</a:t>
            </a:r>
          </a:p>
          <a:p>
            <a:r>
              <a:rPr lang="en-US" sz="2200" dirty="0"/>
              <a:t>Heavier more expensive cars have larger engines </a:t>
            </a:r>
          </a:p>
          <a:p>
            <a:r>
              <a:rPr lang="en-US" sz="2200" dirty="0"/>
              <a:t>The diesel cars with turbochargers are expensive and heavy compared to conventional diesel cars</a:t>
            </a:r>
          </a:p>
          <a:p>
            <a:r>
              <a:rPr lang="en-US" sz="2200" dirty="0"/>
              <a:t>Turbo diesel cars are heavier for the price than typical gas cars</a:t>
            </a:r>
          </a:p>
          <a:p>
            <a:r>
              <a:rPr lang="en-US" sz="2200" dirty="0"/>
              <a:t>There are some expensive larger-engine mid-weight cars that appear to be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CF28D-2F5B-B908-34AD-F2E120C2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57" y="1584995"/>
            <a:ext cx="3225800" cy="3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4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pic>
        <p:nvPicPr>
          <p:cNvPr id="3" name="Picture 1" descr="../images/ClusterSamp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7CCFD99-ADD7-E9CC-4DEB-3EF57320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466127"/>
            <a:ext cx="3008313" cy="3128496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Bernoulli sample</a:t>
            </a:r>
            <a:r>
              <a:rPr sz="2000" dirty="0"/>
              <a:t> </a:t>
            </a:r>
            <a:r>
              <a:rPr lang="en-US" sz="2000" dirty="0"/>
              <a:t>3 </a:t>
            </a:r>
            <a:r>
              <a:rPr sz="2000" dirty="0"/>
              <a:t>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</a:t>
            </a:r>
            <a:r>
              <a:rPr lang="en-US" sz="2000" dirty="0"/>
              <a:t>customers at store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Systematic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Convenience and systematic sampling</a:t>
            </a:r>
            <a:r>
              <a:rPr dirty="0"/>
              <a:t> are a slippery slope toward biased inferences</a:t>
            </a:r>
          </a:p>
          <a:p>
            <a:pPr lvl="0"/>
            <a:r>
              <a:rPr dirty="0"/>
              <a:t>Systematic sampling </a:t>
            </a:r>
            <a:r>
              <a:rPr b="1" dirty="0"/>
              <a:t>lacks randomization</a:t>
            </a:r>
          </a:p>
          <a:p>
            <a:pPr lvl="0"/>
            <a:r>
              <a:rPr dirty="0"/>
              <a:t>Convenience sampling selects the cases that are easiest to obtain</a:t>
            </a:r>
          </a:p>
          <a:p>
            <a:pPr lvl="1"/>
            <a:r>
              <a:rPr dirty="0"/>
              <a:t>Commonly cited example known as </a:t>
            </a:r>
            <a:r>
              <a:rPr b="1" dirty="0"/>
              <a:t>database sampling</a:t>
            </a:r>
            <a:endParaRPr dirty="0"/>
          </a:p>
          <a:p>
            <a:pPr lvl="1"/>
            <a:r>
              <a:rPr dirty="0"/>
              <a:t>Example, the first N rows resulting from a database query</a:t>
            </a:r>
          </a:p>
          <a:p>
            <a:pPr lvl="1"/>
            <a:r>
              <a:rPr dirty="0"/>
              <a:t>Example, every k-</a:t>
            </a:r>
            <a:r>
              <a:rPr dirty="0" err="1"/>
              <a:t>th</a:t>
            </a:r>
            <a:r>
              <a:rPr dirty="0"/>
              <a:t> case of the population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Few More Thoughts 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There are many practical aspects of sampling.</a:t>
            </a:r>
          </a:p>
          <a:p>
            <a:pPr lvl="0"/>
            <a:r>
              <a:rPr dirty="0"/>
              <a:t>Random sampling is essential to the underlying assumptions of statistical inference</a:t>
            </a:r>
            <a:r>
              <a:rPr lang="en-US" dirty="0"/>
              <a:t> and machine learning</a:t>
            </a:r>
            <a:endParaRPr dirty="0"/>
          </a:p>
          <a:p>
            <a:pPr lvl="0"/>
            <a:r>
              <a:rPr dirty="0"/>
              <a:t>Whenever you are planning to sample data, make sure you have a clear sampling plan</a:t>
            </a:r>
          </a:p>
          <a:p>
            <a:pPr lvl="0"/>
            <a:r>
              <a:rPr dirty="0"/>
              <a:t>Know the number of clusters, strata, </a:t>
            </a:r>
            <a:r>
              <a:rPr lang="en-US" dirty="0"/>
              <a:t>and </a:t>
            </a:r>
            <a:r>
              <a:rPr dirty="0"/>
              <a:t>samples in advance</a:t>
            </a:r>
          </a:p>
          <a:p>
            <a:pPr lvl="0"/>
            <a:r>
              <a:rPr dirty="0"/>
              <a:t>Don’t just stop sampling when your desired result is achieved!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0035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>
                <a:hlinkClick r:id="rId2"/>
              </a:rPr>
              <a:t>Monte Carlo s</a:t>
            </a:r>
            <a:r>
              <a:rPr b="1" dirty="0">
                <a:hlinkClick r:id="rId2"/>
              </a:rPr>
              <a:t>imulation</a:t>
            </a:r>
            <a:r>
              <a:rPr lang="en-US" b="1" dirty="0">
                <a:hlinkClick r:id="rId2"/>
              </a:rPr>
              <a:t>s</a:t>
            </a:r>
            <a:r>
              <a:rPr b="1" dirty="0">
                <a:hlinkClick r:id="rId2"/>
              </a:rPr>
              <a:t> </a:t>
            </a:r>
            <a:r>
              <a:rPr dirty="0"/>
              <a:t>enable data scientists to study the behavior of stochastic processes with complex probability distributions</a:t>
            </a:r>
          </a:p>
          <a:p>
            <a:pPr lvl="0"/>
            <a:r>
              <a:rPr dirty="0"/>
              <a:t>M</a:t>
            </a:r>
            <a:r>
              <a:rPr lang="en-US" dirty="0"/>
              <a:t>any</a:t>
            </a:r>
            <a:r>
              <a:rPr dirty="0"/>
              <a:t> real-world processes have complex distributions of </a:t>
            </a:r>
            <a:r>
              <a:rPr lang="en-US" dirty="0"/>
              <a:t>observed</a:t>
            </a:r>
            <a:r>
              <a:rPr dirty="0"/>
              <a:t> values</a:t>
            </a:r>
          </a:p>
          <a:p>
            <a:pPr lvl="0"/>
            <a:r>
              <a:rPr dirty="0"/>
              <a:t>Two main purposes of</a:t>
            </a:r>
            <a:r>
              <a:rPr lang="en-US" dirty="0"/>
              <a:t> Monte Carlo</a:t>
            </a:r>
            <a:r>
              <a:rPr dirty="0"/>
              <a:t> simulation can be summarized as:</a:t>
            </a:r>
          </a:p>
          <a:p>
            <a:pPr lvl="1"/>
            <a:r>
              <a:rPr b="1" dirty="0"/>
              <a:t>Testing models:</a:t>
            </a:r>
            <a:r>
              <a:rPr dirty="0"/>
              <a:t> If data simulated from the model do not resemble the original data, something is likely wrong</a:t>
            </a:r>
          </a:p>
          <a:p>
            <a:pPr lvl="1"/>
            <a:r>
              <a:rPr b="1" dirty="0"/>
              <a:t>Understand processes with complex probability distributions:</a:t>
            </a:r>
            <a:r>
              <a:rPr dirty="0"/>
              <a:t> In these cases, simulation provides a powerful and flexible computational technique to understand behavior</a:t>
            </a:r>
            <a:endParaRPr lang="en-US" dirty="0"/>
          </a:p>
          <a:p>
            <a:r>
              <a:rPr lang="en-US" dirty="0"/>
              <a:t>Complex Monte Carlo simulations are a key component of </a:t>
            </a:r>
            <a:r>
              <a:rPr lang="en-US" b="1" dirty="0">
                <a:hlinkClick r:id="rId3"/>
              </a:rPr>
              <a:t>Digital twin models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36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As cheap computational power has become ubiquitous, </a:t>
            </a:r>
            <a:r>
              <a:rPr lang="en-US" dirty="0"/>
              <a:t>Monte Carlo </a:t>
            </a:r>
            <a:r>
              <a:rPr dirty="0"/>
              <a:t>simulation has become a widely used technique</a:t>
            </a:r>
          </a:p>
          <a:p>
            <a:pPr lvl="0"/>
            <a:r>
              <a:rPr dirty="0"/>
              <a:t>Simulations compute a large number of </a:t>
            </a:r>
            <a:r>
              <a:rPr lang="en-US" dirty="0"/>
              <a:t>samples</a:t>
            </a:r>
            <a:r>
              <a:rPr dirty="0"/>
              <a:t>, or realizations</a:t>
            </a:r>
          </a:p>
          <a:p>
            <a:pPr lvl="1"/>
            <a:r>
              <a:rPr dirty="0"/>
              <a:t>The computing cost of each realization must be low in any practical simulation</a:t>
            </a:r>
          </a:p>
          <a:p>
            <a:pPr lvl="1"/>
            <a:r>
              <a:rPr dirty="0"/>
              <a:t>Realizations are drawn </a:t>
            </a:r>
            <a:r>
              <a:rPr lang="en-US" dirty="0"/>
              <a:t>by </a:t>
            </a:r>
            <a:r>
              <a:rPr lang="en-US" b="1" dirty="0"/>
              <a:t>Monte Carlo sampling</a:t>
            </a:r>
            <a:r>
              <a:rPr b="1" dirty="0"/>
              <a:t> probability distributions </a:t>
            </a:r>
            <a:r>
              <a:rPr dirty="0"/>
              <a:t>of the process model</a:t>
            </a:r>
          </a:p>
          <a:p>
            <a:pPr lvl="0"/>
            <a:r>
              <a:rPr dirty="0"/>
              <a:t>In many cases, realizations are computed </a:t>
            </a:r>
            <a:r>
              <a:rPr lang="en-US" dirty="0"/>
              <a:t>by sampling </a:t>
            </a:r>
            <a:r>
              <a:rPr dirty="0"/>
              <a:t>conditional probability distributions</a:t>
            </a:r>
          </a:p>
          <a:p>
            <a:pPr lvl="1"/>
            <a:r>
              <a:rPr dirty="0"/>
              <a:t>The final or posterior distribution of the process is comprised of these realizations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You can find a short tutorial on Monte Carlo simulation 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</a:t>
            </a:r>
            <a:r>
              <a:rPr b="1" dirty="0"/>
              <a:t>directed acyclic graphical model or DAG</a:t>
            </a:r>
          </a:p>
          <a:p>
            <a:pPr lvl="0"/>
            <a:r>
              <a:rPr dirty="0"/>
              <a:t>The graph </a:t>
            </a:r>
            <a:r>
              <a:rPr lang="en-US" dirty="0"/>
              <a:t>representation </a:t>
            </a:r>
            <a:r>
              <a:rPr dirty="0"/>
              <a:t>show</a:t>
            </a:r>
            <a:r>
              <a:rPr lang="en-US" dirty="0"/>
              <a:t>s</a:t>
            </a:r>
            <a:r>
              <a:rPr dirty="0"/>
              <a:t> independent</a:t>
            </a:r>
            <a:r>
              <a:rPr lang="en-US" dirty="0"/>
              <a:t> and</a:t>
            </a:r>
            <a:r>
              <a:rPr dirty="0"/>
              <a:t> conditionally dependent </a:t>
            </a:r>
            <a:r>
              <a:rPr lang="en-US" dirty="0"/>
              <a:t>variables</a:t>
            </a:r>
          </a:p>
          <a:p>
            <a:pPr lvl="0"/>
            <a:r>
              <a:rPr lang="en-US" dirty="0"/>
              <a:t>S</a:t>
            </a:r>
            <a:r>
              <a:rPr dirty="0"/>
              <a:t>hapes represent </a:t>
            </a:r>
            <a:r>
              <a:rPr lang="en-US" dirty="0"/>
              <a:t>different </a:t>
            </a:r>
            <a:r>
              <a:rPr dirty="0"/>
              <a:t>type</a:t>
            </a:r>
            <a:r>
              <a:rPr lang="en-US" dirty="0"/>
              <a:t>s</a:t>
            </a:r>
            <a:r>
              <a:rPr dirty="0"/>
              <a:t> of nodes</a:t>
            </a:r>
          </a:p>
          <a:p>
            <a:pPr lvl="0"/>
            <a:r>
              <a:rPr b="1" dirty="0"/>
              <a:t>Directed edges</a:t>
            </a:r>
            <a:r>
              <a:rPr dirty="0"/>
              <a:t> show the dependency structure of the distributions</a:t>
            </a:r>
          </a:p>
          <a:p>
            <a:pPr lvl="1"/>
            <a:r>
              <a:rPr dirty="0"/>
              <a:t>Arrows point </a:t>
            </a:r>
            <a:r>
              <a:rPr lang="en-US" dirty="0"/>
              <a:t>from </a:t>
            </a:r>
            <a:r>
              <a:rPr lang="en-US" b="1" dirty="0"/>
              <a:t>parent nodes </a:t>
            </a:r>
            <a:r>
              <a:rPr dirty="0"/>
              <a:t>to</a:t>
            </a:r>
            <a:r>
              <a:rPr lang="en-US" dirty="0"/>
              <a:t> </a:t>
            </a:r>
            <a:r>
              <a:rPr lang="en-US" b="1" dirty="0"/>
              <a:t>dependent</a:t>
            </a:r>
            <a:r>
              <a:rPr b="1" dirty="0"/>
              <a:t> child nodes</a:t>
            </a:r>
            <a:endParaRPr dirty="0"/>
          </a:p>
          <a:p>
            <a:pPr lvl="1"/>
            <a:r>
              <a:rPr dirty="0"/>
              <a:t>Child node is </a:t>
            </a:r>
            <a:r>
              <a:rPr b="1" dirty="0"/>
              <a:t>conditional</a:t>
            </a:r>
            <a:r>
              <a:rPr dirty="0"/>
              <a:t> on parent nodes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27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b="1" dirty="0"/>
              <a:t>directed acyclic graphical model or DAG</a:t>
            </a:r>
            <a:r>
              <a:rPr lang="en-US" dirty="0"/>
              <a:t> is an intuitive representation of a Monte Carlo simulation model</a:t>
            </a:r>
            <a:endParaRPr b="1" dirty="0"/>
          </a:p>
          <a:p>
            <a:pPr lvl="0"/>
            <a:r>
              <a:rPr b="1" dirty="0"/>
              <a:t>Probability distributions</a:t>
            </a:r>
            <a:r>
              <a:rPr dirty="0"/>
              <a:t> are shown as </a:t>
            </a:r>
            <a:r>
              <a:rPr b="1" dirty="0"/>
              <a:t>ellipses</a:t>
            </a:r>
          </a:p>
          <a:p>
            <a:pPr lvl="1"/>
            <a:r>
              <a:rPr dirty="0"/>
              <a:t>Distributions have </a:t>
            </a:r>
            <a:r>
              <a:rPr b="1" dirty="0"/>
              <a:t>parameters</a:t>
            </a:r>
            <a:r>
              <a:rPr dirty="0"/>
              <a:t> which must be</a:t>
            </a:r>
            <a:r>
              <a:rPr lang="en-US" dirty="0"/>
              <a:t> known or</a:t>
            </a:r>
            <a:r>
              <a:rPr dirty="0"/>
              <a:t> estimated</a:t>
            </a:r>
          </a:p>
          <a:p>
            <a:pPr lvl="0"/>
            <a:r>
              <a:rPr b="1" dirty="0"/>
              <a:t>Decision variables</a:t>
            </a:r>
            <a:r>
              <a:rPr dirty="0"/>
              <a:t> are </a:t>
            </a:r>
            <a:r>
              <a:rPr b="1" dirty="0"/>
              <a:t>deterministic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shown as </a:t>
            </a:r>
            <a:r>
              <a:rPr b="1" dirty="0"/>
              <a:t>rectangles</a:t>
            </a:r>
          </a:p>
          <a:p>
            <a:pPr lvl="1"/>
            <a:r>
              <a:rPr dirty="0"/>
              <a:t>Setting decision variables can be performed either manually or automatically</a:t>
            </a:r>
          </a:p>
          <a:p>
            <a:pPr lvl="0"/>
            <a:r>
              <a:rPr b="1" dirty="0"/>
              <a:t>Utility nodes</a:t>
            </a:r>
            <a:r>
              <a:rPr dirty="0"/>
              <a:t>, </a:t>
            </a:r>
            <a:r>
              <a:rPr lang="en-US" dirty="0"/>
              <a:t>e.g. </a:t>
            </a:r>
            <a:r>
              <a:rPr dirty="0"/>
              <a:t>profit in this case, are shown as </a:t>
            </a:r>
            <a:r>
              <a:rPr b="1" dirty="0"/>
              <a:t>diamonds</a:t>
            </a:r>
          </a:p>
          <a:p>
            <a:pPr lvl="1"/>
            <a:r>
              <a:rPr dirty="0"/>
              <a:t>Nodes represent a </a:t>
            </a:r>
            <a:r>
              <a:rPr lang="en-US" b="1" dirty="0"/>
              <a:t>deterministic </a:t>
            </a:r>
            <a:r>
              <a:rPr b="1" dirty="0"/>
              <a:t>utility function</a:t>
            </a:r>
            <a:r>
              <a:rPr lang="en-US" b="1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1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sandwich shop simulation can be represented by a DAG</a:t>
            </a:r>
          </a:p>
        </p:txBody>
      </p:sp>
      <p:pic>
        <p:nvPicPr>
          <p:cNvPr id="4" name="Picture 1" descr="../images/Simulation_Directed_Graph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1439" y="1459372"/>
            <a:ext cx="5231604" cy="3084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432015" y="4522713"/>
            <a:ext cx="599567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Directed</a:t>
            </a:r>
            <a:r>
              <a:rPr lang="en-US" dirty="0"/>
              <a:t> acyclic</a:t>
            </a:r>
            <a:r>
              <a:rPr dirty="0"/>
              <a:t> graph of the </a:t>
            </a:r>
            <a:r>
              <a:rPr lang="en-US" dirty="0"/>
              <a:t>posterior </a:t>
            </a:r>
            <a:r>
              <a:rPr dirty="0"/>
              <a:t>distribution </a:t>
            </a:r>
            <a:r>
              <a:rPr lang="en-US" dirty="0"/>
              <a:t>of</a:t>
            </a:r>
            <a:r>
              <a:rPr dirty="0"/>
              <a:t> profit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53"/>
            <a:ext cx="8229600" cy="3696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Interpreting the DAG</a:t>
            </a:r>
          </a:p>
          <a:p>
            <a:pPr lvl="0"/>
            <a:r>
              <a:rPr dirty="0"/>
              <a:t>The DAG is a shorthand description of the simulation model</a:t>
            </a:r>
          </a:p>
          <a:p>
            <a:pPr lvl="0"/>
            <a:r>
              <a:rPr dirty="0"/>
              <a:t>Nodes with no dependency are </a:t>
            </a:r>
            <a:r>
              <a:rPr b="1" dirty="0"/>
              <a:t>independent distributions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Can be useful to vary the parameters</a:t>
            </a:r>
          </a:p>
          <a:p>
            <a:pPr lvl="0"/>
            <a:r>
              <a:rPr b="1" dirty="0"/>
              <a:t>Child</a:t>
            </a:r>
            <a:r>
              <a:rPr dirty="0"/>
              <a:t> distributions are </a:t>
            </a:r>
            <a:r>
              <a:rPr b="1" dirty="0"/>
              <a:t>conditional</a:t>
            </a:r>
            <a:r>
              <a:rPr dirty="0"/>
              <a:t> on their </a:t>
            </a:r>
            <a:r>
              <a:rPr b="1" dirty="0"/>
              <a:t>parents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Resulting distribution can be quite complex</a:t>
            </a:r>
          </a:p>
          <a:p>
            <a:pPr lvl="0"/>
            <a:r>
              <a:rPr b="1" dirty="0"/>
              <a:t>Decision variables</a:t>
            </a:r>
            <a:r>
              <a:rPr dirty="0"/>
              <a:t> </a:t>
            </a:r>
            <a:r>
              <a:rPr b="1" dirty="0"/>
              <a:t>deterministically</a:t>
            </a:r>
            <a:r>
              <a:rPr dirty="0"/>
              <a:t> change the model parameters</a:t>
            </a:r>
          </a:p>
          <a:p>
            <a:pPr lvl="0"/>
            <a:r>
              <a:rPr b="1" dirty="0"/>
              <a:t>Utility node</a:t>
            </a:r>
            <a:r>
              <a:rPr lang="en-US" b="1" dirty="0"/>
              <a:t>s</a:t>
            </a:r>
            <a:r>
              <a:rPr dirty="0"/>
              <a:t> use a fixed </a:t>
            </a:r>
            <a:r>
              <a:rPr b="1" dirty="0"/>
              <a:t>deterministic</a:t>
            </a:r>
            <a:r>
              <a:rPr dirty="0"/>
              <a:t> </a:t>
            </a:r>
            <a:r>
              <a:rPr b="1" dirty="0"/>
              <a:t>formula</a:t>
            </a:r>
            <a:r>
              <a:rPr dirty="0"/>
              <a:t> to compute the value for each realization of the simulation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Tips on Building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Creating, testing and debugging simulation software can be tricky given the stochastic nature of simulation</a:t>
            </a:r>
          </a:p>
          <a:p>
            <a:pPr lvl="0"/>
            <a:r>
              <a:rPr dirty="0"/>
              <a:t>Build your simulation as a series of small, easily tested, chunks</a:t>
            </a:r>
          </a:p>
          <a:p>
            <a:pPr lvl="0"/>
            <a:r>
              <a:rPr dirty="0"/>
              <a:t>Test each small functional unit individually, including at least testing some typical cases, as well as boundary or extreme cases</a:t>
            </a:r>
          </a:p>
          <a:p>
            <a:pPr lvl="0"/>
            <a:r>
              <a:rPr dirty="0"/>
              <a:t>Test your </a:t>
            </a:r>
            <a:r>
              <a:rPr lang="en-US" dirty="0"/>
              <a:t>end-to-end</a:t>
            </a:r>
            <a:r>
              <a:rPr dirty="0"/>
              <a:t> simulation each time you add a new functional component </a:t>
            </a:r>
            <a:r>
              <a:rPr dirty="0">
                <a:solidFill>
                  <a:srgbClr val="C00000"/>
                </a:solidFill>
              </a:rPr>
              <a:t>- </a:t>
            </a:r>
            <a:r>
              <a:rPr b="1" dirty="0">
                <a:solidFill>
                  <a:srgbClr val="C00000"/>
                </a:solidFill>
              </a:rPr>
              <a:t>avoid big bang integration!</a:t>
            </a:r>
            <a:endParaRPr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Monte Carlo s</a:t>
            </a:r>
            <a:r>
              <a:rPr dirty="0"/>
              <a:t>imulations are inherently stochastic, set a seed </a:t>
            </a:r>
            <a:r>
              <a:rPr lang="en-US" dirty="0"/>
              <a:t>so tests are </a:t>
            </a:r>
            <a:r>
              <a:rPr dirty="0"/>
              <a:t>repeatable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Generally </a:t>
            </a:r>
            <a:r>
              <a:rPr b="1" dirty="0"/>
              <a:t>combine multiple methods</a:t>
            </a:r>
            <a:r>
              <a:rPr dirty="0"/>
              <a:t> to effectively display </a:t>
            </a:r>
            <a:r>
              <a:rPr lang="en-US" dirty="0"/>
              <a:t>large </a:t>
            </a:r>
            <a:r>
              <a:rPr dirty="0"/>
              <a:t>complex data</a:t>
            </a:r>
          </a:p>
          <a:p>
            <a:pPr lvl="0"/>
            <a:r>
              <a:rPr dirty="0"/>
              <a:t>Use </a:t>
            </a:r>
            <a:r>
              <a:rPr b="1" dirty="0"/>
              <a:t>plots that inherently scale</a:t>
            </a:r>
          </a:p>
          <a:p>
            <a:pPr lvl="0"/>
            <a:r>
              <a:rPr b="1" dirty="0"/>
              <a:t>Avoid over-plotting</a:t>
            </a:r>
            <a:r>
              <a:rPr dirty="0"/>
              <a:t> to ensure plot is understandable</a:t>
            </a:r>
          </a:p>
          <a:p>
            <a:pPr lvl="0"/>
            <a:r>
              <a:rPr dirty="0"/>
              <a:t>Often a </a:t>
            </a:r>
            <a:r>
              <a:rPr b="1" dirty="0"/>
              <a:t>creative case specific plot type</a:t>
            </a:r>
            <a:r>
              <a:rPr dirty="0"/>
              <a:t> is best</a:t>
            </a:r>
          </a:p>
          <a:p>
            <a:pPr lvl="0"/>
            <a:r>
              <a:rPr dirty="0"/>
              <a:t>Use </a:t>
            </a:r>
            <a:r>
              <a:rPr b="1" dirty="0"/>
              <a:t>multi-axis plots</a:t>
            </a:r>
          </a:p>
          <a:p>
            <a:pPr lvl="1"/>
            <a:r>
              <a:rPr dirty="0"/>
              <a:t>Scatter plot matrices</a:t>
            </a:r>
          </a:p>
          <a:p>
            <a:pPr lvl="1"/>
            <a:r>
              <a:rPr dirty="0"/>
              <a:t>Facet plots</a:t>
            </a:r>
          </a:p>
          <a:p>
            <a:pPr lvl="0"/>
            <a:r>
              <a:rPr dirty="0"/>
              <a:t>Filter cases using </a:t>
            </a:r>
            <a:r>
              <a:rPr b="1" dirty="0" err="1"/>
              <a:t>cognositics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893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</a:t>
            </a:r>
            <a:r>
              <a:rPr lang="en-US" dirty="0"/>
              <a:t>required since </a:t>
            </a:r>
            <a:r>
              <a:rPr dirty="0"/>
              <a:t>we almost never have data on a</a:t>
            </a:r>
            <a:r>
              <a:rPr lang="en-US" dirty="0"/>
              <a:t>n entire </a:t>
            </a:r>
            <a:r>
              <a:rPr dirty="0"/>
              <a:t>population</a:t>
            </a:r>
          </a:p>
          <a:p>
            <a:pPr lvl="0"/>
            <a:r>
              <a:rPr dirty="0"/>
              <a:t>Sampling must be randomized to preclude biases</a:t>
            </a:r>
            <a:endParaRPr lang="en-US" dirty="0"/>
          </a:p>
          <a:p>
            <a:r>
              <a:rPr lang="en-US" dirty="0"/>
              <a:t>Inferences are made on the sample distribution, not the population distribution</a:t>
            </a:r>
            <a:endParaRPr dirty="0"/>
          </a:p>
          <a:p>
            <a:pPr lvl="0"/>
            <a:r>
              <a:rPr lang="en-US" dirty="0"/>
              <a:t>Statistics, including machine learning parameters, must be estimated from random </a:t>
            </a:r>
            <a:r>
              <a:rPr lang="en-US" dirty="0" err="1"/>
              <a:t>iid</a:t>
            </a:r>
            <a:r>
              <a:rPr lang="en-US" dirty="0"/>
              <a:t> samples  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  <a:endParaRPr lang="en-US" dirty="0"/>
          </a:p>
          <a:p>
            <a:pPr lvl="0"/>
            <a:r>
              <a:rPr lang="en-US" dirty="0"/>
              <a:t>The Central Limit Theorem assures us that errors of mean estimates are Normally distributed</a:t>
            </a:r>
            <a:endParaRPr dirty="0"/>
          </a:p>
          <a:p>
            <a:pPr lvl="0"/>
            <a:r>
              <a:rPr lang="en-US" dirty="0"/>
              <a:t>Monte Carlo s</a:t>
            </a:r>
            <a:r>
              <a:rPr dirty="0"/>
              <a:t>ampling from distribution</a:t>
            </a:r>
            <a:r>
              <a:rPr lang="en-US" dirty="0"/>
              <a:t>s</a:t>
            </a:r>
            <a:r>
              <a:rPr dirty="0"/>
              <a:t> is the building block simulation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Example,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highest median prices </a:t>
            </a:r>
            <a:r>
              <a:rPr lang="en-US" dirty="0"/>
              <a:t>per square foot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684AA-3B2D-E4BC-EB00-AB348943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71" y="1639826"/>
            <a:ext cx="6030687" cy="29648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373742" y="1741714"/>
            <a:ext cx="2467429" cy="339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1</a:t>
            </a:r>
            <a:r>
              <a:rPr lang="en-US" sz="2200" baseline="30000" dirty="0"/>
              <a:t>st</a:t>
            </a:r>
            <a:r>
              <a:rPr lang="en-US" sz="2200" dirty="0"/>
              <a:t> order regression line does not look like a good fit! </a:t>
            </a:r>
          </a:p>
          <a:p>
            <a:r>
              <a:rPr lang="en-US" sz="2200" dirty="0"/>
              <a:t>No simple statistical table will show this complexity</a:t>
            </a:r>
          </a:p>
        </p:txBody>
      </p:sp>
    </p:spTree>
    <p:extLst>
      <p:ext uri="{BB962C8B-B14F-4D97-AF65-F5344CB8AC3E}">
        <p14:creationId xmlns:p14="http://schemas.microsoft.com/office/powerpoint/2010/main" val="6109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Example,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highest median prices</a:t>
            </a:r>
            <a:r>
              <a:rPr lang="en-US" dirty="0"/>
              <a:t> per square foot, with </a:t>
            </a:r>
            <a:r>
              <a:rPr lang="en-US" b="1" dirty="0"/>
              <a:t>second order regression line</a:t>
            </a:r>
            <a:endParaRPr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457200" y="1850571"/>
            <a:ext cx="2471057" cy="3236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One can </a:t>
            </a:r>
            <a:r>
              <a:rPr lang="en-US" sz="2200" b="1" dirty="0"/>
              <a:t>objectively</a:t>
            </a:r>
            <a:r>
              <a:rPr lang="en-US" sz="2200" dirty="0"/>
              <a:t> say the relationship is not linear! </a:t>
            </a:r>
          </a:p>
          <a:p>
            <a:r>
              <a:rPr lang="en-US" sz="2200" dirty="0"/>
              <a:t>Next step could be to order by significant second order regression coefficients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79436-98F7-8DC0-BC30-19B9501F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7" y="1730829"/>
            <a:ext cx="6000008" cy="29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Next,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lowest</a:t>
            </a:r>
            <a:r>
              <a:rPr lang="en-US" dirty="0"/>
              <a:t> </a:t>
            </a:r>
            <a:r>
              <a:rPr lang="en-US" b="1" dirty="0"/>
              <a:t>median prices </a:t>
            </a:r>
            <a:r>
              <a:rPr lang="en-US" dirty="0"/>
              <a:t>per square foot, with </a:t>
            </a:r>
            <a:r>
              <a:rPr lang="en-US" b="1" dirty="0"/>
              <a:t>second order regression line</a:t>
            </a:r>
            <a:endParaRPr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457200" y="1770744"/>
            <a:ext cx="2471057" cy="3316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Interesting! </a:t>
            </a:r>
          </a:p>
          <a:p>
            <a:r>
              <a:rPr lang="en-US" sz="1800" dirty="0"/>
              <a:t>The curvature is generally less in lower cost counties</a:t>
            </a:r>
          </a:p>
          <a:p>
            <a:r>
              <a:rPr lang="en-US" sz="1800" dirty="0"/>
              <a:t>One county actually has an inverted relationship</a:t>
            </a:r>
          </a:p>
          <a:p>
            <a:r>
              <a:rPr lang="en-US" sz="1800" dirty="0"/>
              <a:t>Perhaps a </a:t>
            </a:r>
            <a:r>
              <a:rPr lang="en-US" sz="1800" dirty="0" err="1"/>
              <a:t>congnostic</a:t>
            </a:r>
            <a:r>
              <a:rPr lang="en-US" sz="1800" dirty="0"/>
              <a:t> using population density will be enlightening?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7E51-47BC-5466-258C-A72C8A63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16" y="1901370"/>
            <a:ext cx="6004383" cy="29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1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  <a:r>
              <a:rPr lang="en-US" dirty="0"/>
              <a:t> to Sampling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Sampling </a:t>
            </a:r>
            <a:r>
              <a:rPr dirty="0"/>
              <a:t>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an entire </a:t>
            </a:r>
            <a:r>
              <a:rPr b="1" dirty="0"/>
              <a:t>population</a:t>
            </a:r>
          </a:p>
          <a:p>
            <a:pPr lvl="0"/>
            <a:r>
              <a:rPr b="1" dirty="0"/>
              <a:t>Sampling must be randomized</a:t>
            </a:r>
            <a:r>
              <a:rPr dirty="0"/>
              <a:t> to preclude biases</a:t>
            </a:r>
          </a:p>
          <a:p>
            <a:pPr lvl="0"/>
            <a:r>
              <a:rPr dirty="0"/>
              <a:t>As sample size increases, the </a:t>
            </a:r>
            <a:r>
              <a:rPr b="1" dirty="0"/>
              <a:t>standard error decreases </a:t>
            </a:r>
            <a:r>
              <a:rPr dirty="0"/>
              <a:t>by the </a:t>
            </a:r>
            <a:r>
              <a:rPr b="1" dirty="0"/>
              <a:t>law of large numbers</a:t>
            </a:r>
            <a:endParaRPr lang="en-US" b="1" dirty="0"/>
          </a:p>
          <a:p>
            <a:pPr lvl="0"/>
            <a:r>
              <a:rPr lang="en-US" dirty="0"/>
              <a:t>In many cases it is not only impractical, but impossible to collect data from the entire population</a:t>
            </a:r>
          </a:p>
          <a:p>
            <a:pPr lvl="0"/>
            <a:r>
              <a:rPr lang="en-US" dirty="0"/>
              <a:t>We nearly always work with samples, rather than the entire population.</a:t>
            </a:r>
          </a:p>
          <a:p>
            <a:pPr lvl="0"/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3054</Words>
  <Application>Microsoft Office PowerPoint</Application>
  <PresentationFormat>On-screen Show (16:9)</PresentationFormat>
  <Paragraphs>324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Cambria Math</vt:lpstr>
      <vt:lpstr>Office Theme</vt:lpstr>
      <vt:lpstr>Sampling and Simulation</vt:lpstr>
      <vt:lpstr>Review</vt:lpstr>
      <vt:lpstr>Review</vt:lpstr>
      <vt:lpstr>Review</vt:lpstr>
      <vt:lpstr>Review</vt:lpstr>
      <vt:lpstr>Review</vt:lpstr>
      <vt:lpstr>Review</vt:lpstr>
      <vt:lpstr>Review</vt:lpstr>
      <vt:lpstr>Introduction to Sampling</vt:lpstr>
      <vt:lpstr>Introduction</vt:lpstr>
      <vt:lpstr>Examples of Sampling from a Population</vt:lpstr>
      <vt:lpstr>Importance of Random Sampling</vt:lpstr>
      <vt:lpstr>Sampling Distributions</vt:lpstr>
      <vt:lpstr>Sampling Distributions</vt:lpstr>
      <vt:lpstr>Sampling Distributions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The Central Limit Theorem (CLT)</vt:lpstr>
      <vt:lpstr>Importance of the CLT</vt:lpstr>
      <vt:lpstr>Example of CLT</vt:lpstr>
      <vt:lpstr>Example CLT</vt:lpstr>
      <vt:lpstr>Standard Error and Convergence for a Sample Distribution</vt:lpstr>
      <vt:lpstr>Standard Error and Convergence</vt:lpstr>
      <vt:lpstr>Convergence and Standard Errors for a Normal Distribution</vt:lpstr>
      <vt:lpstr>Sampling Strategies</vt:lpstr>
      <vt:lpstr>Bernoulli Sampling</vt:lpstr>
      <vt:lpstr>Bernoulli Sampling</vt:lpstr>
      <vt:lpstr>Bernoulli Sampling</vt:lpstr>
      <vt:lpstr>Bernoulli Sampling</vt:lpstr>
      <vt:lpstr>Bernoulli Sampling</vt:lpstr>
      <vt:lpstr>Sampling Grouped Data</vt:lpstr>
      <vt:lpstr>Stratified Sampling</vt:lpstr>
      <vt:lpstr>Stratified Sampling</vt:lpstr>
      <vt:lpstr>Example</vt:lpstr>
      <vt:lpstr>Cluster Sampling</vt:lpstr>
      <vt:lpstr>Cluster Sampling</vt:lpstr>
      <vt:lpstr>Cluster Sampling</vt:lpstr>
      <vt:lpstr>Systematic Sampling</vt:lpstr>
      <vt:lpstr>A Few More Thoughts on Sampling</vt:lpstr>
      <vt:lpstr>Introduction to Simulation</vt:lpstr>
      <vt:lpstr>Introduction to Simulation</vt:lpstr>
      <vt:lpstr>Representation as a Directed Acyclic Graphical Model</vt:lpstr>
      <vt:lpstr>Representation as a Directed Acyclic Graphical Model</vt:lpstr>
      <vt:lpstr>Sandwich Shop Simulation</vt:lpstr>
      <vt:lpstr>Sandwich Shop Simulation</vt:lpstr>
      <vt:lpstr>Tips on Building Simulations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Simulation</dc:title>
  <dc:creator>Steve Elston</dc:creator>
  <cp:keywords/>
  <cp:lastModifiedBy>Stephen Elston</cp:lastModifiedBy>
  <cp:revision>115</cp:revision>
  <dcterms:created xsi:type="dcterms:W3CDTF">2024-08-13T02:55:50Z</dcterms:created>
  <dcterms:modified xsi:type="dcterms:W3CDTF">2024-09-19T00:57:16Z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09/22/2022</vt:lpwstr>
  </property>
  <property fmtid="{D5CDD505-2E9C-101B-9397-08002B2CF9AE}" pid="3" name="output">
    <vt:lpwstr/>
  </property>
</Properties>
</file>