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99" r:id="rId2"/>
    <p:sldId id="257" r:id="rId3"/>
    <p:sldId id="258" r:id="rId4"/>
    <p:sldId id="259" r:id="rId5"/>
    <p:sldId id="702" r:id="rId6"/>
    <p:sldId id="707" r:id="rId7"/>
    <p:sldId id="703" r:id="rId8"/>
    <p:sldId id="263" r:id="rId9"/>
    <p:sldId id="708" r:id="rId10"/>
    <p:sldId id="260" r:id="rId11"/>
    <p:sldId id="340" r:id="rId12"/>
    <p:sldId id="699" r:id="rId13"/>
    <p:sldId id="262" r:id="rId14"/>
    <p:sldId id="264" r:id="rId15"/>
    <p:sldId id="709" r:id="rId16"/>
    <p:sldId id="265" r:id="rId17"/>
    <p:sldId id="266" r:id="rId18"/>
    <p:sldId id="267" r:id="rId19"/>
    <p:sldId id="710" r:id="rId20"/>
    <p:sldId id="271" r:id="rId21"/>
    <p:sldId id="341" r:id="rId22"/>
    <p:sldId id="698" r:id="rId23"/>
    <p:sldId id="268" r:id="rId24"/>
    <p:sldId id="269" r:id="rId25"/>
    <p:sldId id="270" r:id="rId26"/>
    <p:sldId id="706" r:id="rId27"/>
    <p:sldId id="272" r:id="rId28"/>
    <p:sldId id="716" r:id="rId29"/>
    <p:sldId id="718" r:id="rId30"/>
    <p:sldId id="717" r:id="rId31"/>
    <p:sldId id="711" r:id="rId32"/>
    <p:sldId id="273" r:id="rId33"/>
    <p:sldId id="274" r:id="rId34"/>
    <p:sldId id="275" r:id="rId35"/>
    <p:sldId id="276" r:id="rId36"/>
    <p:sldId id="277" r:id="rId37"/>
    <p:sldId id="279" r:id="rId38"/>
    <p:sldId id="280" r:id="rId39"/>
    <p:sldId id="281" r:id="rId40"/>
    <p:sldId id="712" r:id="rId41"/>
    <p:sldId id="282" r:id="rId42"/>
    <p:sldId id="283" r:id="rId43"/>
    <p:sldId id="284" r:id="rId44"/>
    <p:sldId id="286" r:id="rId45"/>
    <p:sldId id="713" r:id="rId46"/>
    <p:sldId id="287" r:id="rId47"/>
    <p:sldId id="288" r:id="rId48"/>
    <p:sldId id="289" r:id="rId49"/>
    <p:sldId id="290" r:id="rId50"/>
    <p:sldId id="705" r:id="rId51"/>
    <p:sldId id="701" r:id="rId52"/>
    <p:sldId id="700" r:id="rId53"/>
    <p:sldId id="291" r:id="rId5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214" y="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07B0-B271-4EE5-BA4D-B7A9BA86B8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09307-CA8F-4289-A7CE-F587EC42B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9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041170"/>
            <a:ext cx="8643938" cy="3967791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474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Stepwise_regress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Regularization and Sparse Models for High Dimensions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AC3D74-C5C3-1208-B638-79668D278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638" y="1406145"/>
            <a:ext cx="4774594" cy="35157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Overfit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063228"/>
                <a:ext cx="3909778" cy="39436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Model with all terms and interaction terms on the HSB2 data with equation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𝑠𝑜𝑐𝑠𝑡</m:t>
                      </m:r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𝑝𝑟𝑜𝑔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r>
                  <a:rPr lang="en-US" sz="2000" dirty="0"/>
                  <a:t>Note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, F-statistic and log-likelihood </a:t>
                </a:r>
              </a:p>
              <a:p>
                <a:r>
                  <a:rPr lang="en-US" sz="2000" dirty="0"/>
                  <a:t>The model is </a:t>
                </a:r>
                <a:r>
                  <a:rPr lang="en-US" sz="2000" b="1" dirty="0"/>
                  <a:t>overfit</a:t>
                </a:r>
                <a:r>
                  <a:rPr lang="en-US" sz="2000" dirty="0"/>
                  <a:t> as not all coefficients are significant</a:t>
                </a:r>
              </a:p>
              <a:p>
                <a:pPr lvl="1"/>
                <a:r>
                  <a:rPr lang="en-US" sz="1700" dirty="0"/>
                  <a:t>Not all p-values show significance</a:t>
                </a:r>
              </a:p>
              <a:p>
                <a:pPr lvl="1"/>
                <a:r>
                  <a:rPr lang="en-US" sz="1700" dirty="0"/>
                  <a:t>Standard error is larger than magnitude of some coefficient values  </a:t>
                </a:r>
                <a:endParaRPr lang="en-US" sz="17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063228"/>
                <a:ext cx="3909778" cy="3943619"/>
              </a:xfrm>
              <a:prstGeom prst="rect">
                <a:avLst/>
              </a:prstGeom>
              <a:blipFill>
                <a:blip r:embed="rId3"/>
                <a:stretch>
                  <a:fillRect l="-1560" t="-773" r="-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06363D-DF1C-0F49-B54F-49B4AB82B330}"/>
              </a:ext>
            </a:extLst>
          </p:cNvPr>
          <p:cNvCxnSpPr>
            <a:cxnSpLocks/>
          </p:cNvCxnSpPr>
          <p:nvPr/>
        </p:nvCxnSpPr>
        <p:spPr>
          <a:xfrm flipV="1">
            <a:off x="3973335" y="1845056"/>
            <a:ext cx="4047642" cy="726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A877F2-BD6F-77BA-066E-204E953FE9C5}"/>
              </a:ext>
            </a:extLst>
          </p:cNvPr>
          <p:cNvCxnSpPr>
            <a:cxnSpLocks/>
          </p:cNvCxnSpPr>
          <p:nvPr/>
        </p:nvCxnSpPr>
        <p:spPr>
          <a:xfrm flipV="1">
            <a:off x="3944631" y="2877312"/>
            <a:ext cx="3516873" cy="267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5C4108-589C-FD48-1E57-F1281636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30528"/>
            <a:ext cx="4501782" cy="3371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Overfit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063228"/>
                <a:ext cx="4050449" cy="39436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/>
                  <a:t>Model with </a:t>
                </a:r>
                <a:r>
                  <a:rPr lang="en-US" b="1" dirty="0"/>
                  <a:t>only interaction terms</a:t>
                </a:r>
                <a:r>
                  <a:rPr lang="en-US" dirty="0"/>
                  <a:t> on the HSB2 data with equation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𝑠𝑜𝑐𝑠𝑡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, F-statistic and log-likelihood are the same as the over-fit model </a:t>
                </a:r>
              </a:p>
              <a:p>
                <a:r>
                  <a:rPr lang="en-US" sz="2000" dirty="0"/>
                  <a:t>The model has only significant coeffects and is </a:t>
                </a:r>
                <a:r>
                  <a:rPr lang="en-US" sz="2000" b="1" dirty="0"/>
                  <a:t>not overfit </a:t>
                </a:r>
              </a:p>
              <a:p>
                <a:pPr lvl="1"/>
                <a:r>
                  <a:rPr lang="en-US" sz="1700" dirty="0"/>
                  <a:t>All p-values show significance</a:t>
                </a:r>
              </a:p>
              <a:p>
                <a:pPr lvl="1"/>
                <a:r>
                  <a:rPr lang="en-US" sz="1700" dirty="0"/>
                  <a:t>Standard error is smaller than magnitude of coefficient values  </a:t>
                </a:r>
                <a:endParaRPr lang="en-US" sz="17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3228"/>
                <a:ext cx="4050449" cy="3943619"/>
              </a:xfrm>
              <a:prstGeom prst="rect">
                <a:avLst/>
              </a:prstGeom>
              <a:blipFill>
                <a:blip r:embed="rId3"/>
                <a:stretch>
                  <a:fillRect l="-1958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FA4E4A-7922-D485-909B-74E81CD0E314}"/>
              </a:ext>
            </a:extLst>
          </p:cNvPr>
          <p:cNvCxnSpPr>
            <a:cxnSpLocks/>
          </p:cNvCxnSpPr>
          <p:nvPr/>
        </p:nvCxnSpPr>
        <p:spPr>
          <a:xfrm flipV="1">
            <a:off x="4297270" y="1727200"/>
            <a:ext cx="3907946" cy="1109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66E8AC-680B-A880-80EC-D80721FBD33F}"/>
              </a:ext>
            </a:extLst>
          </p:cNvPr>
          <p:cNvCxnSpPr>
            <a:cxnSpLocks/>
          </p:cNvCxnSpPr>
          <p:nvPr/>
        </p:nvCxnSpPr>
        <p:spPr>
          <a:xfrm flipV="1">
            <a:off x="3932330" y="2836672"/>
            <a:ext cx="2497173" cy="63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02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9E4C8-14F9-BE0D-9217-2F54253DA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54C0CF-89A5-66ED-D78F-81B069B4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444" y="2206686"/>
            <a:ext cx="3814617" cy="28569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519ABA-8CD8-D438-7A3B-82CF286D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Overfit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F6709E0-046C-AD5B-5ACD-C5935867C5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965082"/>
                <a:ext cx="8512233" cy="12416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600" dirty="0"/>
                  <a:t>Model with no intercept has less uncertainty in coefficient estimates and better conditioned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1600" dirty="0"/>
                  <a:t>Examples: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Value and CI of intercept and first interaction coefficient is same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CI width of variable coefficient vs updated interaction coefficient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1600" dirty="0"/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CI width of interaction coefficient vs. updated interaction coefficient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F6709E0-046C-AD5B-5ACD-C5935867C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65082"/>
                <a:ext cx="8512233" cy="1241603"/>
              </a:xfrm>
              <a:prstGeom prst="rect">
                <a:avLst/>
              </a:prstGeom>
              <a:blipFill>
                <a:blip r:embed="rId3"/>
                <a:stretch>
                  <a:fillRect l="-287" t="-3922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CD3E45-7DEC-8F63-0ABF-FEF6B38E50A9}"/>
              </a:ext>
            </a:extLst>
          </p:cNvPr>
          <p:cNvCxnSpPr>
            <a:cxnSpLocks/>
          </p:cNvCxnSpPr>
          <p:nvPr/>
        </p:nvCxnSpPr>
        <p:spPr>
          <a:xfrm>
            <a:off x="4206240" y="3603050"/>
            <a:ext cx="20241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738099-1CF5-7229-7172-5BF46B763611}"/>
              </a:ext>
            </a:extLst>
          </p:cNvPr>
          <p:cNvCxnSpPr>
            <a:cxnSpLocks/>
          </p:cNvCxnSpPr>
          <p:nvPr/>
        </p:nvCxnSpPr>
        <p:spPr>
          <a:xfrm>
            <a:off x="4197927" y="3898669"/>
            <a:ext cx="40441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24875CC-F6BD-AA41-8E3A-67C1A083E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11" y="2142468"/>
            <a:ext cx="3967129" cy="29211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6A023B-D5DB-6AED-22C9-842AAFBD091C}"/>
              </a:ext>
            </a:extLst>
          </p:cNvPr>
          <p:cNvCxnSpPr>
            <a:cxnSpLocks/>
          </p:cNvCxnSpPr>
          <p:nvPr/>
        </p:nvCxnSpPr>
        <p:spPr>
          <a:xfrm>
            <a:off x="4206240" y="4300450"/>
            <a:ext cx="40441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A614FC8-7673-DBAC-B1E3-47CFEEFC61C3}"/>
              </a:ext>
            </a:extLst>
          </p:cNvPr>
          <p:cNvSpPr txBox="1">
            <a:spLocks/>
          </p:cNvSpPr>
          <p:nvPr/>
        </p:nvSpPr>
        <p:spPr>
          <a:xfrm>
            <a:off x="4206241" y="3573196"/>
            <a:ext cx="1007204" cy="279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/>
              <a:t>1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E8FBB97-C77F-A2DD-5A8F-A918B74058F9}"/>
              </a:ext>
            </a:extLst>
          </p:cNvPr>
          <p:cNvSpPr txBox="1">
            <a:spLocks/>
          </p:cNvSpPr>
          <p:nvPr/>
        </p:nvSpPr>
        <p:spPr>
          <a:xfrm>
            <a:off x="4214553" y="3898669"/>
            <a:ext cx="998891" cy="279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/>
              <a:t>2</a:t>
            </a:r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EEFE48-0B88-97B0-2DAF-7AFF1F3429D7}"/>
              </a:ext>
            </a:extLst>
          </p:cNvPr>
          <p:cNvSpPr txBox="1">
            <a:spLocks/>
          </p:cNvSpPr>
          <p:nvPr/>
        </p:nvSpPr>
        <p:spPr>
          <a:xfrm>
            <a:off x="4197927" y="4300450"/>
            <a:ext cx="1007204" cy="279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/>
              <a:t>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0D8DA4E-F960-2F27-5C01-B3C384A2F6D8}"/>
              </a:ext>
            </a:extLst>
          </p:cNvPr>
          <p:cNvSpPr txBox="1">
            <a:spLocks/>
          </p:cNvSpPr>
          <p:nvPr/>
        </p:nvSpPr>
        <p:spPr>
          <a:xfrm>
            <a:off x="3794759" y="4482080"/>
            <a:ext cx="1504605" cy="387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/>
              <a:t>4. Reduced condition </a:t>
            </a:r>
          </a:p>
          <a:p>
            <a:pPr marL="0" indent="0">
              <a:buFont typeface="Arial"/>
              <a:buNone/>
            </a:pPr>
            <a:r>
              <a:rPr lang="en-US" sz="1200" dirty="0"/>
              <a:t>number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D73D7D-2394-57CE-D266-49F742E947B7}"/>
              </a:ext>
            </a:extLst>
          </p:cNvPr>
          <p:cNvCxnSpPr>
            <a:cxnSpLocks/>
          </p:cNvCxnSpPr>
          <p:nvPr/>
        </p:nvCxnSpPr>
        <p:spPr>
          <a:xfrm flipV="1">
            <a:off x="3616015" y="4932184"/>
            <a:ext cx="4786767" cy="5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07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Overfit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0976"/>
            <a:ext cx="8229600" cy="4088384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Let’s compare the results of the unpruned and pruned models</a:t>
            </a:r>
          </a:p>
          <a:p>
            <a:pPr lvl="0"/>
            <a:r>
              <a:rPr dirty="0"/>
              <a:t>The metrics indicate the fit is exactly the same</a:t>
            </a:r>
          </a:p>
          <a:p>
            <a:pPr lvl="0"/>
            <a:r>
              <a:rPr dirty="0"/>
              <a:t>Why prefer the sparse (pruned) model?</a:t>
            </a:r>
          </a:p>
          <a:p>
            <a:pPr lvl="0"/>
            <a:r>
              <a:rPr dirty="0"/>
              <a:t>What are the consequences of the over-fit model?</a:t>
            </a:r>
          </a:p>
          <a:p>
            <a:pPr lvl="1"/>
            <a:r>
              <a:rPr lang="en-US" sz="2200" dirty="0"/>
              <a:t>Some independent variables</a:t>
            </a:r>
            <a:r>
              <a:rPr sz="2200" dirty="0"/>
              <a:t> (features) are not needed</a:t>
            </a:r>
          </a:p>
          <a:p>
            <a:pPr lvl="1"/>
            <a:r>
              <a:rPr sz="2200" dirty="0"/>
              <a:t>Including non-significant predictors can only </a:t>
            </a:r>
            <a:r>
              <a:rPr sz="2200" b="1" dirty="0"/>
              <a:t>increase noise </a:t>
            </a:r>
            <a:r>
              <a:rPr sz="2200" dirty="0"/>
              <a:t>and </a:t>
            </a:r>
            <a:r>
              <a:rPr sz="2200" b="1" dirty="0"/>
              <a:t>reduce generalization</a:t>
            </a:r>
          </a:p>
          <a:p>
            <a:pPr lvl="1"/>
            <a:r>
              <a:rPr sz="2200" b="1" dirty="0"/>
              <a:t>Colinear features </a:t>
            </a:r>
            <a:r>
              <a:rPr sz="2200" dirty="0"/>
              <a:t>confound model fitting - coefficient values correlated</a:t>
            </a:r>
          </a:p>
          <a:p>
            <a:pPr lvl="1"/>
            <a:r>
              <a:rPr sz="2200" dirty="0"/>
              <a:t>For model with linear response, consider the effect of an unexpected value of a non-significant predictor</a:t>
            </a:r>
          </a:p>
          <a:p>
            <a:pPr lvl="0"/>
            <a:r>
              <a:rPr lang="en-US" dirty="0"/>
              <a:t>M</a:t>
            </a:r>
            <a:r>
              <a:rPr dirty="0"/>
              <a:t>anually pruning a model with a great many features is a doomed task!</a:t>
            </a:r>
          </a:p>
          <a:p>
            <a:pPr lvl="1"/>
            <a:r>
              <a:rPr sz="2200" dirty="0"/>
              <a:t>What if we included all the interactions with type of school, race and sex?</a:t>
            </a:r>
          </a:p>
          <a:p>
            <a:pPr lvl="1"/>
            <a:r>
              <a:rPr lang="en-US" sz="2200" dirty="0"/>
              <a:t>Example: start with </a:t>
            </a:r>
            <a:r>
              <a:rPr sz="2200" dirty="0"/>
              <a:t>up to 5th order interaction - 45 model coefficients with none significant!!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Overfit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08086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Idea!:</a:t>
                </a:r>
                <a:r>
                  <a:rPr dirty="0"/>
                  <a:t> Try systematically pruning the model using some metric</a:t>
                </a:r>
              </a:p>
              <a:p>
                <a:pPr lvl="0"/>
                <a:r>
                  <a:rPr dirty="0"/>
                  <a:t>Leads to the </a:t>
                </a:r>
                <a:r>
                  <a:rPr b="1" dirty="0">
                    <a:hlinkClick r:id="rId2"/>
                  </a:rPr>
                  <a:t>step-wise regression algorithm</a:t>
                </a:r>
                <a:endParaRPr b="1" dirty="0"/>
              </a:p>
              <a:p>
                <a:pPr lvl="1"/>
                <a:r>
                  <a:rPr b="1" dirty="0"/>
                  <a:t>Forward step-wise regression</a:t>
                </a:r>
                <a:r>
                  <a:rPr dirty="0"/>
                  <a:t> adds </a:t>
                </a:r>
                <a:r>
                  <a:rPr lang="en-US" dirty="0"/>
                  <a:t>the most </a:t>
                </a:r>
                <a:r>
                  <a:rPr dirty="0"/>
                  <a:t>explanatory variable one at a time</a:t>
                </a:r>
              </a:p>
              <a:p>
                <a:pPr lvl="1"/>
                <a:r>
                  <a:rPr b="1" dirty="0"/>
                  <a:t>Backward step-wise regression </a:t>
                </a:r>
                <a:r>
                  <a:rPr dirty="0"/>
                  <a:t>removes</a:t>
                </a:r>
                <a:r>
                  <a:rPr lang="en-US" dirty="0"/>
                  <a:t> the</a:t>
                </a:r>
                <a:r>
                  <a:rPr dirty="0"/>
                  <a:t> least explanatory variable one at a time</a:t>
                </a:r>
              </a:p>
              <a:p>
                <a:pPr lvl="1"/>
                <a:r>
                  <a:rPr b="1" dirty="0"/>
                  <a:t>Can go both directions </a:t>
                </a:r>
                <a:r>
                  <a:rPr dirty="0"/>
                  <a:t>- see the R documentation</a:t>
                </a:r>
              </a:p>
              <a:p>
                <a:pPr lvl="1"/>
                <a:r>
                  <a:rPr dirty="0"/>
                  <a:t>Hard to find a good metric</a:t>
                </a:r>
              </a:p>
              <a:p>
                <a:pPr lvl="0"/>
                <a:r>
                  <a:rPr dirty="0"/>
                  <a:t>But, making multiple hypothesis tests is a fraught undertaking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 is null or insignificant predictor</a:t>
                </a:r>
              </a:p>
              <a:p>
                <a:pPr lvl="1"/>
                <a:r>
                  <a:rPr dirty="0"/>
                  <a:t>High probability of Type 1 or Type 2 error</a:t>
                </a:r>
              </a:p>
              <a:p>
                <a:pPr lvl="1"/>
                <a:r>
                  <a:rPr b="1" dirty="0"/>
                  <a:t>Type 1 error</a:t>
                </a:r>
                <a:r>
                  <a:rPr dirty="0"/>
                  <a:t>, fail to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include insignificant predictor</a:t>
                </a:r>
              </a:p>
              <a:p>
                <a:pPr lvl="1"/>
                <a:r>
                  <a:rPr b="1" dirty="0"/>
                  <a:t>Type 2 error</a:t>
                </a:r>
                <a:r>
                  <a:rPr dirty="0"/>
                  <a:t>,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drop significant predictor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08086"/>
              </a:xfrm>
              <a:blipFill>
                <a:blip r:embed="rId3"/>
                <a:stretch>
                  <a:fillRect l="-741" t="-2467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30417-D0A3-ADBD-7999-C3BF3B616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862FD-3393-C6AF-E1D2-E429251915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3600" dirty="0"/>
              <a:t>Regularization and the Bias-Variance Trade-Off</a:t>
            </a:r>
          </a:p>
        </p:txBody>
      </p:sp>
    </p:spTree>
    <p:extLst>
      <p:ext uri="{BB962C8B-B14F-4D97-AF65-F5344CB8AC3E}">
        <p14:creationId xmlns:p14="http://schemas.microsoft.com/office/powerpoint/2010/main" val="1377536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Regularization is a systematic approach to preventing over-fitting</a:t>
                </a:r>
              </a:p>
              <a:p>
                <a:pPr lvl="0"/>
                <a:r>
                  <a:rPr dirty="0"/>
                  <a:t>To understand </a:t>
                </a:r>
                <a:r>
                  <a:rPr lang="en-US" dirty="0"/>
                  <a:t>regularization,</a:t>
                </a:r>
                <a:r>
                  <a:rPr dirty="0"/>
                  <a:t> need to understand the bias-variance trade-off</a:t>
                </a:r>
              </a:p>
              <a:p>
                <a:pPr lvl="0"/>
                <a:r>
                  <a:rPr lang="en-US" dirty="0"/>
                  <a:t>Expected</a:t>
                </a:r>
                <a:r>
                  <a:rPr dirty="0"/>
                  <a:t> square error: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</a:t>
                </a:r>
                <a:r>
                  <a:rPr lang="en-US" dirty="0"/>
                  <a:t>the response </a:t>
                </a:r>
                <a:r>
                  <a:rPr dirty="0"/>
                  <a:t>vector</a:t>
                </a:r>
                <a:br>
                  <a:rPr dirty="0"/>
                </a:b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:r>
                  <a:rPr lang="en-US" dirty="0"/>
                  <a:t>model</a:t>
                </a:r>
                <a:r>
                  <a:rPr dirty="0"/>
                  <a:t> matrix</a:t>
                </a:r>
                <a:br>
                  <a:rPr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dirty="0"/>
                  <a:t> </a:t>
                </a:r>
                <a:r>
                  <a:rPr lang="en-US" dirty="0"/>
                  <a:t>response </a:t>
                </a:r>
                <a:r>
                  <a:rPr dirty="0"/>
                  <a:t>estimate from fitted model</a:t>
                </a:r>
                <a:endParaRPr lang="en-US" dirty="0"/>
              </a:p>
              <a:p>
                <a:r>
                  <a:rPr dirty="0"/>
                  <a:t>Expanding this relation gives us: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do we interpret the bias-variance trade-off relationship: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ar-AE" dirty="0"/>
                      <m:t>,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expected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value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difference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between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output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expected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output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= </m:t>
                    </m:r>
                    <m:r>
                      <m:rPr>
                        <m:nor/>
                      </m:rPr>
                      <a:rPr lang="en-US" b="1" dirty="0"/>
                      <m:t>bias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model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unbiased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𝔼</m:t>
                    </m:r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]−</m:t>
                    </m:r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Example</m:t>
                    </m:r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en-US" dirty="0"/>
                      <m:t>OLS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with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𝑟𝑒𝑠𝑖𝑑𝑢𝑎𝑙𝑠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ar-AE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unbiased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ar-AE" dirty="0"/>
                  <a:t>,</a:t>
                </a:r>
                <a:r>
                  <a:rPr lang="en-US" dirty="0"/>
                  <a:t> expected squared difference between the model output and the expected model output = </a:t>
                </a:r>
                <a:r>
                  <a:rPr lang="en-US" b="1" dirty="0"/>
                  <a:t>variance</a:t>
                </a:r>
                <a:r>
                  <a:rPr lang="en-US" dirty="0"/>
                  <a:t> of the model</a:t>
                </a:r>
              </a:p>
              <a:p>
                <a:pPr lvl="1"/>
                <a:r>
                  <a:rPr lang="en-US" dirty="0"/>
                  <a:t>For low variance model,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Model </a:t>
                </a:r>
                <a:r>
                  <a:rPr lang="en-US" b="1" dirty="0"/>
                  <a:t>generalizes</a:t>
                </a:r>
                <a:r>
                  <a:rPr lang="en-US" dirty="0"/>
                  <a:t> since variance is low for each prediction,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inherent or </a:t>
                </a:r>
                <a:r>
                  <a:rPr lang="en-US" b="1" dirty="0"/>
                  <a:t>irreducible error </a:t>
                </a:r>
                <a:r>
                  <a:rPr lang="en-US" dirty="0"/>
                  <a:t>in data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42512" cy="339447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There is a trade-off between bias and variance</a:t>
            </a:r>
          </a:p>
          <a:p>
            <a:pPr lvl="0"/>
            <a:r>
              <a:rPr lang="en-US" dirty="0"/>
              <a:t>Low bias models fits training data, high variance and poor generalization  </a:t>
            </a:r>
          </a:p>
          <a:p>
            <a:pPr lvl="0"/>
            <a:r>
              <a:rPr lang="en-US" dirty="0"/>
              <a:t>Low variance model generalizes well to new cases, high bias so poor model fit </a:t>
            </a:r>
          </a:p>
          <a:p>
            <a:pPr lvl="0"/>
            <a:r>
              <a:rPr dirty="0"/>
              <a:t>Need to find the optimal trade-off point</a:t>
            </a:r>
          </a:p>
        </p:txBody>
      </p:sp>
      <p:pic>
        <p:nvPicPr>
          <p:cNvPr id="4" name="Picture 1" descr="../images/BiasVarianc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80560" y="1333237"/>
            <a:ext cx="4500880" cy="312446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742688" y="4541791"/>
            <a:ext cx="431393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The trade-off between bias and variance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6D138-C8AC-1B2D-E68A-3764A2F2B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84A7B-E9D6-F7EE-771A-B558D41D1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Regularization and </a:t>
            </a:r>
            <a:r>
              <a:rPr lang="en-US" sz="3600" dirty="0" err="1"/>
              <a:t>Eigendecomposition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8770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502"/>
            <a:ext cx="8229600" cy="3728019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lang="en-US" dirty="0"/>
              <a:t>The independent </a:t>
            </a:r>
            <a:r>
              <a:rPr dirty="0"/>
              <a:t>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Multi-collinearity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lang="en-US" dirty="0"/>
              <a:t>Numeric independent variables</a:t>
            </a:r>
            <a:r>
              <a:rPr dirty="0"/>
              <a:t> or predictors have </a:t>
            </a:r>
            <a:r>
              <a:rPr b="1" dirty="0"/>
              <a:t>zero mean</a:t>
            </a:r>
            <a:r>
              <a:rPr dirty="0"/>
              <a:t> and about the </a:t>
            </a:r>
            <a:r>
              <a:rPr b="1" dirty="0"/>
              <a:t>same scale</a:t>
            </a:r>
          </a:p>
          <a:p>
            <a:pPr lvl="1"/>
            <a:r>
              <a:rPr lang="en-US" dirty="0"/>
              <a:t>W</a:t>
            </a:r>
            <a:r>
              <a:rPr dirty="0"/>
              <a:t>ant </a:t>
            </a:r>
            <a:r>
              <a:rPr lang="en-US" dirty="0"/>
              <a:t>regression coefficient estimates</a:t>
            </a:r>
            <a:r>
              <a:rPr dirty="0"/>
              <a:t> with </a:t>
            </a:r>
            <a:r>
              <a:rPr lang="en-US" dirty="0"/>
              <a:t>independent variables with </a:t>
            </a:r>
            <a:r>
              <a:rPr dirty="0"/>
              <a:t>0 mean</a:t>
            </a:r>
          </a:p>
          <a:p>
            <a:pPr lvl="1"/>
            <a:r>
              <a:rPr lang="en-US" dirty="0"/>
              <a:t>Want </a:t>
            </a:r>
            <a:r>
              <a:rPr dirty="0"/>
              <a:t>to have predictors </a:t>
            </a:r>
            <a:r>
              <a:rPr lang="en-US" dirty="0"/>
              <a:t>with same </a:t>
            </a:r>
            <a:r>
              <a:rPr dirty="0"/>
              <a:t>numeric range</a:t>
            </a:r>
          </a:p>
          <a:p>
            <a:pPr lvl="0"/>
            <a:r>
              <a:rPr lang="en-US" dirty="0"/>
              <a:t>Residuals </a:t>
            </a:r>
            <a:r>
              <a:rPr dirty="0"/>
              <a:t>should be </a:t>
            </a:r>
            <a:r>
              <a:rPr dirty="0" err="1"/>
              <a:t>iid</a:t>
            </a:r>
            <a:r>
              <a:rPr lang="en-US" dirty="0"/>
              <a:t> and stationary</a:t>
            </a:r>
            <a:endParaRPr dirty="0"/>
          </a:p>
          <a:p>
            <a:pPr lvl="1"/>
            <a:r>
              <a:rPr dirty="0"/>
              <a:t>If </a:t>
            </a:r>
            <a:r>
              <a:rPr lang="en-US" dirty="0"/>
              <a:t>residuals </a:t>
            </a:r>
            <a:r>
              <a:rPr dirty="0"/>
              <a:t>change with </a:t>
            </a:r>
            <a:r>
              <a:rPr lang="en-US" dirty="0"/>
              <a:t>predicted values they are heteroscedastic </a:t>
            </a:r>
            <a:endParaRPr dirty="0"/>
          </a:p>
          <a:p>
            <a:pPr lvl="1"/>
            <a:r>
              <a:rPr lang="en-US" dirty="0"/>
              <a:t>If residuals have </a:t>
            </a:r>
            <a:r>
              <a:rPr b="1" dirty="0"/>
              <a:t>serial correlation</a:t>
            </a:r>
            <a:r>
              <a:rPr dirty="0"/>
              <a:t> the </a:t>
            </a:r>
            <a:r>
              <a:rPr dirty="0" err="1"/>
              <a:t>iid</a:t>
            </a:r>
            <a:r>
              <a:rPr dirty="0"/>
              <a:t> assumption is violated - use time series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Eigendecomposition -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At first look </a:t>
                </a:r>
                <a:r>
                  <a:rPr lang="en-US" dirty="0" err="1"/>
                  <a:t>eigendecomposition</a:t>
                </a:r>
                <a:r>
                  <a:rPr lang="en-US" dirty="0"/>
                  <a:t> seems a bit mysterious</a:t>
                </a:r>
              </a:p>
              <a:p>
                <a:pPr lvl="0"/>
                <a:r>
                  <a:rPr lang="en-US" dirty="0"/>
                  <a:t>The eigenvalues are the </a:t>
                </a:r>
                <a:r>
                  <a:rPr lang="en-US" b="1" dirty="0"/>
                  <a:t>roots</a:t>
                </a:r>
                <a:r>
                  <a:rPr lang="en-US" dirty="0"/>
                  <a:t> of the covariance matrix</a:t>
                </a:r>
              </a:p>
              <a:p>
                <a:pPr lvl="1"/>
                <a:r>
                  <a:rPr lang="en-US" dirty="0"/>
                  <a:t>Similar to the familiar roots of an ordinary polynomial</a:t>
                </a:r>
              </a:p>
              <a:p>
                <a:pPr lvl="0"/>
                <a:r>
                  <a:rPr lang="en-US" dirty="0"/>
                  <a:t>For square matrix,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and a Euclidean norm 1 vector,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we can find a root,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B7803-0FC1-A8A7-C8B2-F833AFE00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6929-054A-6811-EAAD-988B6F74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Eigendecomposition -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D6190-2673-18CF-2CC5-950B8142D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eigenvalues are the </a:t>
                </a:r>
                <a:r>
                  <a:rPr lang="en-US" b="1" dirty="0"/>
                  <a:t>roots</a:t>
                </a:r>
                <a:r>
                  <a:rPr lang="en-US" dirty="0"/>
                  <a:t> of the covariance matrix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dimensional matrix there are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eigenvalues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orthogonal eigenvectors</a:t>
                </a:r>
              </a:p>
              <a:p>
                <a:pPr lvl="0"/>
                <a:r>
                  <a:rPr lang="en-US" dirty="0"/>
                  <a:t>But, there is no guarantee that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eigenvalues are unique</a:t>
                </a:r>
              </a:p>
              <a:p>
                <a:pPr lvl="1"/>
                <a:r>
                  <a:rPr lang="en-US" dirty="0"/>
                  <a:t>If columns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colinear, there are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nonzero eigenvalues</a:t>
                </a:r>
              </a:p>
              <a:p>
                <a:pPr lvl="1"/>
                <a:r>
                  <a:rPr lang="en-US" dirty="0"/>
                  <a:t>With colinear variables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≈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D6190-2673-18CF-2CC5-950B8142D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07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99675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84635" y="948955"/>
                <a:ext cx="8643938" cy="405788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100" dirty="0"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100" b="1" dirty="0"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from the eigen-decomposition: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100" dirty="0"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1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𝑝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𝑝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100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unit norm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84635" y="948955"/>
                <a:ext cx="8643938" cy="4057883"/>
              </a:xfrm>
              <a:blipFill>
                <a:blip r:embed="rId2"/>
                <a:stretch>
                  <a:fillRect l="-846" t="-1955" b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Eigen</a:t>
            </a:r>
            <a:r>
              <a:rPr lang="en-US" dirty="0"/>
              <a:t>-</a:t>
            </a:r>
            <a:r>
              <a:rPr dirty="0"/>
              <a:t>decomposition</a:t>
            </a:r>
            <a:r>
              <a:rPr lang="en-US" dirty="0"/>
              <a:t> of Lease Squares Problems </a:t>
            </a:r>
            <a:r>
              <a:rPr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17074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Apply eigen-decomposition to OLS model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Find least squares solution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model (design) matrix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𝐶𝑜𝑣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Decompose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covariance matrix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into </a:t>
                </a:r>
                <a:r>
                  <a:rPr lang="en-US" b="1" dirty="0"/>
                  <a:t>eigenvalues</a:t>
                </a:r>
                <a:r>
                  <a:rPr lang="en-US" dirty="0"/>
                  <a:t> and </a:t>
                </a:r>
                <a:r>
                  <a:rPr lang="en-US" b="1" dirty="0"/>
                  <a:t>eigenvectors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matrix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orthonormal eigenvectors</a:t>
                </a:r>
                <a:r>
                  <a:rPr lang="en-US" dirty="0"/>
                  <a:t> in columns</a:t>
                </a:r>
                <a:endParaRPr lang="en-US" b="1" dirty="0"/>
              </a:p>
              <a:p>
                <a:pPr lvl="0"/>
                <a:r>
                  <a:rPr lang="en-US" dirty="0"/>
                  <a:t>For real-valued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eigenvectors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are real valued so: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17074"/>
              </a:xfrm>
              <a:blipFill>
                <a:blip r:embed="rId2"/>
                <a:stretch>
                  <a:fillRect l="-963" t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Eigen-decomposition of Lease Squares Problems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3124"/>
                <a:ext cx="8229600" cy="379060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Apply eigen-decomposition to OLS model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Decompose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covariance matrix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into </a:t>
                </a:r>
                <a:r>
                  <a:rPr lang="en-US" b="1" dirty="0"/>
                  <a:t>eigenvalues</a:t>
                </a:r>
                <a:r>
                  <a:rPr lang="en-US" dirty="0"/>
                  <a:t> and </a:t>
                </a:r>
                <a:r>
                  <a:rPr lang="en-US" b="1" dirty="0"/>
                  <a:t>eigenvectors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And,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eigenvalues are represented as a diagonal matrix: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𝛬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3124"/>
                <a:ext cx="8229600" cy="3790603"/>
              </a:xfrm>
              <a:blipFill>
                <a:blip r:embed="rId2"/>
                <a:stretch>
                  <a:fillRect l="-1111" t="-1286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Eigen-decomposition of Lease Squares Problems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6376"/>
                <a:ext cx="8229600" cy="3632660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inverse of the covariance can be computed from its eigen-decomposition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𝑐𝑜𝑣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6376"/>
                <a:ext cx="8229600" cy="3632660"/>
              </a:xfrm>
              <a:blipFill>
                <a:blip r:embed="rId2"/>
                <a:stretch>
                  <a:fillRect l="-741" t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6701B-E59D-42DF-2896-7188BE8DC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D462-1C17-99ED-62CC-47F5F78D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Eigen-decomposition of Lease Squares Problems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B3BCA-A47A-E3C2-CB37-17ECC7150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6376"/>
                <a:ext cx="8229600" cy="3632660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determine the stability of the inverse 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𝑐𝑜𝑣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The ratio of the largest magnitude eigenvalue to smallest eigenvalue is the </a:t>
                </a:r>
                <a:r>
                  <a:rPr lang="en-US" b="1" dirty="0"/>
                  <a:t>condition number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𝑎𝑏𝑜𝑢𝑡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US" dirty="0"/>
                  <a:t> inverse is stable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𝑎𝑏𝑜𝑢𝑡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US" dirty="0"/>
                  <a:t> inverse may not be stable, model coefficients are poorly determined and can amplifies noise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B3BCA-A47A-E3C2-CB37-17ECC7150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6376"/>
                <a:ext cx="8229600" cy="3632660"/>
              </a:xfrm>
              <a:blipFill>
                <a:blip r:embed="rId2"/>
                <a:stretch>
                  <a:fillRect l="-1111" t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27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Ill-Posed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1041"/>
                <a:ext cx="8229600" cy="38352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If columns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not linearly independent, the inverse of the covariance matrix is </a:t>
                </a:r>
                <a:r>
                  <a:rPr lang="en-US" b="1" dirty="0"/>
                  <a:t>ill-posed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cs typeface="Segoe UI" panose="020B0502040204020203" pitchFamily="34" charset="0"/>
                  </a:rPr>
                  <a:t>The p eigenvalues are ordered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|≥</m:t>
                    </m:r>
                    <m:r>
                      <a:rPr lang="ar-AE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ar-AE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ar-AE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ar-AE" dirty="0">
                  <a:cs typeface="Segoe UI" panose="020B0502040204020203" pitchFamily="34" charset="0"/>
                </a:endParaRPr>
              </a:p>
              <a:p>
                <a:pPr lvl="0"/>
                <a:r>
                  <a:rPr lang="en-US" dirty="0"/>
                  <a:t>For </a:t>
                </a:r>
                <a:r>
                  <a:rPr lang="en-US" b="1" dirty="0"/>
                  <a:t>ill-posed</a:t>
                </a:r>
                <a:r>
                  <a:rPr lang="en-US" dirty="0"/>
                  <a:t> covariance matrix</a:t>
                </a:r>
              </a:p>
              <a:p>
                <a:pPr lvl="1"/>
                <a:r>
                  <a:rPr lang="en-US" dirty="0"/>
                  <a:t>The smallest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Uh oh! The </a:t>
                </a:r>
                <a:r>
                  <a:rPr lang="en-US" b="1" dirty="0"/>
                  <a:t>inverse covariance matrix does not exist!</a:t>
                </a:r>
              </a:p>
              <a:p>
                <a:pPr lvl="1"/>
                <a:r>
                  <a:rPr lang="en-US" dirty="0"/>
                  <a:t>With colinear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 →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confounded fitting</a:t>
                </a:r>
              </a:p>
              <a:p>
                <a:pPr lvl="1"/>
                <a:r>
                  <a:rPr lang="en-US" dirty="0"/>
                  <a:t>With uninformative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 →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projecting random noise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1041"/>
                <a:ext cx="8229600" cy="3835200"/>
              </a:xfrm>
              <a:blipFill>
                <a:blip r:embed="rId2"/>
                <a:stretch>
                  <a:fillRect l="-741" t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3D711-4488-5EB8-3435-5E72316D1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F97C-5DCF-0260-61F4-E4B60F6D6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Ill-Posed Problems</a:t>
            </a:r>
            <a:r>
              <a:rPr lang="en-US" dirty="0"/>
              <a:t> – Example  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8AFBE-242C-4F5B-3643-105BF9AF1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1041"/>
            <a:ext cx="8229600" cy="3835200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 dirty="0"/>
              <a:t>Can compute the model matrix  </a:t>
            </a:r>
          </a:p>
          <a:p>
            <a:pPr marL="0" lvl="0" indent="0">
              <a:buNone/>
            </a:pPr>
            <a:r>
              <a:rPr lang="en-US" sz="2700" dirty="0">
                <a:latin typeface="Courier"/>
              </a:rPr>
              <a:t>&gt; formula = '</a:t>
            </a:r>
            <a:r>
              <a:rPr lang="en-US" sz="2700" dirty="0" err="1">
                <a:latin typeface="Courier"/>
              </a:rPr>
              <a:t>city_mpg</a:t>
            </a:r>
            <a:r>
              <a:rPr lang="en-US" sz="2700" dirty="0">
                <a:latin typeface="Courier"/>
              </a:rPr>
              <a:t> ~ C(</a:t>
            </a:r>
            <a:r>
              <a:rPr lang="en-US" sz="2700" dirty="0" err="1">
                <a:latin typeface="Courier"/>
              </a:rPr>
              <a:t>fuel_type</a:t>
            </a:r>
            <a:r>
              <a:rPr lang="en-US" sz="2700" dirty="0">
                <a:latin typeface="Courier"/>
              </a:rPr>
              <a:t>) + C(aspiration) + C(</a:t>
            </a:r>
            <a:r>
              <a:rPr lang="en-US" sz="2700" dirty="0" err="1">
                <a:latin typeface="Courier"/>
              </a:rPr>
              <a:t>drive_wheels</a:t>
            </a:r>
            <a:r>
              <a:rPr lang="en-US" sz="2700" dirty="0">
                <a:latin typeface="Courier"/>
              </a:rPr>
              <a:t>) + horsepower + </a:t>
            </a:r>
            <a:r>
              <a:rPr lang="en-US" sz="2700" dirty="0" err="1">
                <a:latin typeface="Courier"/>
              </a:rPr>
              <a:t>compression_ratio</a:t>
            </a:r>
            <a:r>
              <a:rPr lang="en-US" sz="2700" dirty="0">
                <a:latin typeface="Courier"/>
              </a:rPr>
              <a:t> + </a:t>
            </a:r>
            <a:r>
              <a:rPr lang="en-US" sz="2700" dirty="0" err="1">
                <a:latin typeface="Courier"/>
              </a:rPr>
              <a:t>curb_weight</a:t>
            </a:r>
            <a:r>
              <a:rPr lang="en-US" sz="2700" dirty="0">
                <a:latin typeface="Courier"/>
              </a:rPr>
              <a:t> + </a:t>
            </a:r>
            <a:r>
              <a:rPr lang="en-US" sz="2700" dirty="0" err="1">
                <a:latin typeface="Courier"/>
              </a:rPr>
              <a:t>engine_size</a:t>
            </a:r>
            <a:r>
              <a:rPr lang="en-US" sz="2700" dirty="0">
                <a:latin typeface="Courier"/>
              </a:rPr>
              <a:t>’</a:t>
            </a:r>
          </a:p>
          <a:p>
            <a:pPr marL="0" lvl="0" indent="0">
              <a:buNone/>
            </a:pPr>
            <a:r>
              <a:rPr lang="en-US" sz="2700" dirty="0">
                <a:latin typeface="Courier"/>
              </a:rPr>
              <a:t>&gt; Y, X = </a:t>
            </a:r>
            <a:r>
              <a:rPr lang="en-US" sz="2700" dirty="0" err="1">
                <a:latin typeface="Courier"/>
              </a:rPr>
              <a:t>dmatrices</a:t>
            </a:r>
            <a:r>
              <a:rPr lang="en-US" sz="2700" dirty="0">
                <a:latin typeface="Courier"/>
              </a:rPr>
              <a:t>(formula, data=</a:t>
            </a:r>
            <a:r>
              <a:rPr lang="en-US" sz="2700" dirty="0" err="1">
                <a:latin typeface="Courier"/>
              </a:rPr>
              <a:t>auto_data_train</a:t>
            </a:r>
            <a:r>
              <a:rPr lang="en-US" sz="27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n-US" sz="2700" dirty="0">
                <a:latin typeface="Courier"/>
              </a:rPr>
              <a:t>&gt; X</a:t>
            </a:r>
          </a:p>
          <a:p>
            <a:pPr marL="0" indent="0" latinLnBrk="1">
              <a:buNone/>
            </a:pPr>
            <a:r>
              <a:rPr lang="en-US" sz="2700" dirty="0" err="1">
                <a:latin typeface="Courier"/>
              </a:rPr>
              <a:t>DesignMatrix</a:t>
            </a:r>
            <a:r>
              <a:rPr lang="en-US" sz="2700" dirty="0">
                <a:latin typeface="Courier"/>
              </a:rPr>
              <a:t> with shape (100, 9)</a:t>
            </a:r>
          </a:p>
          <a:p>
            <a:pPr marL="0" indent="0" latinLnBrk="1">
              <a:buNone/>
            </a:pPr>
            <a:r>
              <a:rPr lang="en-US" sz="2700" dirty="0">
                <a:latin typeface="Courier"/>
              </a:rPr>
              <a:t>  Columns:</a:t>
            </a:r>
          </a:p>
          <a:p>
            <a:pPr marL="0" indent="0" latinLnBrk="1">
              <a:buNone/>
            </a:pPr>
            <a:r>
              <a:rPr lang="en-US" sz="2700" dirty="0">
                <a:latin typeface="Courier"/>
              </a:rPr>
              <a:t>   ['Intercept',</a:t>
            </a:r>
          </a:p>
          <a:p>
            <a:pPr marL="0" indent="0" latinLnBrk="1">
              <a:buNone/>
            </a:pPr>
            <a:r>
              <a:rPr lang="en-US" sz="2700" dirty="0">
                <a:latin typeface="Courier"/>
              </a:rPr>
              <a:t>    'C(</a:t>
            </a:r>
            <a:r>
              <a:rPr lang="en-US" sz="2700" dirty="0" err="1">
                <a:latin typeface="Courier"/>
              </a:rPr>
              <a:t>fuel_type</a:t>
            </a:r>
            <a:r>
              <a:rPr lang="en-US" sz="2700" dirty="0">
                <a:latin typeface="Courier"/>
              </a:rPr>
              <a:t>)[</a:t>
            </a:r>
            <a:r>
              <a:rPr lang="en-US" sz="2700" dirty="0" err="1">
                <a:latin typeface="Courier"/>
              </a:rPr>
              <a:t>T.gas</a:t>
            </a:r>
            <a:r>
              <a:rPr lang="en-US" sz="2700" dirty="0">
                <a:latin typeface="Courier"/>
              </a:rPr>
              <a:t>]',</a:t>
            </a:r>
          </a:p>
          <a:p>
            <a:pPr marL="0" indent="0" latinLnBrk="1">
              <a:buNone/>
            </a:pPr>
            <a:r>
              <a:rPr lang="en-US" sz="2700" dirty="0">
                <a:latin typeface="Courier"/>
              </a:rPr>
              <a:t>     'C(aspiration)[</a:t>
            </a:r>
            <a:r>
              <a:rPr lang="en-US" sz="2700" dirty="0" err="1">
                <a:latin typeface="Courier"/>
              </a:rPr>
              <a:t>T.turbo</a:t>
            </a:r>
            <a:r>
              <a:rPr lang="en-US" sz="2700" dirty="0">
                <a:latin typeface="Courier"/>
              </a:rPr>
              <a:t>]',</a:t>
            </a:r>
          </a:p>
          <a:p>
            <a:pPr marL="0" indent="0" latinLnBrk="1">
              <a:buNone/>
            </a:pPr>
            <a:r>
              <a:rPr lang="en-US" sz="2700" dirty="0">
                <a:latin typeface="Courier"/>
              </a:rPr>
              <a:t>     'C(</a:t>
            </a:r>
            <a:r>
              <a:rPr lang="en-US" sz="2700" dirty="0" err="1">
                <a:latin typeface="Courier"/>
              </a:rPr>
              <a:t>drive_wheels</a:t>
            </a:r>
            <a:r>
              <a:rPr lang="en-US" sz="2700" dirty="0">
                <a:latin typeface="Courier"/>
              </a:rPr>
              <a:t>)[</a:t>
            </a:r>
            <a:r>
              <a:rPr lang="en-US" sz="2700" dirty="0" err="1">
                <a:latin typeface="Courier"/>
              </a:rPr>
              <a:t>T.fwd</a:t>
            </a:r>
            <a:r>
              <a:rPr lang="en-US" sz="2700" dirty="0">
                <a:latin typeface="Courier"/>
              </a:rPr>
              <a:t>]',</a:t>
            </a:r>
          </a:p>
          <a:p>
            <a:pPr marL="0" indent="0" latinLnBrk="1">
              <a:buNone/>
            </a:pPr>
            <a:r>
              <a:rPr lang="en-US" sz="2700" dirty="0">
                <a:latin typeface="Courier"/>
              </a:rPr>
              <a:t>     'C(</a:t>
            </a:r>
            <a:r>
              <a:rPr lang="en-US" sz="2700" dirty="0" err="1">
                <a:latin typeface="Courier"/>
              </a:rPr>
              <a:t>drive_wheels</a:t>
            </a:r>
            <a:r>
              <a:rPr lang="en-US" sz="2700" dirty="0">
                <a:latin typeface="Courier"/>
              </a:rPr>
              <a:t>)[</a:t>
            </a:r>
            <a:r>
              <a:rPr lang="en-US" sz="2700" dirty="0" err="1">
                <a:latin typeface="Courier"/>
              </a:rPr>
              <a:t>T.rwd</a:t>
            </a:r>
            <a:r>
              <a:rPr lang="en-US" sz="2700" dirty="0">
                <a:latin typeface="Courier"/>
              </a:rPr>
              <a:t>]',</a:t>
            </a:r>
          </a:p>
          <a:p>
            <a:pPr marL="0" indent="0" latinLnBrk="1">
              <a:buNone/>
            </a:pPr>
            <a:r>
              <a:rPr lang="en-US" sz="2700" dirty="0">
                <a:latin typeface="Courier"/>
              </a:rPr>
              <a:t>     'horsepower',</a:t>
            </a:r>
          </a:p>
          <a:p>
            <a:pPr marL="0" indent="0" latinLnBrk="1">
              <a:buNone/>
            </a:pPr>
            <a:r>
              <a:rPr lang="en-US" sz="2700" dirty="0">
                <a:latin typeface="Courier"/>
              </a:rPr>
              <a:t>     '</a:t>
            </a:r>
            <a:r>
              <a:rPr lang="en-US" sz="2700" dirty="0" err="1">
                <a:latin typeface="Courier"/>
              </a:rPr>
              <a:t>compression_ratio</a:t>
            </a:r>
            <a:r>
              <a:rPr lang="en-US" sz="2700" dirty="0">
                <a:latin typeface="Courier"/>
              </a:rPr>
              <a:t>',</a:t>
            </a:r>
          </a:p>
          <a:p>
            <a:pPr marL="0" indent="0" latinLnBrk="1">
              <a:buNone/>
            </a:pPr>
            <a:r>
              <a:rPr lang="en-US" sz="2700" dirty="0">
                <a:latin typeface="Courier"/>
              </a:rPr>
              <a:t>     '</a:t>
            </a:r>
            <a:r>
              <a:rPr lang="en-US" sz="2700" dirty="0" err="1">
                <a:latin typeface="Courier"/>
              </a:rPr>
              <a:t>curb_weight</a:t>
            </a:r>
            <a:r>
              <a:rPr lang="en-US" sz="2700" dirty="0">
                <a:latin typeface="Courier"/>
              </a:rPr>
              <a:t>',</a:t>
            </a:r>
          </a:p>
          <a:p>
            <a:pPr marL="0" indent="0" latinLnBrk="1">
              <a:buNone/>
            </a:pPr>
            <a:r>
              <a:rPr lang="en-US" sz="2700" dirty="0">
                <a:latin typeface="Courier"/>
              </a:rPr>
              <a:t>     '</a:t>
            </a:r>
            <a:r>
              <a:rPr lang="en-US" sz="2700" dirty="0" err="1">
                <a:latin typeface="Courier"/>
              </a:rPr>
              <a:t>engine_size</a:t>
            </a:r>
            <a:r>
              <a:rPr lang="en-US" sz="2700" dirty="0">
                <a:latin typeface="Courier"/>
              </a:rPr>
              <a:t>']</a:t>
            </a:r>
          </a:p>
          <a:p>
            <a:pPr marL="0" lvl="0" indent="0">
              <a:buNone/>
            </a:pPr>
            <a:endParaRPr lang="en-US" sz="2000" b="1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25441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ED471-C21C-481F-23D8-3567E267F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D5E3-ABA7-B0F0-D714-229F8D96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Ill-Posed Problems</a:t>
            </a:r>
            <a:r>
              <a:rPr lang="en-US" dirty="0"/>
              <a:t> – Example  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B150-0121-5106-90FD-CC0C7608F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1041"/>
            <a:ext cx="3832167" cy="383648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sz="4400" dirty="0"/>
              <a:t>Can compute the model matrix  </a:t>
            </a:r>
          </a:p>
          <a:p>
            <a:pPr marL="0" lvl="0" indent="0">
              <a:buNone/>
            </a:pPr>
            <a:r>
              <a:rPr lang="en-US" sz="2000" dirty="0">
                <a:latin typeface="Courier"/>
              </a:rPr>
              <a:t>&gt; formula = '</a:t>
            </a:r>
            <a:r>
              <a:rPr lang="en-US" sz="2000" dirty="0" err="1">
                <a:latin typeface="Courier"/>
              </a:rPr>
              <a:t>city_mpg</a:t>
            </a:r>
            <a:r>
              <a:rPr lang="en-US" sz="2000" dirty="0">
                <a:latin typeface="Courier"/>
              </a:rPr>
              <a:t> ~ C(</a:t>
            </a:r>
            <a:r>
              <a:rPr lang="en-US" sz="2000" dirty="0" err="1">
                <a:latin typeface="Courier"/>
              </a:rPr>
              <a:t>fuel_type</a:t>
            </a:r>
            <a:r>
              <a:rPr lang="en-US" sz="2000" dirty="0">
                <a:latin typeface="Courier"/>
              </a:rPr>
              <a:t>) + C(aspiration) + C(</a:t>
            </a:r>
            <a:r>
              <a:rPr lang="en-US" sz="2000" dirty="0" err="1">
                <a:latin typeface="Courier"/>
              </a:rPr>
              <a:t>drive_wheels</a:t>
            </a:r>
            <a:r>
              <a:rPr lang="en-US" sz="2000" dirty="0">
                <a:latin typeface="Courier"/>
              </a:rPr>
              <a:t>) + horsepower + </a:t>
            </a:r>
            <a:r>
              <a:rPr lang="en-US" sz="2000" dirty="0" err="1">
                <a:latin typeface="Courier"/>
              </a:rPr>
              <a:t>compression_ratio</a:t>
            </a:r>
            <a:r>
              <a:rPr lang="en-US" sz="2000" dirty="0">
                <a:latin typeface="Courier"/>
              </a:rPr>
              <a:t> + </a:t>
            </a:r>
            <a:r>
              <a:rPr lang="en-US" sz="2000" dirty="0" err="1">
                <a:latin typeface="Courier"/>
              </a:rPr>
              <a:t>curb_weight</a:t>
            </a:r>
            <a:r>
              <a:rPr lang="en-US" sz="2000" dirty="0">
                <a:latin typeface="Courier"/>
              </a:rPr>
              <a:t> + </a:t>
            </a:r>
            <a:r>
              <a:rPr lang="en-US" sz="2000" dirty="0" err="1">
                <a:latin typeface="Courier"/>
              </a:rPr>
              <a:t>engine_size</a:t>
            </a:r>
            <a:r>
              <a:rPr lang="en-US" sz="2000" dirty="0">
                <a:latin typeface="Courier"/>
              </a:rPr>
              <a:t>’</a:t>
            </a:r>
          </a:p>
          <a:p>
            <a:pPr marL="0" lvl="0" indent="0">
              <a:buNone/>
            </a:pPr>
            <a:r>
              <a:rPr lang="en-US" sz="2000" dirty="0">
                <a:latin typeface="Courier"/>
              </a:rPr>
              <a:t>&gt; Y, X = </a:t>
            </a:r>
            <a:r>
              <a:rPr lang="en-US" sz="2000" dirty="0" err="1">
                <a:latin typeface="Courier"/>
              </a:rPr>
              <a:t>dmatrices</a:t>
            </a:r>
            <a:r>
              <a:rPr lang="en-US" sz="2000" dirty="0">
                <a:latin typeface="Courier"/>
              </a:rPr>
              <a:t>(formula, data=</a:t>
            </a:r>
            <a:r>
              <a:rPr lang="en-US" sz="2000" dirty="0" err="1">
                <a:latin typeface="Courier"/>
              </a:rPr>
              <a:t>auto_data_train</a:t>
            </a:r>
            <a:r>
              <a:rPr lang="en-US" sz="20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n-US" sz="2000" dirty="0">
                <a:latin typeface="Courier"/>
              </a:rPr>
              <a:t>&gt; Cor(X)</a:t>
            </a:r>
          </a:p>
          <a:p>
            <a:pPr marL="0" lvl="0" indent="0">
              <a:buNone/>
            </a:pPr>
            <a:endParaRPr lang="en-US" sz="2000" b="1" dirty="0">
              <a:latin typeface="Couri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9DC03-7706-CADA-DB4E-ABB7B7784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232" y="937356"/>
            <a:ext cx="4745765" cy="413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3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05041"/>
                <a:ext cx="8229600" cy="4016770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Representation </a:t>
                </a:r>
                <a:r>
                  <a:rPr lang="en-US" dirty="0"/>
                  <a:t>for linear</a:t>
                </a:r>
                <a:r>
                  <a:rPr dirty="0"/>
                  <a:t> models</a:t>
                </a:r>
              </a:p>
              <a:p>
                <a:pPr lvl="0"/>
                <a:r>
                  <a:rPr dirty="0"/>
                  <a:t>The key representation is the model matrix</a:t>
                </a:r>
                <a:r>
                  <a:rPr lang="en-US" dirty="0"/>
                  <a:t> or design matrix</a:t>
                </a:r>
                <a:endParaRPr dirty="0"/>
              </a:p>
              <a:p>
                <a:pPr lvl="1"/>
                <a:r>
                  <a:rPr dirty="0"/>
                  <a:t>Column of 1s for intercept</a:t>
                </a:r>
              </a:p>
              <a:p>
                <a:pPr lvl="1"/>
                <a:r>
                  <a:rPr dirty="0"/>
                  <a:t>Columns of </a:t>
                </a:r>
                <a:r>
                  <a:rPr lang="en-US" dirty="0"/>
                  <a:t>independent variables</a:t>
                </a:r>
                <a:r>
                  <a:rPr dirty="0"/>
                  <a:t> or predictor</a:t>
                </a:r>
                <a:r>
                  <a:rPr lang="en-US" dirty="0"/>
                  <a:t>s</a:t>
                </a: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⋮, ⋮, ⋮, ⋮, ⋮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Categorical columns are one-hot-encoded</a:t>
                </a:r>
              </a:p>
              <a:p>
                <a:pPr lvl="1"/>
                <a:r>
                  <a:rPr lang="en-US" dirty="0"/>
                  <a:t>With intercept, use method of contrasts </a:t>
                </a:r>
              </a:p>
              <a:p>
                <a:pPr lvl="1"/>
                <a:r>
                  <a:rPr lang="en-US" dirty="0"/>
                  <a:t>Without intercept, coefficient for each level of variable 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05041"/>
                <a:ext cx="8229600" cy="4016770"/>
              </a:xfrm>
              <a:blipFill>
                <a:blip r:embed="rId2"/>
                <a:stretch>
                  <a:fillRect l="-963" t="-2580" b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F41B0-7E78-80F1-58BA-CC00424B1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1928-926F-29B8-115C-A3613623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Ill-Posed Problems</a:t>
            </a:r>
            <a:r>
              <a:rPr lang="en-US" dirty="0"/>
              <a:t> – Example  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351E-8A12-5837-8387-D7E5B95AD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1040"/>
            <a:ext cx="8229600" cy="3953097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Evaluate the square covariance matrix and eigenvalues</a:t>
            </a:r>
          </a:p>
          <a:p>
            <a:pPr marL="0" lvl="0" indent="0">
              <a:buNone/>
            </a:pPr>
            <a:r>
              <a:rPr lang="en-US" sz="1500" dirty="0">
                <a:latin typeface="Courier"/>
              </a:rPr>
              <a:t>&gt; </a:t>
            </a:r>
            <a:r>
              <a:rPr lang="en-US" sz="1500" dirty="0" err="1">
                <a:latin typeface="Courier"/>
              </a:rPr>
              <a:t>cov_X</a:t>
            </a:r>
            <a:endParaRPr lang="en-US" sz="1500" dirty="0">
              <a:latin typeface="Courier"/>
            </a:endParaRPr>
          </a:p>
          <a:p>
            <a:pPr marL="0" indent="0" latinLnBrk="1">
              <a:buNone/>
            </a:pPr>
            <a:r>
              <a:rPr lang="en-US" sz="1500" dirty="0"/>
              <a:t>array([[11.14,  9.89,  2.11,  6.  ,  4.44,  1.39,  0.24,  0.56,  1.14],</a:t>
            </a:r>
          </a:p>
          <a:p>
            <a:pPr marL="0" indent="0" latinLnBrk="1">
              <a:buNone/>
            </a:pPr>
            <a:r>
              <a:rPr lang="en-US" sz="1500" dirty="0"/>
              <a:t>       [ 9.89,  9.92,  1.44,  5.44,  3.78,  2.13, -3.3 , -0.09,  1.  ],</a:t>
            </a:r>
          </a:p>
          <a:p>
            <a:pPr marL="0" indent="0" latinLnBrk="1">
              <a:buNone/>
            </a:pPr>
            <a:r>
              <a:rPr lang="en-US" sz="1500" dirty="0"/>
              <a:t>       [ 2.11,  1.44,  2.14,  0.89,  1.  ,  1.03,  0.98,  1.22,  0.4 ],</a:t>
            </a:r>
          </a:p>
          <a:p>
            <a:pPr marL="0" indent="0" latinLnBrk="1">
              <a:buNone/>
            </a:pPr>
            <a:r>
              <a:rPr lang="en-US" sz="1500" dirty="0"/>
              <a:t>       [ 6.  ,  5.44,  0.89,  6.03,  0.  , -2.56, -0.04, -3.4 , -2.81],</a:t>
            </a:r>
          </a:p>
          <a:p>
            <a:pPr marL="0" indent="0" latinLnBrk="1">
              <a:buNone/>
            </a:pPr>
            <a:r>
              <a:rPr lang="en-US" sz="1500" dirty="0"/>
              <a:t>       [ 4.44,  3.78,  1.  ,  0.  ,  4.48,  4.14,  0.58,  4.05,  4.24],</a:t>
            </a:r>
          </a:p>
          <a:p>
            <a:pPr marL="0" indent="0" latinLnBrk="1">
              <a:buNone/>
            </a:pPr>
            <a:r>
              <a:rPr lang="en-US" sz="1500" dirty="0"/>
              <a:t>       [ 1.39,  2.13,  1.03, -2.56,  4.14, 14.01, -3.23,  9.4 , 11.68],</a:t>
            </a:r>
          </a:p>
          <a:p>
            <a:pPr marL="0" indent="0" latinLnBrk="1">
              <a:buNone/>
            </a:pPr>
            <a:r>
              <a:rPr lang="en-US" sz="1500" dirty="0"/>
              <a:t>       [ 0.24, -3.3 ,  0.98, -0.04,  0.58, -3.23, 11.8 ,  1.27, -0.17],</a:t>
            </a:r>
          </a:p>
          <a:p>
            <a:pPr marL="0" indent="0" latinLnBrk="1">
              <a:buNone/>
            </a:pPr>
            <a:r>
              <a:rPr lang="en-US" sz="1500" dirty="0"/>
              <a:t>       [ 0.56, -0.09,  1.22, -3.4 ,  4.05,  9.4 ,  1.27, 11.47, 10.45],</a:t>
            </a:r>
          </a:p>
          <a:p>
            <a:pPr marL="0" indent="0" latinLnBrk="1">
              <a:buNone/>
            </a:pPr>
            <a:r>
              <a:rPr lang="en-US" sz="1500" dirty="0"/>
              <a:t>       [ 1.14,  1.  ,  0.4 , -2.81,  4.24, 11.68, -0.17, 10.45, 13.19]])</a:t>
            </a:r>
          </a:p>
          <a:p>
            <a:pPr marL="0" indent="0" latinLnBrk="1">
              <a:buNone/>
            </a:pPr>
            <a:r>
              <a:rPr lang="en-US" sz="1500" dirty="0"/>
              <a:t>&gt; eigenvalues</a:t>
            </a:r>
          </a:p>
          <a:p>
            <a:pPr marL="0" indent="0">
              <a:buNone/>
            </a:pPr>
            <a:r>
              <a:rPr lang="en-US" sz="1500" dirty="0"/>
              <a:t>array([37.12, 25.61, 13.43,  2.9 ,  2.19,  1.94,  0.71,  0.26,  0.04])</a:t>
            </a:r>
          </a:p>
          <a:p>
            <a:pPr marL="0" indent="0">
              <a:buNone/>
            </a:pPr>
            <a:endParaRPr lang="en-US" sz="1700" dirty="0">
              <a:latin typeface="+mj-lt"/>
            </a:endParaRPr>
          </a:p>
          <a:p>
            <a:pPr marL="0" indent="0">
              <a:buNone/>
            </a:pPr>
            <a:r>
              <a:rPr lang="en-US" sz="1700" dirty="0">
                <a:latin typeface="+mj-lt"/>
              </a:rPr>
              <a:t>The condition number = 4120.9 </a:t>
            </a:r>
          </a:p>
        </p:txBody>
      </p:sp>
    </p:spTree>
    <p:extLst>
      <p:ext uri="{BB962C8B-B14F-4D97-AF65-F5344CB8AC3E}">
        <p14:creationId xmlns:p14="http://schemas.microsoft.com/office/powerpoint/2010/main" val="2745949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28A7B-996C-AD58-1CD4-413F7042D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354B4-86CA-1AA4-2BCE-1D952DC67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L2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826028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L2 regularization </a:t>
                </a:r>
                <a:r>
                  <a:rPr dirty="0"/>
                  <a:t>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dirty="0"/>
              </a:p>
              <a:p>
                <a:pPr lvl="0"/>
                <a:r>
                  <a:rPr dirty="0"/>
                  <a:t>Recall</a:t>
                </a:r>
                <a:r>
                  <a:rPr lang="en-US" dirty="0"/>
                  <a:t> the standard form of the OLS equations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 </a:t>
                </a:r>
                <a:r>
                  <a:rPr b="1" dirty="0"/>
                  <a:t>normal equations provide a solution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This solution requires finding the inverse of the covariance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dirty="0"/>
              </a:p>
              <a:p>
                <a:pPr lvl="1"/>
                <a:r>
                  <a:rPr dirty="0"/>
                  <a:t>But this inverse </a:t>
                </a:r>
                <a:r>
                  <a:rPr lang="en-US" dirty="0"/>
                  <a:t>is</a:t>
                </a:r>
                <a:r>
                  <a:rPr dirty="0"/>
                  <a:t> unstable </a:t>
                </a:r>
                <a:r>
                  <a:rPr lang="en-US" dirty="0"/>
                  <a:t>if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≈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In mathematical terminology we say the problem is </a:t>
                </a:r>
                <a:r>
                  <a:rPr b="1" dirty="0"/>
                  <a:t>ill-posed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  <a:blipFill>
                <a:blip r:embed="rId2"/>
                <a:stretch>
                  <a:fillRect l="-963" t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7280"/>
                <a:ext cx="8229600" cy="3778135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L2 regularization 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ar-AE" dirty="0"/>
              </a:p>
              <a:p>
                <a:r>
                  <a:rPr lang="en-US" dirty="0"/>
                  <a:t>We can add a </a:t>
                </a:r>
                <a:r>
                  <a:rPr lang="en-US" b="1" dirty="0"/>
                  <a:t>bias term</a:t>
                </a:r>
                <a:r>
                  <a:rPr lang="en-US" dirty="0"/>
                  <a:t> the </a:t>
                </a:r>
                <a:r>
                  <a:rPr lang="en-US" b="1" dirty="0"/>
                  <a:t>L2 or Euclidean norm</a:t>
                </a:r>
                <a:r>
                  <a:rPr lang="en-US" dirty="0"/>
                  <a:t> minimization problem: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Where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identity matrix</a:t>
                </a:r>
              </a:p>
              <a:p>
                <a:pPr marL="342900" lvl="1" indent="0">
                  <a:buNone/>
                </a:pPr>
                <a:r>
                  <a:rPr lang="en-US" dirty="0"/>
                  <a:t>The L2 norm of the coefficient vector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7280"/>
                <a:ext cx="8229600" cy="3778135"/>
              </a:xfrm>
              <a:blipFill>
                <a:blip r:embed="rId2"/>
                <a:stretch>
                  <a:fillRect l="-741" t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12918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understand this relationship?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Adds constant along the diagonal of the covariance matrix</a:t>
                </a:r>
              </a:p>
              <a:p>
                <a:pPr lvl="1"/>
                <a:r>
                  <a:rPr lang="en-US" dirty="0"/>
                  <a:t>This creates a so called </a:t>
                </a:r>
                <a:r>
                  <a:rPr lang="en-US" b="1" dirty="0"/>
                  <a:t>ridge</a:t>
                </a:r>
                <a:r>
                  <a:rPr lang="en-US" dirty="0"/>
                  <a:t> in the covariance,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𝑐𝑜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𝑟𝑒𝑔𝑢𝑙𝑎𝑟𝑖𝑧𝑒𝑑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Leads to the term </a:t>
                </a:r>
                <a:r>
                  <a:rPr lang="en-US" b="1" dirty="0"/>
                  <a:t>ridge regression</a:t>
                </a:r>
              </a:p>
              <a:p>
                <a:pPr lvl="0"/>
                <a:r>
                  <a:rPr lang="en-US" dirty="0"/>
                  <a:t>Constrain the L2 norm values of the model coefficients using the </a:t>
                </a:r>
                <a:r>
                  <a:rPr lang="en-US" b="1" dirty="0"/>
                  <a:t>penalty term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more bias but lover variance</a:t>
                </a:r>
              </a:p>
              <a:p>
                <a:pPr lvl="1"/>
                <a:r>
                  <a:rPr lang="en-US" dirty="0"/>
                  <a:t>Larger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makes the inverse of the covariance more stable</a:t>
                </a:r>
              </a:p>
              <a:p>
                <a:pPr lvl="0"/>
                <a:r>
                  <a:rPr lang="en-US" dirty="0"/>
                  <a:t>L2 regularization is a </a:t>
                </a:r>
                <a:r>
                  <a:rPr lang="en-US" b="1" dirty="0"/>
                  <a:t>soft constraint</a:t>
                </a:r>
                <a:r>
                  <a:rPr lang="en-US" dirty="0"/>
                  <a:t> on the model coefficients</a:t>
                </a:r>
              </a:p>
              <a:p>
                <a:pPr lvl="1"/>
                <a:r>
                  <a:rPr lang="en-US" dirty="0"/>
                  <a:t>Even smallest coefficients are not driven to 0</a:t>
                </a:r>
              </a:p>
              <a:p>
                <a:pPr lvl="1"/>
                <a:r>
                  <a:rPr lang="en-US" dirty="0"/>
                  <a:t>Coefficients can grow in value, but under the constraint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12918"/>
              </a:xfrm>
              <a:blipFill>
                <a:blip r:embed="rId2"/>
                <a:stretch>
                  <a:fillRect l="-741" t="-2530" b="-1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Eigen-decomposition of the regularized covariance matrix: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inverse regularized covariance matrix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With any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, the inverse eigenvalues of the inverse covariance matrix are bounded</a:t>
                </a:r>
              </a:p>
              <a:p>
                <a:pPr marL="0" lvl="0" indent="0">
                  <a:buNone/>
                </a:pPr>
                <a:r>
                  <a:rPr dirty="0"/>
                  <a:t>Increasing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 increases bias, but increases the stability of the inverse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00150"/>
                <a:ext cx="4056612" cy="3787485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L2 regularization 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dirty="0"/>
              </a:p>
              <a:p>
                <a:pPr lvl="0"/>
                <a:r>
                  <a:rPr dirty="0"/>
                  <a:t>The norm of the coefficient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dirty="0"/>
                  <a:t>, is constrained</a:t>
                </a:r>
                <a:endParaRPr lang="en-US" dirty="0"/>
              </a:p>
              <a:p>
                <a:r>
                  <a:rPr lang="en-US" dirty="0"/>
                  <a:t>As one coefficient value increases another must decrease</a:t>
                </a:r>
              </a:p>
              <a:p>
                <a:r>
                  <a:rPr lang="en-US" dirty="0"/>
                  <a:t>L2 regularization is a </a:t>
                </a:r>
                <a:r>
                  <a:rPr lang="en-US" b="1" dirty="0"/>
                  <a:t>soft constraint</a:t>
                </a:r>
                <a:r>
                  <a:rPr lang="en-US" dirty="0"/>
                  <a:t> on parameter values</a:t>
                </a:r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00150"/>
                <a:ext cx="4056612" cy="3787485"/>
              </a:xfrm>
              <a:blipFill>
                <a:blip r:embed="rId2"/>
                <a:stretch>
                  <a:fillRect l="-1955" t="-2093" r="-902" b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L2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17553" y="1421476"/>
            <a:ext cx="4684883" cy="257498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821382" y="3984047"/>
            <a:ext cx="4222865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L2 norm constraint of model coefficients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L2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7652"/>
            <a:ext cx="8229600" cy="414805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200" dirty="0"/>
              <a:t>Example: Increasing constraint on model coefficients with larger L2 regularization hyperparameter</a:t>
            </a:r>
          </a:p>
          <a:p>
            <a:pPr lvl="0" indent="0">
              <a:buNone/>
            </a:pPr>
            <a:r>
              <a:rPr sz="1200" b="1" dirty="0">
                <a:solidFill>
                  <a:srgbClr val="007020"/>
                </a:solidFill>
                <a:latin typeface="Courier"/>
              </a:rPr>
              <a:t>def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regularized_coefs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df_train</a:t>
            </a:r>
            <a:r>
              <a:rPr sz="1200" dirty="0">
                <a:latin typeface="Courier"/>
              </a:rPr>
              <a:t>, </a:t>
            </a:r>
            <a:r>
              <a:rPr sz="1200" dirty="0" err="1">
                <a:latin typeface="Courier"/>
              </a:rPr>
              <a:t>df_test</a:t>
            </a:r>
            <a:r>
              <a:rPr sz="1200" dirty="0">
                <a:latin typeface="Courier"/>
              </a:rPr>
              <a:t>, alphas, L1_wt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solidFill>
                  <a:srgbClr val="40A070"/>
                </a:solidFill>
                <a:latin typeface="Courier"/>
              </a:rPr>
              <a:t>0.0</a:t>
            </a:r>
            <a:r>
              <a:rPr sz="1200" dirty="0">
                <a:latin typeface="Courier"/>
              </a:rPr>
              <a:t>, </a:t>
            </a:r>
            <a:r>
              <a:rPr sz="1200" dirty="0" err="1">
                <a:latin typeface="Courier"/>
              </a:rPr>
              <a:t>n_coefs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solidFill>
                  <a:srgbClr val="40A070"/>
                </a:solidFill>
                <a:latin typeface="Courier"/>
              </a:rPr>
              <a:t>8</a:t>
            </a:r>
            <a:r>
              <a:rPr sz="1200" dirty="0">
                <a:latin typeface="Courier"/>
              </a:rPr>
              <a:t>,</a:t>
            </a:r>
            <a:br>
              <a:rPr sz="1200" dirty="0"/>
            </a:br>
            <a:r>
              <a:rPr sz="1200" dirty="0">
                <a:latin typeface="Courier"/>
              </a:rPr>
              <a:t>                      formula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4070A0"/>
                </a:solidFill>
                <a:latin typeface="Courier"/>
              </a:rPr>
              <a:t>'</a:t>
            </a:r>
            <a:r>
              <a:rPr sz="1200" dirty="0" err="1">
                <a:solidFill>
                  <a:srgbClr val="4070A0"/>
                </a:solidFill>
                <a:latin typeface="Courier"/>
              </a:rPr>
              <a:t>socst_zero_mean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~ C(</a:t>
            </a:r>
            <a:r>
              <a:rPr sz="1200" dirty="0" err="1">
                <a:solidFill>
                  <a:srgbClr val="4070A0"/>
                </a:solidFill>
                <a:latin typeface="Courier"/>
              </a:rPr>
              <a:t>ses</a:t>
            </a:r>
            <a:r>
              <a:rPr sz="1200" dirty="0">
                <a:solidFill>
                  <a:srgbClr val="4070A0"/>
                </a:solidFill>
                <a:latin typeface="Courier"/>
              </a:rPr>
              <a:t>)*C(prog)'</a:t>
            </a:r>
            <a:r>
              <a:rPr sz="1200" dirty="0">
                <a:latin typeface="Courier"/>
              </a:rPr>
              <a:t>, </a:t>
            </a:r>
            <a:br>
              <a:rPr sz="1200" dirty="0"/>
            </a:br>
            <a:r>
              <a:rPr sz="1200" dirty="0">
                <a:latin typeface="Courier"/>
              </a:rPr>
              <a:t>                      label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solidFill>
                  <a:srgbClr val="4070A0"/>
                </a:solidFill>
                <a:latin typeface="Courier"/>
              </a:rPr>
              <a:t>'</a:t>
            </a:r>
            <a:r>
              <a:rPr sz="1200" dirty="0" err="1">
                <a:solidFill>
                  <a:srgbClr val="4070A0"/>
                </a:solidFill>
                <a:latin typeface="Courier"/>
              </a:rPr>
              <a:t>socst_zero_mean</a:t>
            </a:r>
            <a:r>
              <a:rPr sz="1200" dirty="0">
                <a:solidFill>
                  <a:srgbClr val="4070A0"/>
                </a:solidFill>
                <a:latin typeface="Courier"/>
              </a:rPr>
              <a:t>'</a:t>
            </a:r>
            <a:r>
              <a:rPr sz="1200" dirty="0">
                <a:latin typeface="Courier"/>
              </a:rPr>
              <a:t>):</a:t>
            </a:r>
            <a:br>
              <a:rPr sz="1200" dirty="0"/>
            </a:br>
            <a:r>
              <a:rPr sz="1200" dirty="0">
                <a:latin typeface="Courier"/>
              </a:rPr>
              <a:t>    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'''Function that computes a linear model for each value of the regularization </a:t>
            </a:r>
            <a:br>
              <a:rPr sz="1200" dirty="0"/>
            </a:br>
            <a:r>
              <a:rPr sz="1200" i="1" dirty="0">
                <a:solidFill>
                  <a:srgbClr val="60A0B0"/>
                </a:solidFill>
                <a:latin typeface="Courier"/>
              </a:rPr>
              <a:t>    parameter alpha and returns an array of the coefficient values. The L1_wt </a:t>
            </a:r>
            <a:br>
              <a:rPr sz="1200" dirty="0"/>
            </a:br>
            <a:r>
              <a:rPr sz="1200" i="1" dirty="0">
                <a:solidFill>
                  <a:srgbClr val="60A0B0"/>
                </a:solidFill>
                <a:latin typeface="Courier"/>
              </a:rPr>
              <a:t>    determines the trade-off between L1 and L2 regularization'''</a:t>
            </a:r>
            <a:br>
              <a:rPr sz="1200" dirty="0"/>
            </a:br>
            <a:r>
              <a:rPr sz="1200" dirty="0">
                <a:latin typeface="Courier"/>
              </a:rPr>
              <a:t>    </a:t>
            </a:r>
            <a:r>
              <a:rPr sz="1200" dirty="0" err="1">
                <a:latin typeface="Courier"/>
              </a:rPr>
              <a:t>coefs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np.zeros</a:t>
            </a:r>
            <a:r>
              <a:rPr sz="1200" dirty="0">
                <a:latin typeface="Courier"/>
              </a:rPr>
              <a:t>((</a:t>
            </a:r>
            <a:r>
              <a:rPr sz="1200"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sz="1200" dirty="0">
                <a:latin typeface="Courier"/>
              </a:rPr>
              <a:t>(alphas),</a:t>
            </a:r>
            <a:r>
              <a:rPr sz="1200" dirty="0" err="1">
                <a:latin typeface="Courier"/>
              </a:rPr>
              <a:t>n_coefs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+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</a:t>
            </a:r>
            <a:r>
              <a:rPr sz="1200" dirty="0">
                <a:latin typeface="Courier"/>
              </a:rPr>
              <a:t>))</a:t>
            </a:r>
            <a:br>
              <a:rPr sz="1200" dirty="0"/>
            </a:br>
            <a:r>
              <a:rPr sz="1200" dirty="0">
                <a:latin typeface="Courier"/>
              </a:rPr>
              <a:t>    </a:t>
            </a:r>
            <a:r>
              <a:rPr sz="1200" dirty="0" err="1">
                <a:latin typeface="Courier"/>
              </a:rPr>
              <a:t>MSE_train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 []</a:t>
            </a:r>
            <a:br>
              <a:rPr sz="1200" dirty="0"/>
            </a:br>
            <a:r>
              <a:rPr sz="1200" dirty="0">
                <a:latin typeface="Courier"/>
              </a:rPr>
              <a:t>    </a:t>
            </a:r>
            <a:r>
              <a:rPr sz="1200" dirty="0" err="1">
                <a:latin typeface="Courier"/>
              </a:rPr>
              <a:t>MSE_test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 []</a:t>
            </a:r>
            <a:br>
              <a:rPr sz="1200" dirty="0"/>
            </a:br>
            <a:r>
              <a:rPr sz="1200" dirty="0">
                <a:latin typeface="Courier"/>
              </a:rPr>
              <a:t>   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i,alpha</a:t>
            </a:r>
            <a:r>
              <a:rPr sz="1200" dirty="0">
                <a:latin typeface="Courier"/>
              </a:rPr>
              <a:t>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008000"/>
                </a:solidFill>
                <a:latin typeface="Courier"/>
              </a:rPr>
              <a:t>enumerate</a:t>
            </a:r>
            <a:r>
              <a:rPr sz="1200" dirty="0">
                <a:latin typeface="Courier"/>
              </a:rPr>
              <a:t>(alphas):</a:t>
            </a:r>
            <a:br>
              <a:rPr sz="1200" dirty="0"/>
            </a:br>
            <a:r>
              <a:rPr sz="1200" dirty="0">
                <a:latin typeface="Courier"/>
              </a:rPr>
              <a:t>        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## First compute the training MSE</a:t>
            </a:r>
            <a:br>
              <a:rPr sz="1200" dirty="0"/>
            </a:br>
            <a:r>
              <a:rPr sz="1200" dirty="0">
                <a:latin typeface="Courier"/>
              </a:rPr>
              <a:t>        </a:t>
            </a:r>
            <a:r>
              <a:rPr sz="1200" dirty="0" err="1">
                <a:latin typeface="Courier"/>
              </a:rPr>
              <a:t>temp_mod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smf.ols</a:t>
            </a:r>
            <a:r>
              <a:rPr sz="1200" dirty="0">
                <a:latin typeface="Courier"/>
              </a:rPr>
              <a:t>(formula, data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 err="1">
                <a:latin typeface="Courier"/>
              </a:rPr>
              <a:t>df_train</a:t>
            </a:r>
            <a:r>
              <a:rPr sz="1200" dirty="0">
                <a:latin typeface="Courier"/>
              </a:rPr>
              <a:t>).</a:t>
            </a:r>
            <a:r>
              <a:rPr sz="1200" dirty="0" err="1">
                <a:latin typeface="Courier"/>
              </a:rPr>
              <a:t>fit_regularized</a:t>
            </a:r>
            <a:r>
              <a:rPr sz="1200" dirty="0">
                <a:latin typeface="Courier"/>
              </a:rPr>
              <a:t>(alpha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alpha,L1_wt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L1_wt)</a:t>
            </a:r>
            <a:br>
              <a:rPr sz="1200" dirty="0"/>
            </a:br>
            <a:r>
              <a:rPr sz="1200" dirty="0">
                <a:latin typeface="Courier"/>
              </a:rPr>
              <a:t>        </a:t>
            </a:r>
            <a:r>
              <a:rPr sz="1200" dirty="0" err="1">
                <a:latin typeface="Courier"/>
              </a:rPr>
              <a:t>coefs</a:t>
            </a:r>
            <a:r>
              <a:rPr sz="1200" dirty="0">
                <a:latin typeface="Courier"/>
              </a:rPr>
              <a:t>[</a:t>
            </a:r>
            <a:r>
              <a:rPr sz="1200" dirty="0" err="1">
                <a:latin typeface="Courier"/>
              </a:rPr>
              <a:t>i</a:t>
            </a:r>
            <a:r>
              <a:rPr sz="1200" dirty="0">
                <a:latin typeface="Courier"/>
              </a:rPr>
              <a:t>,:]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temp_mod.params</a:t>
            </a:r>
            <a:br>
              <a:rPr sz="1200" dirty="0"/>
            </a:br>
            <a:r>
              <a:rPr sz="1200" dirty="0">
                <a:latin typeface="Courier"/>
              </a:rPr>
              <a:t>        </a:t>
            </a:r>
            <a:r>
              <a:rPr sz="1200" dirty="0" err="1">
                <a:latin typeface="Courier"/>
              </a:rPr>
              <a:t>MSE_train.append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np.mean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np.square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df_train</a:t>
            </a:r>
            <a:r>
              <a:rPr sz="1200" dirty="0">
                <a:latin typeface="Courier"/>
              </a:rPr>
              <a:t>[label]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-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temp_mod.predict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df_train</a:t>
            </a:r>
            <a:r>
              <a:rPr sz="1200" dirty="0">
                <a:latin typeface="Courier"/>
              </a:rPr>
              <a:t>))))</a:t>
            </a:r>
            <a:br>
              <a:rPr sz="1200" dirty="0"/>
            </a:br>
            <a:r>
              <a:rPr sz="1200" dirty="0">
                <a:latin typeface="Courier"/>
              </a:rPr>
              <a:t>        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## Then compute the test MSE</a:t>
            </a:r>
            <a:br>
              <a:rPr sz="1200" dirty="0"/>
            </a:br>
            <a:r>
              <a:rPr sz="1200" dirty="0">
                <a:latin typeface="Courier"/>
              </a:rPr>
              <a:t>        </a:t>
            </a:r>
            <a:r>
              <a:rPr sz="1200" dirty="0" err="1">
                <a:latin typeface="Courier"/>
              </a:rPr>
              <a:t>MSE_test.append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np.mean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np.square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df_test</a:t>
            </a:r>
            <a:r>
              <a:rPr sz="1200" dirty="0">
                <a:latin typeface="Courier"/>
              </a:rPr>
              <a:t>[label]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-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temp_mod.predict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df_test</a:t>
            </a:r>
            <a:r>
              <a:rPr sz="1200" dirty="0">
                <a:latin typeface="Courier"/>
              </a:rPr>
              <a:t>))))</a:t>
            </a:r>
            <a:br>
              <a:rPr sz="1200" dirty="0"/>
            </a:br>
            <a:r>
              <a:rPr sz="1200" dirty="0">
                <a:latin typeface="Courier"/>
              </a:rPr>
              <a:t>        </a:t>
            </a:r>
            <a:br>
              <a:rPr sz="1200" dirty="0"/>
            </a:br>
            <a:r>
              <a:rPr sz="1200" dirty="0">
                <a:latin typeface="Courier"/>
              </a:rPr>
              <a:t>   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coefs</a:t>
            </a:r>
            <a:r>
              <a:rPr sz="1200" dirty="0">
                <a:latin typeface="Courier"/>
              </a:rPr>
              <a:t>, </a:t>
            </a:r>
            <a:r>
              <a:rPr sz="1200" dirty="0" err="1">
                <a:latin typeface="Courier"/>
              </a:rPr>
              <a:t>MSE_train</a:t>
            </a:r>
            <a:r>
              <a:rPr sz="1200" dirty="0">
                <a:latin typeface="Courier"/>
              </a:rPr>
              <a:t>, </a:t>
            </a:r>
            <a:r>
              <a:rPr sz="1200" dirty="0" err="1">
                <a:latin typeface="Courier"/>
              </a:rPr>
              <a:t>MSE_test</a:t>
            </a:r>
            <a:br>
              <a:rPr sz="1200" dirty="0"/>
            </a:br>
            <a:br>
              <a:rPr sz="1200" dirty="0"/>
            </a:br>
            <a:r>
              <a:rPr sz="1200" dirty="0">
                <a:latin typeface="Courier"/>
              </a:rPr>
              <a:t>alphas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np.arange</a:t>
            </a:r>
            <a:r>
              <a:rPr sz="1200" dirty="0">
                <a:latin typeface="Courier"/>
              </a:rPr>
              <a:t>(</a:t>
            </a:r>
            <a:r>
              <a:rPr sz="1200" dirty="0">
                <a:solidFill>
                  <a:srgbClr val="40A070"/>
                </a:solidFill>
                <a:latin typeface="Courier"/>
              </a:rPr>
              <a:t>0.0</a:t>
            </a:r>
            <a:r>
              <a:rPr sz="1200" dirty="0">
                <a:latin typeface="Courier"/>
              </a:rPr>
              <a:t>,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0.3</a:t>
            </a:r>
            <a:r>
              <a:rPr sz="1200" dirty="0">
                <a:latin typeface="Courier"/>
              </a:rPr>
              <a:t>, step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0.003</a:t>
            </a:r>
            <a:r>
              <a:rPr sz="1200" dirty="0">
                <a:latin typeface="Courier"/>
              </a:rPr>
              <a:t>)   </a:t>
            </a:r>
            <a:br>
              <a:rPr sz="1200" dirty="0"/>
            </a:br>
            <a:r>
              <a:rPr sz="1200" dirty="0">
                <a:latin typeface="Courier"/>
              </a:rPr>
              <a:t>Betas, </a:t>
            </a:r>
            <a:r>
              <a:rPr sz="1200" dirty="0" err="1">
                <a:latin typeface="Courier"/>
              </a:rPr>
              <a:t>MSE_test</a:t>
            </a:r>
            <a:r>
              <a:rPr sz="1200" dirty="0">
                <a:latin typeface="Courier"/>
              </a:rPr>
              <a:t>, </a:t>
            </a:r>
            <a:r>
              <a:rPr sz="1200" dirty="0" err="1">
                <a:latin typeface="Courier"/>
              </a:rPr>
              <a:t>MSE_train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regularized_coefs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test_scores_train</a:t>
            </a:r>
            <a:r>
              <a:rPr sz="1200" dirty="0">
                <a:latin typeface="Courier"/>
              </a:rPr>
              <a:t>, </a:t>
            </a:r>
            <a:r>
              <a:rPr sz="1200" dirty="0" err="1">
                <a:latin typeface="Courier"/>
              </a:rPr>
              <a:t>test_scores_test</a:t>
            </a:r>
            <a:r>
              <a:rPr sz="1200" dirty="0">
                <a:latin typeface="Courier"/>
              </a:rPr>
              <a:t>, alphas)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96101" cy="559984"/>
          </a:xfrm>
        </p:spPr>
        <p:txBody>
          <a:bodyPr>
            <a:normAutofit fontScale="90000"/>
          </a:bodyPr>
          <a:lstStyle/>
          <a:p>
            <a:pPr marL="0" lvl="0" indent="0" algn="ctr">
              <a:buNone/>
            </a:pPr>
            <a:r>
              <a:rPr sz="3200" dirty="0"/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918299"/>
                <a:ext cx="8296101" cy="12887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sz="2000" dirty="0"/>
                  <a:t>Example: </a:t>
                </a:r>
                <a:r>
                  <a:rPr lang="en-US" sz="2000" dirty="0"/>
                  <a:t>Effect of increasing the regularization parameter  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Increased constraint on model parameters as </a:t>
                </a:r>
                <a:r>
                  <a:rPr sz="2000" dirty="0"/>
                  <a:t>L2 regularization hyperparameter</a:t>
                </a:r>
                <a:r>
                  <a:rPr lang="en-US" sz="2000" dirty="0"/>
                  <a:t> increases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Select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that minimizes test error metric, or other metric  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918299"/>
                <a:ext cx="8296101" cy="1288764"/>
              </a:xfrm>
              <a:blipFill>
                <a:blip r:embed="rId2"/>
                <a:stretch>
                  <a:fillRect l="-661" t="-4739" r="-441" b="-5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6271198-6013-D9FB-6726-DA297CF4E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12" y="2252783"/>
            <a:ext cx="6213763" cy="28432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Models with nonlinear response have non-Normal distributions</a:t>
            </a:r>
          </a:p>
          <a:p>
            <a:pPr lvl="0"/>
            <a:r>
              <a:rPr dirty="0"/>
              <a:t>The generalized linear model accommodates nonlinear response distributions</a:t>
            </a:r>
          </a:p>
          <a:p>
            <a:pPr lvl="0"/>
            <a:r>
              <a:rPr dirty="0"/>
              <a:t>Link function transforms to linear model</a:t>
            </a:r>
          </a:p>
          <a:p>
            <a:pPr lvl="1"/>
            <a:r>
              <a:rPr dirty="0"/>
              <a:t>Inverse link function transforms from Normal distribution to response distribution</a:t>
            </a:r>
          </a:p>
          <a:p>
            <a:pPr lvl="0"/>
            <a:r>
              <a:rPr dirty="0"/>
              <a:t>Evaluating Binomial response models</a:t>
            </a:r>
          </a:p>
          <a:p>
            <a:pPr lvl="1"/>
            <a:r>
              <a:rPr dirty="0"/>
              <a:t>Confusion matrix organizes</a:t>
            </a:r>
            <a:r>
              <a:rPr lang="en-US" dirty="0"/>
              <a:t> outcomes</a:t>
            </a:r>
            <a:endParaRPr dirty="0"/>
          </a:p>
          <a:p>
            <a:pPr lvl="1"/>
            <a:r>
              <a:rPr dirty="0"/>
              <a:t>Compute metrics from confusion matrix</a:t>
            </a:r>
          </a:p>
          <a:p>
            <a:pPr lvl="1"/>
            <a:r>
              <a:rPr dirty="0"/>
              <a:t>Use multiple evaluation criteria</a:t>
            </a:r>
          </a:p>
          <a:p>
            <a:pPr lvl="0"/>
            <a:r>
              <a:rPr dirty="0"/>
              <a:t>Compare model performance with deviance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EAA4A-FDC0-F1B4-83AB-694258D57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03C84-393C-CC77-61FF-AE5ECB50D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L1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222285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46169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L1 norm provides regularization with different properties</a:t>
                </a:r>
              </a:p>
              <a:p>
                <a:pPr lvl="0"/>
                <a:r>
                  <a:rPr lang="en-US" dirty="0"/>
                  <a:t>Constrain the model parameters using the L1 norm: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This form looks a lot like the L2 regularization formulation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L1 norm: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ar-AE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ar-AE" sz="2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sz="2200" dirty="0"/>
                  <a:t> </a:t>
                </a:r>
                <a:r>
                  <a:rPr lang="en-US" sz="2200" dirty="0"/>
                  <a:t>is the absolute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sz="2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2200" dirty="0"/>
                  <a:t>.</a:t>
                </a:r>
                <a:endParaRPr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46169"/>
              </a:xfrm>
              <a:blipFill>
                <a:blip r:embed="rId2"/>
                <a:stretch>
                  <a:fillRect l="-963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What are the properties of the L1 regularization</a:t>
            </a:r>
            <a:r>
              <a:rPr lang="en-US" dirty="0"/>
              <a:t>?</a:t>
            </a:r>
            <a:endParaRPr dirty="0"/>
          </a:p>
          <a:p>
            <a:pPr lvl="0"/>
            <a:r>
              <a:rPr dirty="0"/>
              <a:t>L1 </a:t>
            </a:r>
            <a:r>
              <a:rPr lang="en-US" dirty="0"/>
              <a:t>regularization</a:t>
            </a:r>
            <a:r>
              <a:rPr dirty="0"/>
              <a:t> is a </a:t>
            </a:r>
            <a:r>
              <a:rPr b="1" dirty="0"/>
              <a:t>hard constraint</a:t>
            </a:r>
          </a:p>
          <a:p>
            <a:pPr lvl="0"/>
            <a:r>
              <a:rPr dirty="0"/>
              <a:t>L1 regularization </a:t>
            </a:r>
            <a:r>
              <a:rPr b="1" dirty="0"/>
              <a:t>drives coefficients to zero</a:t>
            </a:r>
          </a:p>
          <a:p>
            <a:pPr lvl="0"/>
            <a:r>
              <a:rPr dirty="0"/>
              <a:t>The hard constraint property leads to the term </a:t>
            </a:r>
            <a:r>
              <a:rPr b="1" dirty="0"/>
              <a:t>lasso regularization</a:t>
            </a:r>
            <a:r>
              <a:rPr lang="en-US" b="1" dirty="0"/>
              <a:t> </a:t>
            </a:r>
            <a:r>
              <a:rPr lang="en-US" dirty="0"/>
              <a:t>– least absolute shrinkage and selection operator</a:t>
            </a:r>
            <a:endParaRPr b="1" dirty="0"/>
          </a:p>
          <a:p>
            <a:pPr lvl="0"/>
            <a:r>
              <a:rPr dirty="0"/>
              <a:t>Lasso regression is a method of </a:t>
            </a:r>
            <a:r>
              <a:rPr b="1" dirty="0"/>
              <a:t>feature selection</a:t>
            </a:r>
            <a:r>
              <a:rPr lang="en-US" dirty="0"/>
              <a:t> for high dimensions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3993803" cy="360460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 Lasso regularization is a strong constraint on coefficient values</a:t>
            </a:r>
          </a:p>
          <a:p>
            <a:pPr lvl="0"/>
            <a:r>
              <a:rPr lang="en-US" dirty="0"/>
              <a:t>As one coefficient value increases another must decrease</a:t>
            </a:r>
          </a:p>
          <a:p>
            <a:pPr lvl="0"/>
            <a:r>
              <a:rPr dirty="0"/>
              <a:t>Some coefficients are forced to zero</a:t>
            </a:r>
          </a:p>
          <a:p>
            <a:pPr lvl="0"/>
            <a:r>
              <a:rPr dirty="0"/>
              <a:t>The constraint curve is like a lasso</a:t>
            </a:r>
            <a:r>
              <a:rPr lang="en-US" dirty="0"/>
              <a:t> – a rope pulled tight</a:t>
            </a:r>
            <a:endParaRPr dirty="0"/>
          </a:p>
        </p:txBody>
      </p:sp>
      <p:pic>
        <p:nvPicPr>
          <p:cNvPr id="4" name="Picture 1" descr="../images/L1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59811" y="1493058"/>
            <a:ext cx="4826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493029" y="4168485"/>
            <a:ext cx="463480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L1 norm constraint of model coefficients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12479" cy="676362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L1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99348"/>
                <a:ext cx="8528857" cy="1774769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Example: Effect of increasing the regularization parameter  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Increased constraint on model parameters as L1 regularization hyperparameter increases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Notice the coefficients driven to 0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Select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that minimizes test error metric, or other metric  </a:t>
                </a:r>
              </a:p>
              <a:p>
                <a:pPr lvl="0"/>
                <a:endParaRPr lang="en-US"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99348"/>
                <a:ext cx="8528857" cy="1774769"/>
              </a:xfrm>
              <a:blipFill>
                <a:blip r:embed="rId2"/>
                <a:stretch>
                  <a:fillRect l="-715" t="-3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E84BB8D-6B8B-B083-8ADE-0DA9CDCD9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479" y="2680856"/>
            <a:ext cx="5245042" cy="238748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94A34-847C-1C39-5CC8-2F32A1587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4A372-2747-B0D0-5B72-509F84FBD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ElasticNet</a:t>
            </a:r>
            <a:r>
              <a:rPr lang="en-US" sz="3600" dirty="0"/>
              <a:t>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41371824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ElasticNet</a:t>
            </a:r>
            <a:r>
              <a:rPr dirty="0"/>
              <a:t>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1770"/>
                <a:ext cx="8229600" cy="3836085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Do we always have to choose between the soft L2 constraint and the hard L1 constraint?</a:t>
                </a:r>
              </a:p>
              <a:p>
                <a:pPr lvl="0"/>
                <a:r>
                  <a:rPr lang="en-US" dirty="0"/>
                  <a:t>L2 regularization works well for </a:t>
                </a:r>
                <a:r>
                  <a:rPr lang="en-US" b="1" dirty="0"/>
                  <a:t>colinear features</a:t>
                </a:r>
                <a:r>
                  <a:rPr lang="en-US" dirty="0"/>
                  <a:t> as a soft constraint</a:t>
                </a:r>
              </a:p>
              <a:p>
                <a:pPr lvl="1"/>
                <a:r>
                  <a:rPr lang="en-US" dirty="0"/>
                  <a:t>Down-weights coefficients of colinear features</a:t>
                </a:r>
              </a:p>
              <a:p>
                <a:pPr lvl="1"/>
                <a:r>
                  <a:rPr lang="en-US" dirty="0"/>
                  <a:t>But soft constraint gives poor model selection</a:t>
                </a:r>
              </a:p>
              <a:p>
                <a:pPr lvl="0"/>
                <a:r>
                  <a:rPr lang="en-US" dirty="0"/>
                  <a:t>L1 regularization provides </a:t>
                </a:r>
                <a:r>
                  <a:rPr lang="en-US" b="1" dirty="0"/>
                  <a:t>good model selection</a:t>
                </a:r>
                <a:r>
                  <a:rPr lang="en-US" dirty="0"/>
                  <a:t> as a hard constraint</a:t>
                </a:r>
              </a:p>
              <a:p>
                <a:pPr lvl="1"/>
                <a:r>
                  <a:rPr lang="en-US" dirty="0"/>
                  <a:t>Drives coefficients of non-informative variables to 0</a:t>
                </a:r>
              </a:p>
              <a:p>
                <a:pPr lvl="1"/>
                <a:r>
                  <a:rPr lang="en-US" dirty="0"/>
                  <a:t>But poor selection for colinear features</a:t>
                </a:r>
              </a:p>
              <a:p>
                <a:pPr lvl="0"/>
                <a:r>
                  <a:rPr lang="en-US" dirty="0"/>
                  <a:t>The </a:t>
                </a:r>
                <a:r>
                  <a:rPr lang="en-US" b="1" dirty="0"/>
                  <a:t>Elastic Net</a:t>
                </a:r>
                <a:r>
                  <a:rPr lang="en-US" dirty="0"/>
                  <a:t> weights L1 and L2 regularization</a:t>
                </a:r>
              </a:p>
              <a:p>
                <a:pPr lvl="1"/>
                <a:r>
                  <a:rPr lang="en-US" dirty="0"/>
                  <a:t>Hyperparameter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weights L1 vs. L2 regularization</a:t>
                </a:r>
              </a:p>
              <a:p>
                <a:pPr lvl="1"/>
                <a:r>
                  <a:rPr lang="en-US" dirty="0"/>
                  <a:t>Hyperparameter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sets strength of regularization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1770"/>
                <a:ext cx="8229600" cy="3836085"/>
              </a:xfrm>
              <a:blipFill>
                <a:blip r:embed="rId2"/>
                <a:stretch>
                  <a:fillRect l="-741" t="-2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ElasticNet</a:t>
            </a:r>
            <a:r>
              <a:rPr dirty="0"/>
              <a:t>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Increasing constraint on model coefficients with larger L1 regularization hyperparameter</a:t>
            </a:r>
          </a:p>
          <a:p>
            <a:pPr lvl="0" indent="0">
              <a:buNone/>
            </a:pPr>
            <a:r>
              <a:rPr>
                <a:latin typeface="Courier"/>
              </a:rPr>
              <a:t>alphas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np.arange(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step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Betas, MSE_train, MSE_test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regularized_coefs(test_scores_train, test_scores_test, alphas, 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520544" cy="58076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 err="1"/>
              <a:t>ElasticNet</a:t>
            </a:r>
            <a:r>
              <a:rPr sz="3200" dirty="0"/>
              <a:t> Regularization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C5AA6-C332-53AA-4323-D2CFDD73F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43" y="2554688"/>
            <a:ext cx="5577841" cy="254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5B5EF54E-3AF0-1F64-2096-EAAC1B2DA25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48888" y="819583"/>
                <a:ext cx="8528857" cy="1841271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Example: Effect of increasing the regularization parameter  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Increased constraint on model parameters of </a:t>
                </a:r>
                <a:r>
                  <a:rPr lang="en-US" sz="2000" dirty="0" err="1"/>
                  <a:t>elasticnet</a:t>
                </a:r>
                <a:r>
                  <a:rPr lang="en-US" sz="2000" dirty="0"/>
                  <a:t> regularization hyperparameter increases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Some coefficients driven to 0 by L1 constraint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Other parameters softy L2 constrained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Select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that minimizes test error metric, or other metric  </a:t>
                </a:r>
              </a:p>
              <a:p>
                <a:pPr lvl="0"/>
                <a:endParaRPr lang="en-US" sz="2000" dirty="0"/>
              </a:p>
            </p:txBody>
          </p:sp>
        </mc:Choice>
        <mc:Fallback xmlns=""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5B5EF54E-3AF0-1F64-2096-EAAC1B2DA2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48888" y="819583"/>
                <a:ext cx="8528857" cy="1841271"/>
              </a:xfrm>
              <a:blipFill>
                <a:blip r:embed="rId3"/>
                <a:stretch>
                  <a:fillRect l="-715" t="-4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33261" cy="497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dirty="0"/>
              <a:t>Example: </a:t>
            </a:r>
            <a:r>
              <a:rPr sz="3200" dirty="0"/>
              <a:t>Elastic Net Regularization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661B2-F372-6022-5FBA-3600644E9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5" y="701999"/>
            <a:ext cx="2757224" cy="440409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764FCDF-550C-BE9B-03DF-B0E8A54D9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715" y="1479665"/>
            <a:ext cx="5602779" cy="35661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The OLS model is significantly overfit   </a:t>
            </a:r>
            <a:endParaRPr dirty="0"/>
          </a:p>
          <a:p>
            <a:pPr marL="0" lvl="0" indent="0">
              <a:buNone/>
            </a:pPr>
            <a:r>
              <a:rPr lang="en-US" dirty="0"/>
              <a:t>Several of the model coefficients have CIs including 0 and large p-values</a:t>
            </a:r>
            <a:endParaRPr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8CC547-EC4B-BBC6-33D9-28C052A3438F}"/>
              </a:ext>
            </a:extLst>
          </p:cNvPr>
          <p:cNvCxnSpPr>
            <a:cxnSpLocks/>
          </p:cNvCxnSpPr>
          <p:nvPr/>
        </p:nvCxnSpPr>
        <p:spPr>
          <a:xfrm flipH="1">
            <a:off x="2518756" y="2340033"/>
            <a:ext cx="881149" cy="191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946AE-3FA9-D028-C406-7B176A16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7C5B-C01D-D9B5-3F6A-28351D7A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AA63C-A541-B897-2BC2-906D1D5A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4563"/>
            <a:ext cx="8229600" cy="3790603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How do we perform </a:t>
            </a:r>
            <a:r>
              <a:rPr lang="en-US" b="1" dirty="0"/>
              <a:t>model building </a:t>
            </a:r>
            <a:r>
              <a:rPr lang="en-US" dirty="0"/>
              <a:t>as data scientists?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Perform an </a:t>
            </a:r>
            <a:r>
              <a:rPr lang="en-US" b="1" dirty="0"/>
              <a:t>initial exploration of the data </a:t>
            </a:r>
            <a:r>
              <a:rPr lang="en-US" dirty="0"/>
              <a:t>to find interesting and important relationships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Scale data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Select independent variables</a:t>
            </a:r>
            <a:r>
              <a:rPr lang="en-US" dirty="0"/>
              <a:t>, including interaction and nonlinear terms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Fit model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Evaluate model </a:t>
            </a:r>
            <a:r>
              <a:rPr lang="en-US" dirty="0"/>
              <a:t>fit and significance, parameter significance and residuals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If required, </a:t>
            </a:r>
            <a:r>
              <a:rPr lang="en-US" b="1" dirty="0"/>
              <a:t>update choice of independent variables</a:t>
            </a:r>
            <a:r>
              <a:rPr lang="en-US" dirty="0"/>
              <a:t>, e.g. add or remove variables, interaction terms, nonlinear terms and jump to step 4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Perform inference </a:t>
            </a:r>
            <a:r>
              <a:rPr lang="en-US" dirty="0"/>
              <a:t>with the model to develop understanding of data relationships</a:t>
            </a:r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71484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5B36B-E408-3765-BAAC-98F508014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0FCFA1E-6A7C-9EFF-D6C0-AEF85A64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33261" cy="497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dirty="0"/>
              <a:t>Example: </a:t>
            </a:r>
            <a:r>
              <a:rPr sz="3200" dirty="0"/>
              <a:t>Elastic Net Regularization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68A547B-B015-0B56-FB88-06F164C8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888" y="819584"/>
            <a:ext cx="8528857" cy="5603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Residuals of OLS model show significant outliers </a:t>
            </a:r>
          </a:p>
          <a:p>
            <a:pPr lvl="0"/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AD7976-E48B-6393-24CF-616C312B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07" y="1722624"/>
            <a:ext cx="7951124" cy="287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907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6EBE1-FEA9-8170-00E3-70DFDBEAF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0D6C-FC2C-A446-2665-1587889F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33261" cy="497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dirty="0"/>
              <a:t>Example: </a:t>
            </a:r>
            <a:r>
              <a:rPr sz="3200" dirty="0"/>
              <a:t>Elastic Net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2AD9E-C404-D4B4-75E3-3BA1E94B3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924" y="960119"/>
            <a:ext cx="4879570" cy="408570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/>
              <a:t>Elasticnet</a:t>
            </a:r>
            <a:r>
              <a:rPr lang="en-US" dirty="0"/>
              <a:t> regression is no longer overfit       </a:t>
            </a:r>
          </a:p>
          <a:p>
            <a:r>
              <a:rPr lang="en-US" dirty="0"/>
              <a:t>Some model coefficients are driven to 0</a:t>
            </a:r>
          </a:p>
          <a:p>
            <a:r>
              <a:rPr lang="en-US" dirty="0"/>
              <a:t>Other parameters are constrained</a:t>
            </a:r>
          </a:p>
          <a:p>
            <a:r>
              <a:rPr lang="en-US" dirty="0"/>
              <a:t>Norm of coefficient vector is limited by Elastic net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D6F82-0A85-A421-B231-F46127649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4" y="1596043"/>
            <a:ext cx="3787222" cy="286243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EA3F67-B149-4DBB-65A5-10A6109AE4CD}"/>
              </a:ext>
            </a:extLst>
          </p:cNvPr>
          <p:cNvCxnSpPr>
            <a:cxnSpLocks/>
          </p:cNvCxnSpPr>
          <p:nvPr/>
        </p:nvCxnSpPr>
        <p:spPr>
          <a:xfrm flipH="1">
            <a:off x="3337560" y="2140527"/>
            <a:ext cx="9185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2D9F4B-CB3A-7513-6916-D77488DE287F}"/>
              </a:ext>
            </a:extLst>
          </p:cNvPr>
          <p:cNvCxnSpPr>
            <a:cxnSpLocks/>
          </p:cNvCxnSpPr>
          <p:nvPr/>
        </p:nvCxnSpPr>
        <p:spPr>
          <a:xfrm flipH="1" flipV="1">
            <a:off x="3304309" y="2571750"/>
            <a:ext cx="951807" cy="233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C8545A-C389-76BE-DA1D-41FB40E1625B}"/>
              </a:ext>
            </a:extLst>
          </p:cNvPr>
          <p:cNvCxnSpPr>
            <a:cxnSpLocks/>
          </p:cNvCxnSpPr>
          <p:nvPr/>
        </p:nvCxnSpPr>
        <p:spPr>
          <a:xfrm flipH="1">
            <a:off x="3271058" y="2805545"/>
            <a:ext cx="985058" cy="103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E17EB2-1E6D-91CD-5F29-3C2FD5B8B97F}"/>
              </a:ext>
            </a:extLst>
          </p:cNvPr>
          <p:cNvCxnSpPr>
            <a:cxnSpLocks/>
          </p:cNvCxnSpPr>
          <p:nvPr/>
        </p:nvCxnSpPr>
        <p:spPr>
          <a:xfrm flipH="1" flipV="1">
            <a:off x="3874506" y="3466406"/>
            <a:ext cx="5340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51350E-6614-E0A8-489D-354070213607}"/>
              </a:ext>
            </a:extLst>
          </p:cNvPr>
          <p:cNvCxnSpPr>
            <a:cxnSpLocks/>
          </p:cNvCxnSpPr>
          <p:nvPr/>
        </p:nvCxnSpPr>
        <p:spPr>
          <a:xfrm flipH="1" flipV="1">
            <a:off x="3304309" y="2448098"/>
            <a:ext cx="910244" cy="35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42DFE5-EB87-9460-6D76-21C51DE85206}"/>
              </a:ext>
            </a:extLst>
          </p:cNvPr>
          <p:cNvCxnSpPr>
            <a:cxnSpLocks/>
          </p:cNvCxnSpPr>
          <p:nvPr/>
        </p:nvCxnSpPr>
        <p:spPr>
          <a:xfrm flipH="1">
            <a:off x="3271058" y="2140527"/>
            <a:ext cx="985058" cy="901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95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A5F32-5CE5-5609-3CDC-51E3FB140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02868E8-4373-DFF8-1E91-0623040D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33261" cy="497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dirty="0"/>
              <a:t>Example: </a:t>
            </a:r>
            <a:r>
              <a:rPr sz="3200" dirty="0"/>
              <a:t>Elastic Net Regularization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12314B5-D944-1E87-2BDD-A2B31EE86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888" y="819584"/>
            <a:ext cx="8528857" cy="5603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Residuals of </a:t>
            </a:r>
            <a:r>
              <a:rPr lang="en-US" sz="2000" dirty="0" err="1"/>
              <a:t>elasticnet</a:t>
            </a:r>
            <a:r>
              <a:rPr lang="en-US" sz="2000" dirty="0"/>
              <a:t> regularized model are approximately normal </a:t>
            </a:r>
          </a:p>
          <a:p>
            <a:pPr lvl="0"/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B84C4D-0E9B-9762-1BE4-A9D92D757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43" y="1795301"/>
            <a:ext cx="7323513" cy="26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797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Over-fit models and regularization</a:t>
            </a:r>
          </a:p>
          <a:p>
            <a:pPr lvl="0"/>
            <a:r>
              <a:rPr b="1" dirty="0"/>
              <a:t>Bias variance trade-off</a:t>
            </a:r>
            <a:r>
              <a:rPr dirty="0"/>
              <a:t> between fit to training data (bias) and generalization error (</a:t>
            </a:r>
            <a:r>
              <a:rPr dirty="0" err="1"/>
              <a:t>vaiance</a:t>
            </a:r>
            <a:r>
              <a:rPr dirty="0"/>
              <a:t>)</a:t>
            </a:r>
          </a:p>
          <a:p>
            <a:pPr lvl="0"/>
            <a:r>
              <a:rPr dirty="0"/>
              <a:t>Prefer minimal or </a:t>
            </a:r>
            <a:r>
              <a:rPr b="1" dirty="0"/>
              <a:t>sparse models</a:t>
            </a:r>
          </a:p>
          <a:p>
            <a:pPr lvl="0"/>
            <a:r>
              <a:rPr dirty="0"/>
              <a:t>L2 regularization is a soft constraint</a:t>
            </a:r>
          </a:p>
          <a:p>
            <a:pPr lvl="0"/>
            <a:r>
              <a:rPr dirty="0"/>
              <a:t>L1 regularization is a hard constraint</a:t>
            </a:r>
          </a:p>
          <a:p>
            <a:pPr lvl="0"/>
            <a:r>
              <a:rPr dirty="0" err="1"/>
              <a:t>ElasticNet</a:t>
            </a:r>
            <a:r>
              <a:rPr dirty="0"/>
              <a:t> </a:t>
            </a:r>
            <a:r>
              <a:rPr lang="en-US" dirty="0"/>
              <a:t>combines</a:t>
            </a:r>
            <a:r>
              <a:rPr dirty="0"/>
              <a:t> L1 and </a:t>
            </a:r>
            <a:r>
              <a:t>L2</a:t>
            </a:r>
            <a:r>
              <a:rPr lang="en-US"/>
              <a:t> regularization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D442D-142C-9AA2-B690-F9FB760ED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9455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A522A-98E9-92BE-2C2D-77E739D24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52F0-249E-CA7F-0226-CE165E13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Introduction to Regularization and Sparse Model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AD86-8630-047B-93CF-EEBA68427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044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We need methods to create sparse models from high dimensional variable spaces    </a:t>
            </a:r>
          </a:p>
          <a:p>
            <a:r>
              <a:rPr lang="en-US" dirty="0"/>
              <a:t>Models in high-dimensions, independent variables are nearly always exhibit </a:t>
            </a:r>
            <a:r>
              <a:rPr lang="en-US" b="1" dirty="0"/>
              <a:t>collinearity 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Model is </a:t>
            </a:r>
            <a:r>
              <a:rPr lang="en-US" b="1" dirty="0"/>
              <a:t>overfit</a:t>
            </a:r>
          </a:p>
          <a:p>
            <a:pPr lvl="1"/>
            <a:r>
              <a:rPr lang="en-US" dirty="0"/>
              <a:t>Inverse of covariance is </a:t>
            </a:r>
            <a:r>
              <a:rPr lang="en-US" b="1" dirty="0"/>
              <a:t>ill-posed</a:t>
            </a:r>
            <a:r>
              <a:rPr lang="en-US" dirty="0"/>
              <a:t>    </a:t>
            </a:r>
          </a:p>
          <a:p>
            <a:r>
              <a:rPr lang="en-US" dirty="0"/>
              <a:t>Need </a:t>
            </a:r>
            <a:r>
              <a:rPr lang="en-US" b="1" dirty="0"/>
              <a:t>regularization</a:t>
            </a:r>
            <a:r>
              <a:rPr lang="en-US" dirty="0"/>
              <a:t> to find sparse model</a:t>
            </a:r>
          </a:p>
          <a:p>
            <a:pPr lvl="1"/>
            <a:r>
              <a:rPr lang="en-US" b="1" dirty="0"/>
              <a:t>L2 regularization </a:t>
            </a:r>
            <a:r>
              <a:rPr lang="en-US" dirty="0"/>
              <a:t>or ridge regression</a:t>
            </a:r>
          </a:p>
          <a:p>
            <a:pPr lvl="1"/>
            <a:r>
              <a:rPr lang="en-US" b="1" dirty="0"/>
              <a:t>L1 regularization </a:t>
            </a:r>
            <a:r>
              <a:rPr lang="en-US" dirty="0"/>
              <a:t>or Lasso regression  </a:t>
            </a:r>
          </a:p>
          <a:p>
            <a:pPr lvl="1"/>
            <a:r>
              <a:rPr lang="en-US" b="1" dirty="0" err="1"/>
              <a:t>Elasticnet</a:t>
            </a:r>
            <a:r>
              <a:rPr lang="en-US" b="1" dirty="0"/>
              <a:t> regularization </a:t>
            </a:r>
            <a:r>
              <a:rPr lang="en-US" dirty="0"/>
              <a:t>integrates L2 and L1 regularization  </a:t>
            </a:r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912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Introduction to Regularization and Sparse Model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9130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We want our models to be </a:t>
            </a:r>
            <a:r>
              <a:rPr b="1" dirty="0"/>
              <a:t>sparse</a:t>
            </a:r>
          </a:p>
          <a:p>
            <a:pPr lvl="0"/>
            <a:r>
              <a:rPr dirty="0"/>
              <a:t>A sparse model</a:t>
            </a:r>
            <a:r>
              <a:rPr lang="en-US" dirty="0"/>
              <a:t> is </a:t>
            </a:r>
            <a:r>
              <a:rPr lang="en-US" b="1" dirty="0"/>
              <a:t>parsimonious</a:t>
            </a:r>
            <a:r>
              <a:rPr lang="en-US" dirty="0"/>
              <a:t> with</a:t>
            </a:r>
            <a:r>
              <a:rPr dirty="0"/>
              <a:t> minimum complexity required to explain the data</a:t>
            </a:r>
            <a:endParaRPr lang="en-US" dirty="0"/>
          </a:p>
          <a:p>
            <a:pPr lvl="1"/>
            <a:r>
              <a:rPr dirty="0"/>
              <a:t>The sparse model is a manifestation of </a:t>
            </a:r>
            <a:r>
              <a:rPr b="1" dirty="0"/>
              <a:t>Occam’s Razor</a:t>
            </a:r>
          </a:p>
          <a:p>
            <a:pPr lvl="1"/>
            <a:r>
              <a:rPr dirty="0"/>
              <a:t>A scientific principle that the </a:t>
            </a:r>
            <a:r>
              <a:rPr b="1" dirty="0"/>
              <a:t>simplest of competing theories is the preferred one</a:t>
            </a:r>
          </a:p>
          <a:p>
            <a:pPr lvl="0"/>
            <a:r>
              <a:rPr dirty="0"/>
              <a:t>Sparse models use the </a:t>
            </a:r>
            <a:r>
              <a:rPr b="1" dirty="0"/>
              <a:t>minimum number of independent variables </a:t>
            </a:r>
            <a:r>
              <a:rPr dirty="0"/>
              <a:t>(features)</a:t>
            </a:r>
          </a:p>
          <a:p>
            <a:pPr lvl="1"/>
            <a:r>
              <a:rPr dirty="0"/>
              <a:t>Generalize well</a:t>
            </a:r>
          </a:p>
          <a:p>
            <a:pPr lvl="1"/>
            <a:r>
              <a:rPr dirty="0"/>
              <a:t>Use </a:t>
            </a:r>
            <a:r>
              <a:rPr b="1" dirty="0"/>
              <a:t>regularization methods </a:t>
            </a:r>
            <a:r>
              <a:rPr dirty="0"/>
              <a:t>to identify minimum</a:t>
            </a:r>
            <a:r>
              <a:rPr lang="en-US" dirty="0"/>
              <a:t> and constrained</a:t>
            </a:r>
            <a:r>
              <a:rPr dirty="0"/>
              <a:t> coefficient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93325-0E6C-939A-5F19-B948F5D02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88C8D-DCE0-32DE-6747-23244AB54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Dealing With Overfit Models</a:t>
            </a:r>
          </a:p>
        </p:txBody>
      </p:sp>
    </p:spTree>
    <p:extLst>
      <p:ext uri="{BB962C8B-B14F-4D97-AF65-F5344CB8AC3E}">
        <p14:creationId xmlns:p14="http://schemas.microsoft.com/office/powerpoint/2010/main" val="265125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4485</TotalTime>
  <Words>3412</Words>
  <Application>Microsoft Office PowerPoint</Application>
  <PresentationFormat>On-screen Show (16:9)</PresentationFormat>
  <Paragraphs>372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Cambria Math</vt:lpstr>
      <vt:lpstr>Courier</vt:lpstr>
      <vt:lpstr>Segoe UI</vt:lpstr>
      <vt:lpstr>Office Theme</vt:lpstr>
      <vt:lpstr>Regularization and Sparse Models for High Dimensions</vt:lpstr>
      <vt:lpstr>Review</vt:lpstr>
      <vt:lpstr>Review</vt:lpstr>
      <vt:lpstr>Review</vt:lpstr>
      <vt:lpstr>Review</vt:lpstr>
      <vt:lpstr>PowerPoint Presentation</vt:lpstr>
      <vt:lpstr>Introduction to Regularization and Sparse Model</vt:lpstr>
      <vt:lpstr>Introduction to Regularization and Sparse Model</vt:lpstr>
      <vt:lpstr>PowerPoint Presentation</vt:lpstr>
      <vt:lpstr>Dealing with Overfit Models</vt:lpstr>
      <vt:lpstr>Dealing with Overfit Models</vt:lpstr>
      <vt:lpstr>Dealing with Overfit Models</vt:lpstr>
      <vt:lpstr>Dealing with Overfit Models</vt:lpstr>
      <vt:lpstr>Dealing with Overfit Models</vt:lpstr>
      <vt:lpstr>PowerPoint Presentation</vt:lpstr>
      <vt:lpstr>Regularization - The Bias-Variance Trade-Off</vt:lpstr>
      <vt:lpstr>Regularization - The Bias-Variance Trade-Off</vt:lpstr>
      <vt:lpstr>Regularization - The Bias-Variance Trade-Off</vt:lpstr>
      <vt:lpstr>PowerPoint Presentation</vt:lpstr>
      <vt:lpstr>Eigendecomposition - Review</vt:lpstr>
      <vt:lpstr>Eigendecomposition - Review</vt:lpstr>
      <vt:lpstr>Review of Eigenvalues and Eigenvectors</vt:lpstr>
      <vt:lpstr>Eigen-decomposition of Lease Squares Problems  </vt:lpstr>
      <vt:lpstr>Eigen-decomposition of Lease Squares Problems </vt:lpstr>
      <vt:lpstr>Eigen-decomposition of Lease Squares Problems </vt:lpstr>
      <vt:lpstr>Eigen-decomposition of Lease Squares Problems </vt:lpstr>
      <vt:lpstr>Regularization - Ill-Posed Problems</vt:lpstr>
      <vt:lpstr>Ill-Posed Problems – Example  </vt:lpstr>
      <vt:lpstr>Ill-Posed Problems – Example  </vt:lpstr>
      <vt:lpstr>Ill-Posed Problems – Example  </vt:lpstr>
      <vt:lpstr>PowerPoint Presentation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PowerPoint Presentation</vt:lpstr>
      <vt:lpstr>L1 Regularization</vt:lpstr>
      <vt:lpstr>L1 Regularization</vt:lpstr>
      <vt:lpstr>L1 Regularization</vt:lpstr>
      <vt:lpstr>L1 Regularization</vt:lpstr>
      <vt:lpstr>PowerPoint Presentation</vt:lpstr>
      <vt:lpstr>ElasticNet Regularization</vt:lpstr>
      <vt:lpstr>ElasticNet Regularization</vt:lpstr>
      <vt:lpstr>ElasticNet Regularization</vt:lpstr>
      <vt:lpstr>Example: Elastic Net Regularization</vt:lpstr>
      <vt:lpstr>Example: Elastic Net Regularization</vt:lpstr>
      <vt:lpstr>Example: Elastic Net Regularization</vt:lpstr>
      <vt:lpstr>Example: Elastic Net Regularization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 and Sparse Models</dc:title>
  <dc:creator>Steve Elston</dc:creator>
  <cp:keywords/>
  <cp:lastModifiedBy>Stephen Elston</cp:lastModifiedBy>
  <cp:revision>164</cp:revision>
  <dcterms:created xsi:type="dcterms:W3CDTF">2024-08-16T02:32:57Z</dcterms:created>
  <dcterms:modified xsi:type="dcterms:W3CDTF">2025-10-08T00:41:32Z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11/07/2023</vt:lpwstr>
  </property>
  <property fmtid="{D5CDD505-2E9C-101B-9397-08002B2CF9AE}" pid="3" name="output">
    <vt:lpwstr/>
  </property>
</Properties>
</file>